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58" r:id="rId7"/>
    <p:sldId id="271" r:id="rId8"/>
    <p:sldId id="284" r:id="rId9"/>
    <p:sldId id="272" r:id="rId10"/>
    <p:sldId id="273" r:id="rId11"/>
    <p:sldId id="263" r:id="rId12"/>
    <p:sldId id="277" r:id="rId13"/>
    <p:sldId id="276" r:id="rId14"/>
    <p:sldId id="283" r:id="rId15"/>
    <p:sldId id="266" r:id="rId16"/>
    <p:sldId id="279" r:id="rId17"/>
    <p:sldId id="267" r:id="rId18"/>
    <p:sldId id="268" r:id="rId19"/>
    <p:sldId id="280" r:id="rId20"/>
    <p:sldId id="270" r:id="rId21"/>
    <p:sldId id="281" r:id="rId22"/>
    <p:sldId id="274" r:id="rId23"/>
    <p:sldId id="285" r:id="rId24"/>
    <p:sldId id="275" r:id="rId25"/>
    <p:sldId id="282" r:id="rId26"/>
  </p:sldIdLst>
  <p:sldSz cx="9144000" cy="6858000" type="screen4x3"/>
  <p:notesSz cx="7104063" cy="10234613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132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3CAEFE-EC34-48F9-8D19-A9A0F5DEA657}" v="11" dt="2026-02-26T09:53:49.4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62"/>
    <p:restoredTop sz="94655"/>
  </p:normalViewPr>
  <p:slideViewPr>
    <p:cSldViewPr snapToGrid="0" snapToObjects="1" showGuides="1">
      <p:cViewPr varScale="1">
        <p:scale>
          <a:sx n="59" d="100"/>
          <a:sy n="59" d="100"/>
        </p:scale>
        <p:origin x="1176" y="52"/>
      </p:cViewPr>
      <p:guideLst>
        <p:guide orient="horz" pos="2160"/>
        <p:guide pos="132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7F0E-AF2A-6E43-B0E1-39E5C5E8F55D}" type="datetimeFigureOut">
              <a:rPr lang="es-ES" smtClean="0"/>
              <a:t>27/02/2026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F9F8-A08C-A74B-84D3-8EBA875550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5751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7F0E-AF2A-6E43-B0E1-39E5C5E8F55D}" type="datetimeFigureOut">
              <a:rPr lang="es-ES" smtClean="0"/>
              <a:t>27/02/2026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F9F8-A08C-A74B-84D3-8EBA875550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1087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7F0E-AF2A-6E43-B0E1-39E5C5E8F55D}" type="datetimeFigureOut">
              <a:rPr lang="es-ES" smtClean="0"/>
              <a:t>27/02/2026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F9F8-A08C-A74B-84D3-8EBA875550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1554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7F0E-AF2A-6E43-B0E1-39E5C5E8F55D}" type="datetimeFigureOut">
              <a:rPr lang="es-ES" smtClean="0"/>
              <a:t>27/02/2026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F9F8-A08C-A74B-84D3-8EBA875550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5577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7F0E-AF2A-6E43-B0E1-39E5C5E8F55D}" type="datetimeFigureOut">
              <a:rPr lang="es-ES" smtClean="0"/>
              <a:t>27/02/2026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F9F8-A08C-A74B-84D3-8EBA875550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3068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7F0E-AF2A-6E43-B0E1-39E5C5E8F55D}" type="datetimeFigureOut">
              <a:rPr lang="es-ES" smtClean="0"/>
              <a:t>27/02/2026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F9F8-A08C-A74B-84D3-8EBA875550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3540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7F0E-AF2A-6E43-B0E1-39E5C5E8F55D}" type="datetimeFigureOut">
              <a:rPr lang="es-ES" smtClean="0"/>
              <a:t>27/02/2026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F9F8-A08C-A74B-84D3-8EBA875550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6188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7F0E-AF2A-6E43-B0E1-39E5C5E8F55D}" type="datetimeFigureOut">
              <a:rPr lang="es-ES" smtClean="0"/>
              <a:t>27/02/2026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F9F8-A08C-A74B-84D3-8EBA875550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6860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7F0E-AF2A-6E43-B0E1-39E5C5E8F55D}" type="datetimeFigureOut">
              <a:rPr lang="es-ES" smtClean="0"/>
              <a:t>27/02/2026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F9F8-A08C-A74B-84D3-8EBA875550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1701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7F0E-AF2A-6E43-B0E1-39E5C5E8F55D}" type="datetimeFigureOut">
              <a:rPr lang="es-ES" smtClean="0"/>
              <a:t>27/02/2026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F9F8-A08C-A74B-84D3-8EBA875550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507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7F0E-AF2A-6E43-B0E1-39E5C5E8F55D}" type="datetimeFigureOut">
              <a:rPr lang="es-ES" smtClean="0"/>
              <a:t>27/02/2026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0F9F8-A08C-A74B-84D3-8EBA875550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1545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77F0E-AF2A-6E43-B0E1-39E5C5E8F55D}" type="datetimeFigureOut">
              <a:rPr lang="es-ES" smtClean="0"/>
              <a:t>27/02/2026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0F9F8-A08C-A74B-84D3-8EBA875550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4855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" Target="slide8.xml"/><Relationship Id="rId7" Type="http://schemas.openxmlformats.org/officeDocument/2006/relationships/image" Target="../media/image2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slide" Target="slide19.xml"/><Relationship Id="rId4" Type="http://schemas.openxmlformats.org/officeDocument/2006/relationships/slide" Target="slide14.xm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.png"/><Relationship Id="rId3" Type="http://schemas.openxmlformats.org/officeDocument/2006/relationships/hyperlink" Target="https://www.idcat.cat/" TargetMode="External"/><Relationship Id="rId7" Type="http://schemas.openxmlformats.org/officeDocument/2006/relationships/hyperlink" Target="https://www.youtube.com/watch?v=0q5ZI6pT4Jk&amp;t=12s" TargetMode="External"/><Relationship Id="rId12" Type="http://schemas.openxmlformats.org/officeDocument/2006/relationships/hyperlink" Target="https://suport-idcat.aoc.cat/hc/ca/articles/4417343960337-Com-desc%25C3%25A0rregar-i-instal-lar-l-idCAT" TargetMode="External"/><Relationship Id="rId2" Type="http://schemas.openxmlformats.org/officeDocument/2006/relationships/image" Target="../media/image5.png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suport-idcat.aoc.cat/hc/ca/articles/4417343960337-Com-desc%C3%A0rregar-i-instal-lar-l-idCAT" TargetMode="External"/><Relationship Id="rId11" Type="http://schemas.openxmlformats.org/officeDocument/2006/relationships/image" Target="../media/image8.jpeg"/><Relationship Id="rId5" Type="http://schemas.openxmlformats.org/officeDocument/2006/relationships/hyperlink" Target="https://suport-idcat.aoc.cat/hc/ca/articles/4417336213265" TargetMode="External"/><Relationship Id="rId15" Type="http://schemas.openxmlformats.org/officeDocument/2006/relationships/image" Target="../media/image3.png"/><Relationship Id="rId10" Type="http://schemas.openxmlformats.org/officeDocument/2006/relationships/hyperlink" Target="https://suport-idcat.aoc.cat/hc/ca" TargetMode="External"/><Relationship Id="rId4" Type="http://schemas.openxmlformats.org/officeDocument/2006/relationships/hyperlink" Target="https://www.idcat.cat/ca/solicitar" TargetMode="External"/><Relationship Id="rId9" Type="http://schemas.openxmlformats.org/officeDocument/2006/relationships/image" Target="../media/image7.jpeg"/><Relationship Id="rId1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hyperlink" Target="https://cita.uab.cat/rectorat/registre/index.php?lang=es" TargetMode="External"/><Relationship Id="rId7" Type="http://schemas.openxmlformats.org/officeDocument/2006/relationships/image" Target="../media/image7.jpeg"/><Relationship Id="rId2" Type="http://schemas.openxmlformats.org/officeDocument/2006/relationships/hyperlink" Target="https://suport-idcat.aoc.cat/hc/ca/articles/4417336213265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4.png"/><Relationship Id="rId5" Type="http://schemas.openxmlformats.org/officeDocument/2006/relationships/hyperlink" Target="https://goo.gl/maps/KBvZd6mxpEp2cukw5" TargetMode="External"/><Relationship Id="rId10" Type="http://schemas.openxmlformats.org/officeDocument/2006/relationships/image" Target="../media/image11.jpg"/><Relationship Id="rId4" Type="http://schemas.openxmlformats.org/officeDocument/2006/relationships/hyperlink" Target="mailto:idcat@uab.cat" TargetMode="External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p19J0TOpIks" TargetMode="External"/><Relationship Id="rId13" Type="http://schemas.openxmlformats.org/officeDocument/2006/relationships/image" Target="../media/image13.jpeg"/><Relationship Id="rId18" Type="http://schemas.openxmlformats.org/officeDocument/2006/relationships/image" Target="../media/image4.png"/><Relationship Id="rId3" Type="http://schemas.openxmlformats.org/officeDocument/2006/relationships/hyperlink" Target="http://www.cert.fnmt.es/" TargetMode="External"/><Relationship Id="rId7" Type="http://schemas.openxmlformats.org/officeDocument/2006/relationships/image" Target="../media/image12.png"/><Relationship Id="rId12" Type="http://schemas.openxmlformats.org/officeDocument/2006/relationships/hyperlink" Target="http://mapaoficinascert.appspot.com/" TargetMode="External"/><Relationship Id="rId17" Type="http://schemas.openxmlformats.org/officeDocument/2006/relationships/image" Target="../media/image3.png"/><Relationship Id="rId2" Type="http://schemas.openxmlformats.org/officeDocument/2006/relationships/image" Target="../media/image5.png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sede.fnmt.gob.es/ca/certificados/persona-fisica/obtener-certificado-software/descargar-certificado" TargetMode="External"/><Relationship Id="rId11" Type="http://schemas.openxmlformats.org/officeDocument/2006/relationships/image" Target="../media/image8.jpeg"/><Relationship Id="rId5" Type="http://schemas.openxmlformats.org/officeDocument/2006/relationships/hyperlink" Target="https://www.sede.fnmt.gob.es/ca/certificados/persona-fisica/obtener-certificado-software/acreditar-identidad" TargetMode="External"/><Relationship Id="rId15" Type="http://schemas.openxmlformats.org/officeDocument/2006/relationships/image" Target="../media/image14.jpeg"/><Relationship Id="rId10" Type="http://schemas.openxmlformats.org/officeDocument/2006/relationships/hyperlink" Target="https://www.sede.fnmt.gob.es/ca/preguntas-frecuentes/problemas-y-dudas" TargetMode="External"/><Relationship Id="rId4" Type="http://schemas.openxmlformats.org/officeDocument/2006/relationships/hyperlink" Target="https://www.sede.fnmt.gob.es/ca/certificados/persona-fisica/obtener-certificado-software/solicitar-certificado" TargetMode="External"/><Relationship Id="rId9" Type="http://schemas.openxmlformats.org/officeDocument/2006/relationships/image" Target="../media/image6.png"/><Relationship Id="rId14" Type="http://schemas.openxmlformats.org/officeDocument/2006/relationships/hyperlink" Target="https://www.sede.fnmt.gob.es/documents/10445900/10528353/solicitud_certificado_persona_fisica.pdf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WJwCKMAw50k" TargetMode="External"/><Relationship Id="rId3" Type="http://schemas.openxmlformats.org/officeDocument/2006/relationships/hyperlink" Target="http://www.cert.fnmt.es/" TargetMode="External"/><Relationship Id="rId7" Type="http://schemas.openxmlformats.org/officeDocument/2006/relationships/hyperlink" Target="https://www.sede.fnmt.gob.es/certificados/persona-fisica/obtener-certificado-video-identificacion/descargar-certificado" TargetMode="External"/><Relationship Id="rId12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sede.fnmt.gob.es/certificados/persona-fisica/obtener-certificado-video-identificacion/acreditar-identidad" TargetMode="External"/><Relationship Id="rId11" Type="http://schemas.openxmlformats.org/officeDocument/2006/relationships/image" Target="../media/image3.png"/><Relationship Id="rId5" Type="http://schemas.openxmlformats.org/officeDocument/2006/relationships/hyperlink" Target="https://www.sede.fnmt.gob.es/certificados/persona-fisica/obtener-certificado-video-identificacion/solicitar-certificado" TargetMode="External"/><Relationship Id="rId10" Type="http://schemas.openxmlformats.org/officeDocument/2006/relationships/image" Target="../media/image2.jpeg"/><Relationship Id="rId4" Type="http://schemas.openxmlformats.org/officeDocument/2006/relationships/hyperlink" Target="https://www.sede.fnmt.gob.es/certificados/persona-fisica/obtener-certificado-video-identificacion/configuracion-previa" TargetMode="External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https://get.adobe.com/es/reader/" TargetMode="External"/><Relationship Id="rId7" Type="http://schemas.openxmlformats.org/officeDocument/2006/relationships/image" Target="../media/image18.png"/><Relationship Id="rId2" Type="http://schemas.openxmlformats.org/officeDocument/2006/relationships/hyperlink" Target="https://suport-idcat.aoc.cat/hc/ca/articles/4417328135313-Com-signar-un-pdf-amb-l-idCAT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4.png"/><Relationship Id="rId5" Type="http://schemas.openxmlformats.org/officeDocument/2006/relationships/image" Target="../media/image16.png"/><Relationship Id="rId10" Type="http://schemas.openxmlformats.org/officeDocument/2006/relationships/image" Target="../media/image3.png"/><Relationship Id="rId4" Type="http://schemas.openxmlformats.org/officeDocument/2006/relationships/image" Target="../media/image15.png"/><Relationship Id="rId9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hyperlink" Target="https://sede.seg-social.gob.es/wps/portal/sede/sede/Inicio?_ga=2.44999460.108255061.1657012565-1373106731.164853940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p.seg-social.es/PGIS/Login?seleccion=none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4.png"/><Relationship Id="rId4" Type="http://schemas.openxmlformats.org/officeDocument/2006/relationships/hyperlink" Target="https://portal.seg-social.gob.es/wps/portal/importass/importass/Categorias/Altas%2C+bajas+y+modificaciones/Altas+y+afiliacion+de+trabajadores/Solicitar+el+numero+de+la+Seguridad+Social" TargetMode="External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hyperlink" Target="https://suport-idcat.aoc.cat/hc/es-es/articles/4417343960337-C%C3%B3mo-descargar-e-instalar-el-idCAT" TargetMode="External"/><Relationship Id="rId3" Type="http://schemas.openxmlformats.org/officeDocument/2006/relationships/hyperlink" Target="https://www.idcat.cat/es" TargetMode="External"/><Relationship Id="rId7" Type="http://schemas.openxmlformats.org/officeDocument/2006/relationships/hyperlink" Target="https://www.idcat.cat/es/descarrega" TargetMode="External"/><Relationship Id="rId12" Type="http://schemas.openxmlformats.org/officeDocument/2006/relationships/image" Target="../media/image8.jpeg"/><Relationship Id="rId17" Type="http://schemas.openxmlformats.org/officeDocument/2006/relationships/image" Target="../media/image4.png"/><Relationship Id="rId2" Type="http://schemas.openxmlformats.org/officeDocument/2006/relationships/image" Target="../media/image5.png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suport-idcat.aoc.cat/hc/es-es/articles/4417336213265--D%C3%B3nde-puedo-obtener-el-idCAT-Certificado-" TargetMode="External"/><Relationship Id="rId11" Type="http://schemas.openxmlformats.org/officeDocument/2006/relationships/hyperlink" Target="https://suport-idcat.aoc.cat/hc/es-es" TargetMode="External"/><Relationship Id="rId5" Type="http://schemas.openxmlformats.org/officeDocument/2006/relationships/hyperlink" Target="https://www.idcat.cat/idcat/ciutada/solicitud_inici.do" TargetMode="External"/><Relationship Id="rId15" Type="http://schemas.openxmlformats.org/officeDocument/2006/relationships/image" Target="../media/image2.jpeg"/><Relationship Id="rId10" Type="http://schemas.openxmlformats.org/officeDocument/2006/relationships/image" Target="../media/image6.png"/><Relationship Id="rId4" Type="http://schemas.openxmlformats.org/officeDocument/2006/relationships/hyperlink" Target="https://www.idcat.cat/es/solicitar" TargetMode="External"/><Relationship Id="rId9" Type="http://schemas.openxmlformats.org/officeDocument/2006/relationships/hyperlink" Target="https://www.youtube.com/watch?v=0yKjxerXGN0&amp;list=PLFWxh_xY9hH5vIwqZs6BSPntGHfcDmNh-&amp;index=3" TargetMode="External"/><Relationship Id="rId1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hyperlink" Target="https://cita.uab.cat/rectorat/registre/index.php?lang=es" TargetMode="External"/><Relationship Id="rId7" Type="http://schemas.openxmlformats.org/officeDocument/2006/relationships/image" Target="../media/image7.jpeg"/><Relationship Id="rId2" Type="http://schemas.openxmlformats.org/officeDocument/2006/relationships/hyperlink" Target="https://suport-idcat.aoc.cat/hc/es-es/articles/4417336213265--D%C3%B3nde-puedo-obtener-el-idCAT-Certificado-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4.png"/><Relationship Id="rId5" Type="http://schemas.openxmlformats.org/officeDocument/2006/relationships/hyperlink" Target="https://goo.gl/maps/KBvZd6mxpEp2cukw5" TargetMode="External"/><Relationship Id="rId10" Type="http://schemas.openxmlformats.org/officeDocument/2006/relationships/image" Target="../media/image11.jpg"/><Relationship Id="rId4" Type="http://schemas.openxmlformats.org/officeDocument/2006/relationships/hyperlink" Target="mailto:idcat@uab.cat" TargetMode="External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p19J0TOpIks" TargetMode="External"/><Relationship Id="rId13" Type="http://schemas.openxmlformats.org/officeDocument/2006/relationships/image" Target="../media/image13.jpeg"/><Relationship Id="rId18" Type="http://schemas.openxmlformats.org/officeDocument/2006/relationships/image" Target="../media/image4.png"/><Relationship Id="rId3" Type="http://schemas.openxmlformats.org/officeDocument/2006/relationships/hyperlink" Target="http://www.cert.fnmt.es/" TargetMode="External"/><Relationship Id="rId7" Type="http://schemas.openxmlformats.org/officeDocument/2006/relationships/image" Target="../media/image12.png"/><Relationship Id="rId12" Type="http://schemas.openxmlformats.org/officeDocument/2006/relationships/hyperlink" Target="http://mapaoficinascert.appspot.com/" TargetMode="External"/><Relationship Id="rId17" Type="http://schemas.openxmlformats.org/officeDocument/2006/relationships/image" Target="../media/image3.png"/><Relationship Id="rId2" Type="http://schemas.openxmlformats.org/officeDocument/2006/relationships/image" Target="../media/image5.png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sede.fnmt.gob.es/certificados/persona-fisica/obtener-certificado-software/descargar-certificado" TargetMode="External"/><Relationship Id="rId11" Type="http://schemas.openxmlformats.org/officeDocument/2006/relationships/image" Target="../media/image8.jpeg"/><Relationship Id="rId5" Type="http://schemas.openxmlformats.org/officeDocument/2006/relationships/hyperlink" Target="https://www.sede.fnmt.gob.es/ca/certificados/persona-fisica/obtener-certificado-software/acreditar-identidad?p_auth=ORVEX6Vl&amp;p_p_id=82&amp;p_p_lifecycle=1&amp;p_p_state=normal&amp;p_p_mode=view&amp;_82_struts_action=%2Flanguage%2Fview&amp;_82_redirect=%2Fca%2Fcertificados%2Fpersona-fisica%2Fobtener-certificado-software%2Facreditar-identidad&amp;_82_languageId=es_ES" TargetMode="External"/><Relationship Id="rId15" Type="http://schemas.openxmlformats.org/officeDocument/2006/relationships/image" Target="../media/image14.jpeg"/><Relationship Id="rId10" Type="http://schemas.openxmlformats.org/officeDocument/2006/relationships/hyperlink" Target="https://www.sede.fnmt.gob.es/ca/preguntas-frecuentes/problemas-y-dudas" TargetMode="External"/><Relationship Id="rId4" Type="http://schemas.openxmlformats.org/officeDocument/2006/relationships/hyperlink" Target="https://www.sede.fnmt.gob.es/ca/certificados/persona-fisica/obtener-certificado-software/solicitar-certificado?p_auth=Up70JoiG&amp;p_p_id=82&amp;p_p_lifecycle=1&amp;p_p_state=normal&amp;p_p_mode=view&amp;_82_struts_action=%2Flanguage%2Fview&amp;_82_redirect=%2Fca%2Fcertificados%2Fpersona-fisica%2Fobtener-certificado-software%2Fsolicitar-certificado&amp;_82_languageId=es_ES" TargetMode="External"/><Relationship Id="rId9" Type="http://schemas.openxmlformats.org/officeDocument/2006/relationships/image" Target="../media/image6.png"/><Relationship Id="rId14" Type="http://schemas.openxmlformats.org/officeDocument/2006/relationships/hyperlink" Target="https://www.sede.fnmt.gob.es/documents/10445900/10528353/solicitud_certificado_persona_fisica.pdf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WJwCKMAw50k" TargetMode="External"/><Relationship Id="rId3" Type="http://schemas.openxmlformats.org/officeDocument/2006/relationships/hyperlink" Target="http://www.cert.fnmt.es/" TargetMode="External"/><Relationship Id="rId7" Type="http://schemas.openxmlformats.org/officeDocument/2006/relationships/hyperlink" Target="https://www.sede.fnmt.gob.es/certificados/persona-fisica/obtener-certificado-video-identificacion/descargar-certificado" TargetMode="External"/><Relationship Id="rId12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sede.fnmt.gob.es/certificados/persona-fisica/obtener-certificado-video-identificacion/acreditar-identidad" TargetMode="External"/><Relationship Id="rId11" Type="http://schemas.openxmlformats.org/officeDocument/2006/relationships/image" Target="../media/image3.png"/><Relationship Id="rId5" Type="http://schemas.openxmlformats.org/officeDocument/2006/relationships/hyperlink" Target="https://www.sede.fnmt.gob.es/certificados/persona-fisica/obtener-certificado-video-identificacion/solicitar-certificado" TargetMode="External"/><Relationship Id="rId10" Type="http://schemas.openxmlformats.org/officeDocument/2006/relationships/image" Target="../media/image2.jpeg"/><Relationship Id="rId4" Type="http://schemas.openxmlformats.org/officeDocument/2006/relationships/hyperlink" Target="https://www.sede.fnmt.gob.es/certificados/persona-fisica/obtener-certificado-video-identificacion/configuracion-previa" TargetMode="External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hyperlink" Target="https://get.adobe.com/es/reader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4.png"/><Relationship Id="rId4" Type="http://schemas.openxmlformats.org/officeDocument/2006/relationships/image" Target="../media/image16.png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hyperlink" Target="https://sede.seg-social.gob.es/wps/portal/sede/sede/Inicio?_ga=2.44999460.108255061.1657012565-1373106731.164853940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p.seg-social.es/PGIS/Login?seleccion=none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4.png"/><Relationship Id="rId4" Type="http://schemas.openxmlformats.org/officeDocument/2006/relationships/hyperlink" Target="https://portal.seg-social.gob.es/wps/portal/importass/importass/Categorias/Altas%2C+bajas+y+modificaciones/Altas+y+afiliacion+de+trabajadores/Solicitar+el+numero+de+la+Seguridad+Social" TargetMode="External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hyperlink" Target="https://suport-idcat.aoc.cat/hc/en-gb/articles/4417343952785-IdCAT-application" TargetMode="External"/><Relationship Id="rId7" Type="http://schemas.openxmlformats.org/officeDocument/2006/relationships/hyperlink" Target="https://suport-idcat.aoc.cat/hc/en-gb" TargetMode="External"/><Relationship Id="rId12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11" Type="http://schemas.openxmlformats.org/officeDocument/2006/relationships/image" Target="../media/image3.png"/><Relationship Id="rId5" Type="http://schemas.openxmlformats.org/officeDocument/2006/relationships/hyperlink" Target="https://www.youtube.com/watch?v=0yKjxerXGN0&amp;list=PLFWxh_xY9hH5vIwqZs6BSPntGHfcDmNh-&amp;index=3" TargetMode="External"/><Relationship Id="rId10" Type="http://schemas.openxmlformats.org/officeDocument/2006/relationships/image" Target="../media/image2.jpeg"/><Relationship Id="rId4" Type="http://schemas.openxmlformats.org/officeDocument/2006/relationships/hyperlink" Target="https://suport-idcat.aoc.cat/hc/en-gb/articles/4417343960337-How-to-download-and-install-idCAT" TargetMode="External"/><Relationship Id="rId9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hyperlink" Target="https://goo.gl/maps/KBvZd6mxpEp2cukw5" TargetMode="External"/><Relationship Id="rId7" Type="http://schemas.openxmlformats.org/officeDocument/2006/relationships/image" Target="../media/image3.png"/><Relationship Id="rId2" Type="http://schemas.openxmlformats.org/officeDocument/2006/relationships/hyperlink" Target="https://cita.uab.cat/rectorat/registre/index.php?lang=e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7.jpeg"/><Relationship Id="rId4" Type="http://schemas.openxmlformats.org/officeDocument/2006/relationships/image" Target="../media/image10.png"/><Relationship Id="rId9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p19J0TOpIks" TargetMode="External"/><Relationship Id="rId13" Type="http://schemas.openxmlformats.org/officeDocument/2006/relationships/image" Target="../media/image13.jpeg"/><Relationship Id="rId18" Type="http://schemas.openxmlformats.org/officeDocument/2006/relationships/image" Target="../media/image4.png"/><Relationship Id="rId3" Type="http://schemas.openxmlformats.org/officeDocument/2006/relationships/hyperlink" Target="http://www.cert.fnmt.es/" TargetMode="External"/><Relationship Id="rId7" Type="http://schemas.openxmlformats.org/officeDocument/2006/relationships/image" Target="../media/image12.png"/><Relationship Id="rId12" Type="http://schemas.openxmlformats.org/officeDocument/2006/relationships/hyperlink" Target="http://mapaoficinascert.appspot.com/" TargetMode="External"/><Relationship Id="rId17" Type="http://schemas.openxmlformats.org/officeDocument/2006/relationships/image" Target="../media/image3.png"/><Relationship Id="rId2" Type="http://schemas.openxmlformats.org/officeDocument/2006/relationships/image" Target="../media/image5.png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sede.fnmt.gob.es/certificados/persona-fisica/obtener-certificado-software/descargar-certificado" TargetMode="External"/><Relationship Id="rId11" Type="http://schemas.openxmlformats.org/officeDocument/2006/relationships/image" Target="../media/image8.jpeg"/><Relationship Id="rId5" Type="http://schemas.openxmlformats.org/officeDocument/2006/relationships/hyperlink" Target="https://www.sede.fnmt.gob.es/ca/certificados/persona-fisica/obtener-certificado-software/acreditar-identidad?p_auth=ORVEX6Vl&amp;p_p_id=82&amp;p_p_lifecycle=1&amp;p_p_state=normal&amp;p_p_mode=view&amp;_82_struts_action=%2Flanguage%2Fview&amp;_82_redirect=%2Fca%2Fcertificados%2Fpersona-fisica%2Fobtener-certificado-software%2Facreditar-identidad&amp;_82_languageId=es_ES" TargetMode="External"/><Relationship Id="rId15" Type="http://schemas.openxmlformats.org/officeDocument/2006/relationships/image" Target="../media/image14.jpeg"/><Relationship Id="rId10" Type="http://schemas.openxmlformats.org/officeDocument/2006/relationships/hyperlink" Target="https://www.sede.fnmt.gob.es/ca/preguntas-frecuentes/problemas-y-dudas" TargetMode="External"/><Relationship Id="rId4" Type="http://schemas.openxmlformats.org/officeDocument/2006/relationships/hyperlink" Target="https://www.sede.fnmt.gob.es/ca/certificados/persona-fisica/obtener-certificado-software/solicitar-certificado?p_auth=Up70JoiG&amp;p_p_id=82&amp;p_p_lifecycle=1&amp;p_p_state=normal&amp;p_p_mode=view&amp;_82_struts_action=%2Flanguage%2Fview&amp;_82_redirect=%2Fca%2Fcertificados%2Fpersona-fisica%2Fobtener-certificado-software%2Fsolicitar-certificado&amp;_82_languageId=es_ES" TargetMode="External"/><Relationship Id="rId9" Type="http://schemas.openxmlformats.org/officeDocument/2006/relationships/image" Target="../media/image6.png"/><Relationship Id="rId14" Type="http://schemas.openxmlformats.org/officeDocument/2006/relationships/hyperlink" Target="https://www.sede.fnmt.gob.es/documents/10445900/10528353/solicitud_certificado_persona_fisica.pdf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15.png"/><Relationship Id="rId7" Type="http://schemas.openxmlformats.org/officeDocument/2006/relationships/image" Target="../media/image24.png"/><Relationship Id="rId2" Type="http://schemas.openxmlformats.org/officeDocument/2006/relationships/hyperlink" Target="https://get.adobe.com/es/reader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18.png"/><Relationship Id="rId10" Type="http://schemas.openxmlformats.org/officeDocument/2006/relationships/image" Target="../media/image4.png"/><Relationship Id="rId4" Type="http://schemas.openxmlformats.org/officeDocument/2006/relationships/image" Target="../media/image17.png"/><Relationship Id="rId9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hyperlink" Target="https://sede.seg-social.gob.es/wps/portal/sede/sede/Inicio?_ga=2.44999460.108255061.1657012565-1373106731.164853940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p.seg-social.es/PGIS/Login?seleccion=none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4.png"/><Relationship Id="rId4" Type="http://schemas.openxmlformats.org/officeDocument/2006/relationships/hyperlink" Target="https://portal.seg-social.gob.es/wps/portal/importass/importass/Categorias/Altas%2C+bajas+y+modificaciones/Altas+y+afiliacion+de+trabajadores/Solicitar+el+numero+de+la+Seguridad+Social" TargetMode="External"/><Relationship Id="rId9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suport-idcat.aoc.cat/hc/zh-cn/articles/4417343967633-%E6%88%91%E7%9A%84-idCAT-%E8%AF%81%E4%B9%A6%E5%9C%A8%E5%93%AA%E9%87%8C-" TargetMode="External"/><Relationship Id="rId13" Type="http://schemas.openxmlformats.org/officeDocument/2006/relationships/hyperlink" Target="https://ciutada.idcat.aoc.cat/es/solicitar" TargetMode="External"/><Relationship Id="rId3" Type="http://schemas.openxmlformats.org/officeDocument/2006/relationships/hyperlink" Target="https://idcat.aoc.cat/en/" TargetMode="External"/><Relationship Id="rId7" Type="http://schemas.openxmlformats.org/officeDocument/2006/relationships/image" Target="../media/image7.jpeg"/><Relationship Id="rId12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idcat.cat/" TargetMode="External"/><Relationship Id="rId11" Type="http://schemas.openxmlformats.org/officeDocument/2006/relationships/image" Target="../media/image3.png"/><Relationship Id="rId5" Type="http://schemas.openxmlformats.org/officeDocument/2006/relationships/image" Target="../media/image6.png"/><Relationship Id="rId15" Type="http://schemas.openxmlformats.org/officeDocument/2006/relationships/hyperlink" Target="https://ciutada.idcat.aoc.cat/es/descarrega" TargetMode="External"/><Relationship Id="rId10" Type="http://schemas.openxmlformats.org/officeDocument/2006/relationships/image" Target="../media/image2.jpeg"/><Relationship Id="rId4" Type="http://schemas.openxmlformats.org/officeDocument/2006/relationships/hyperlink" Target="https://www.youtube.com/watch?v=0q5ZI6pT4Jk&amp;t=12s" TargetMode="External"/><Relationship Id="rId9" Type="http://schemas.openxmlformats.org/officeDocument/2006/relationships/image" Target="../media/image9.png"/><Relationship Id="rId14" Type="http://schemas.openxmlformats.org/officeDocument/2006/relationships/hyperlink" Target="https://suport.aoc.cat/es-ES/article/?servei=idcat-certificat&amp;id=KA-07508_on-puc-obtenir-l-idcat-certificat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hyperlink" Target="https://cita.uab.cat/rectorat/registre/index.php?lang=en" TargetMode="External"/><Relationship Id="rId7" Type="http://schemas.openxmlformats.org/officeDocument/2006/relationships/image" Target="../media/image7.jpeg"/><Relationship Id="rId2" Type="http://schemas.openxmlformats.org/officeDocument/2006/relationships/hyperlink" Target="https://suport.aoc.cat/en-US/article/?servei=idcat-certificat&amp;id=KA-07508_on-puc-obtenir-l-idcat-certificat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4.png"/><Relationship Id="rId5" Type="http://schemas.openxmlformats.org/officeDocument/2006/relationships/hyperlink" Target="https://goo.gl/maps/KBvZd6mxpEp2cukw5" TargetMode="External"/><Relationship Id="rId10" Type="http://schemas.openxmlformats.org/officeDocument/2006/relationships/image" Target="../media/image11.jpg"/><Relationship Id="rId4" Type="http://schemas.openxmlformats.org/officeDocument/2006/relationships/hyperlink" Target="mailto:idcat@uab.cat" TargetMode="External"/><Relationship Id="rId9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15.png"/><Relationship Id="rId7" Type="http://schemas.openxmlformats.org/officeDocument/2006/relationships/image" Target="../media/image24.png"/><Relationship Id="rId2" Type="http://schemas.openxmlformats.org/officeDocument/2006/relationships/hyperlink" Target="https://www.adobe.com/cn/acrobat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18.png"/><Relationship Id="rId10" Type="http://schemas.openxmlformats.org/officeDocument/2006/relationships/image" Target="../media/image4.png"/><Relationship Id="rId4" Type="http://schemas.openxmlformats.org/officeDocument/2006/relationships/image" Target="../media/image17.png"/><Relationship Id="rId9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hyperlink" Target="https://sede.seg-social.gob.es/wps/portal/sede/sede/Inicio?_ga=2.44999460.108255061.1657012565-1373106731.164853940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p.seg-social.es/PGIS/Login?seleccion=none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4.png"/><Relationship Id="rId4" Type="http://schemas.openxmlformats.org/officeDocument/2006/relationships/hyperlink" Target="https://portal.seg-social.gob.es/wps/portal/importass/importass/Categorias/Altas%2C+bajas+y+modificaciones/Altas+y+afiliacion+de+trabajadores/Solicitar+el+numero+de+la+Seguridad+Social" TargetMode="Externa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 rot="5400000" flipV="1">
            <a:off x="-630225" y="4837776"/>
            <a:ext cx="2160044" cy="89959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Rectángulo 4"/>
          <p:cNvSpPr/>
          <p:nvPr/>
        </p:nvSpPr>
        <p:spPr>
          <a:xfrm rot="5400000" flipV="1">
            <a:off x="3980831" y="1196177"/>
            <a:ext cx="2081929" cy="8244408"/>
          </a:xfrm>
          <a:prstGeom prst="rect">
            <a:avLst/>
          </a:prstGeom>
          <a:solidFill>
            <a:srgbClr val="70D114"/>
          </a:solidFill>
          <a:ln/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1 Título"/>
          <p:cNvSpPr>
            <a:spLocks noGrp="1"/>
          </p:cNvSpPr>
          <p:nvPr>
            <p:ph type="ctrTitle"/>
          </p:nvPr>
        </p:nvSpPr>
        <p:spPr>
          <a:xfrm>
            <a:off x="2352663" y="4136966"/>
            <a:ext cx="5147264" cy="2160044"/>
          </a:xfrm>
        </p:spPr>
        <p:txBody>
          <a:bodyPr anchor="t">
            <a:noAutofit/>
          </a:bodyPr>
          <a:lstStyle/>
          <a:p>
            <a:pPr algn="l">
              <a:lnSpc>
                <a:spcPct val="200000"/>
              </a:lnSpc>
              <a:spcBef>
                <a:spcPts val="0"/>
              </a:spcBef>
            </a:pPr>
            <a:r>
              <a:rPr lang="es-ES" sz="1800" b="1" dirty="0">
                <a:solidFill>
                  <a:schemeClr val="bg1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CERTIFICAT DIGITAL </a:t>
            </a:r>
            <a:r>
              <a:rPr lang="es-ES" sz="1800" b="1" dirty="0">
                <a:solidFill>
                  <a:schemeClr val="bg1"/>
                </a:solidFill>
              </a:rPr>
              <a:t>– CATALÀ</a:t>
            </a:r>
            <a:br>
              <a:rPr lang="es-ES" sz="1800" b="1" dirty="0">
                <a:solidFill>
                  <a:schemeClr val="bg1"/>
                </a:solidFill>
              </a:rPr>
            </a:br>
            <a:r>
              <a:rPr lang="es-ES" sz="1800" b="1" dirty="0">
                <a:solidFill>
                  <a:schemeClr val="bg1"/>
                </a:solidFill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CERTIFICADO DIGITAL </a:t>
            </a:r>
            <a:r>
              <a:rPr lang="es-ES" sz="1800" b="1" dirty="0">
                <a:solidFill>
                  <a:schemeClr val="bg1"/>
                </a:solidFill>
              </a:rPr>
              <a:t>- CASTELLANO</a:t>
            </a:r>
            <a:br>
              <a:rPr lang="es-ES" sz="1800" b="1" dirty="0">
                <a:solidFill>
                  <a:schemeClr val="bg1"/>
                </a:solidFill>
              </a:rPr>
            </a:br>
            <a:r>
              <a:rPr lang="es-ES" sz="1800" b="1" dirty="0">
                <a:solidFill>
                  <a:schemeClr val="bg1"/>
                </a:solidFill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CERTIFICATE APPLICATION </a:t>
            </a:r>
            <a:r>
              <a:rPr lang="es-ES" sz="1800" b="1" dirty="0">
                <a:solidFill>
                  <a:schemeClr val="bg1"/>
                </a:solidFill>
              </a:rPr>
              <a:t>– ENGLISH</a:t>
            </a:r>
            <a:br>
              <a:rPr lang="es-ES" sz="1800" b="1" dirty="0">
                <a:solidFill>
                  <a:schemeClr val="bg1"/>
                </a:solidFill>
              </a:rPr>
            </a:br>
            <a:r>
              <a:rPr lang="ja-JP" altLang="ca-ES" sz="1800" b="1" dirty="0">
                <a:solidFill>
                  <a:schemeClr val="bg1"/>
                </a:solidFill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证书申请</a:t>
            </a:r>
            <a:r>
              <a:rPr lang="ja-JP" altLang="ca-ES" sz="1800" b="1" dirty="0">
                <a:solidFill>
                  <a:schemeClr val="bg1"/>
                </a:solidFill>
              </a:rPr>
              <a:t> </a:t>
            </a:r>
            <a:r>
              <a:rPr lang="ca-ES" altLang="ja-JP" sz="1800" b="1" dirty="0">
                <a:solidFill>
                  <a:schemeClr val="bg1"/>
                </a:solidFill>
              </a:rPr>
              <a:t>- CHINESE</a:t>
            </a:r>
            <a:br>
              <a:rPr lang="ja-JP" altLang="ca-ES" sz="800" b="0" i="0" dirty="0">
                <a:solidFill>
                  <a:srgbClr val="050505"/>
                </a:solidFill>
                <a:effectLst/>
                <a:latin typeface="Raleway" pitchFamily="2" charset="0"/>
              </a:rPr>
            </a:br>
            <a:br>
              <a:rPr lang="es-ES" sz="2000" b="1" dirty="0">
                <a:solidFill>
                  <a:srgbClr val="FFFFFF"/>
                </a:solidFill>
              </a:rPr>
            </a:br>
            <a:br>
              <a:rPr lang="es-ES" sz="3600" b="1" dirty="0">
                <a:solidFill>
                  <a:srgbClr val="FFFFFF"/>
                </a:solidFill>
              </a:rPr>
            </a:br>
            <a:br>
              <a:rPr lang="es-ES" sz="3600" b="1" dirty="0">
                <a:solidFill>
                  <a:srgbClr val="FFFFFF"/>
                </a:solidFill>
              </a:rPr>
            </a:br>
            <a:r>
              <a:rPr lang="es-ES" sz="2000" b="1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9" name="Imagen 8" descr="sortida comerç int 1.png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64"/>
          <a:stretch/>
        </p:blipFill>
        <p:spPr>
          <a:xfrm>
            <a:off x="-95817" y="722395"/>
            <a:ext cx="9335633" cy="3589867"/>
          </a:xfrm>
          <a:prstGeom prst="rect">
            <a:avLst/>
          </a:prstGeom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B0B9662-4005-98C6-D348-58BA9D08D1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0" y="6474051"/>
            <a:ext cx="3010060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tge 11">
            <a:extLst>
              <a:ext uri="{FF2B5EF4-FFF2-40B4-BE49-F238E27FC236}">
                <a16:creationId xmlns:a16="http://schemas.microsoft.com/office/drawing/2014/main" id="{86B9BC3C-AE3C-8204-4C70-B4CB0E0E1E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17152" y="202144"/>
            <a:ext cx="3053000" cy="324000"/>
          </a:xfrm>
          <a:prstGeom prst="rect">
            <a:avLst/>
          </a:prstGeom>
        </p:spPr>
      </p:pic>
      <p:pic>
        <p:nvPicPr>
          <p:cNvPr id="8" name="Imatge 7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233E2420-B6A4-0E97-AC4A-820549B702A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364" y="119029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222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G2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85"/>
          <a:stretch/>
        </p:blipFill>
        <p:spPr>
          <a:xfrm>
            <a:off x="-14193" y="0"/>
            <a:ext cx="1933896" cy="6858000"/>
          </a:xfrm>
          <a:prstGeom prst="rect">
            <a:avLst/>
          </a:prstGeom>
        </p:spPr>
      </p:pic>
      <p:sp>
        <p:nvSpPr>
          <p:cNvPr id="7" name="1 Título"/>
          <p:cNvSpPr txBox="1">
            <a:spLocks/>
          </p:cNvSpPr>
          <p:nvPr/>
        </p:nvSpPr>
        <p:spPr>
          <a:xfrm>
            <a:off x="2166581" y="655946"/>
            <a:ext cx="6586760" cy="576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400" b="1" dirty="0"/>
              <a:t>Com </a:t>
            </a:r>
            <a:r>
              <a:rPr lang="pt-BR" sz="2400" b="1" dirty="0" err="1"/>
              <a:t>obtenir</a:t>
            </a:r>
            <a:r>
              <a:rPr lang="pt-BR" sz="2400" b="1" dirty="0"/>
              <a:t> </a:t>
            </a:r>
            <a:r>
              <a:rPr lang="pt-BR" sz="2400" b="1" dirty="0">
                <a:solidFill>
                  <a:srgbClr val="00B05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l'idCAT </a:t>
            </a:r>
            <a:r>
              <a:rPr lang="pt-BR" sz="2400" b="1" dirty="0" err="1">
                <a:solidFill>
                  <a:srgbClr val="00B05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Certificat</a:t>
            </a:r>
            <a:r>
              <a:rPr lang="pt-BR" sz="2400" b="1" dirty="0"/>
              <a:t>?</a:t>
            </a:r>
          </a:p>
        </p:txBody>
      </p:sp>
      <p:cxnSp>
        <p:nvCxnSpPr>
          <p:cNvPr id="8" name="Conector recto 7"/>
          <p:cNvCxnSpPr/>
          <p:nvPr/>
        </p:nvCxnSpPr>
        <p:spPr>
          <a:xfrm>
            <a:off x="2094572" y="1232010"/>
            <a:ext cx="6658769" cy="0"/>
          </a:xfrm>
          <a:prstGeom prst="line">
            <a:avLst/>
          </a:prstGeom>
          <a:ln>
            <a:solidFill>
              <a:srgbClr val="76BF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ángulo 1"/>
          <p:cNvSpPr/>
          <p:nvPr/>
        </p:nvSpPr>
        <p:spPr>
          <a:xfrm>
            <a:off x="2395331" y="214457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Seguiu </a:t>
            </a:r>
            <a:r>
              <a:rPr lang="pt-BR" dirty="0" err="1"/>
              <a:t>aquests</a:t>
            </a:r>
            <a:r>
              <a:rPr lang="pt-BR" dirty="0"/>
              <a:t> passos per </a:t>
            </a:r>
            <a:r>
              <a:rPr lang="pt-BR" dirty="0" err="1"/>
              <a:t>obtenir-lo</a:t>
            </a:r>
            <a:r>
              <a:rPr lang="pt-BR" dirty="0"/>
              <a:t>: </a:t>
            </a:r>
          </a:p>
        </p:txBody>
      </p:sp>
      <p:sp>
        <p:nvSpPr>
          <p:cNvPr id="20" name="Marcador de texto 12">
            <a:extLst>
              <a:ext uri="{FF2B5EF4-FFF2-40B4-BE49-F238E27FC236}">
                <a16:creationId xmlns:a16="http://schemas.microsoft.com/office/drawing/2014/main" id="{F35641BF-5319-A0D7-DD81-F2FCCCDBE62F}"/>
              </a:ext>
            </a:extLst>
          </p:cNvPr>
          <p:cNvSpPr txBox="1">
            <a:spLocks/>
          </p:cNvSpPr>
          <p:nvPr/>
        </p:nvSpPr>
        <p:spPr>
          <a:xfrm>
            <a:off x="2495080" y="2805157"/>
            <a:ext cx="4903329" cy="18534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es-ES" dirty="0">
                <a:solidFill>
                  <a:srgbClr val="00B05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Sol·licitar </a:t>
            </a:r>
            <a:endParaRPr lang="es-ES" dirty="0">
              <a:solidFill>
                <a:srgbClr val="00B05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dirty="0">
                <a:solidFill>
                  <a:srgbClr val="00B05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Validar</a:t>
            </a:r>
            <a:endParaRPr lang="es-ES" dirty="0">
              <a:solidFill>
                <a:srgbClr val="00B05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dirty="0" err="1">
                <a:solidFill>
                  <a:srgbClr val="00B05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Descarregar</a:t>
            </a:r>
            <a:r>
              <a:rPr lang="es-ES" dirty="0">
                <a:solidFill>
                  <a:srgbClr val="00B05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i </a:t>
            </a:r>
            <a:r>
              <a:rPr lang="es-ES" dirty="0" err="1">
                <a:solidFill>
                  <a:srgbClr val="00B05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instal·lar</a:t>
            </a:r>
            <a:r>
              <a:rPr lang="es-ES" dirty="0">
                <a:solidFill>
                  <a:srgbClr val="00B05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lang="es-ES" dirty="0">
              <a:solidFill>
                <a:srgbClr val="00B050"/>
              </a:solidFill>
            </a:endParaRPr>
          </a:p>
          <a:p>
            <a:endParaRPr lang="es-ES" dirty="0"/>
          </a:p>
        </p:txBody>
      </p:sp>
      <p:pic>
        <p:nvPicPr>
          <p:cNvPr id="22" name="Picture 8">
            <a:hlinkClick r:id="rId7"/>
            <a:extLst>
              <a:ext uri="{FF2B5EF4-FFF2-40B4-BE49-F238E27FC236}">
                <a16:creationId xmlns:a16="http://schemas.microsoft.com/office/drawing/2014/main" id="{10EF68A7-11DD-ECD3-22CE-936BF30057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888" y="5222593"/>
            <a:ext cx="885338" cy="61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Tràmits – Ajuntament de la Cellera de Ter – L'administració, ara, més a  prop teu. La Cellera de Ter">
            <a:hlinkClick r:id="rId3"/>
            <a:extLst>
              <a:ext uri="{FF2B5EF4-FFF2-40B4-BE49-F238E27FC236}">
                <a16:creationId xmlns:a16="http://schemas.microsoft.com/office/drawing/2014/main" id="{103F9902-47D0-91EB-5E04-F13ADADB0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226" y="1765784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2" descr="Descarga ahora este icono en formato SVG, PSD, PNG, EPS o como fuente para  web. Flaticon, la mayor base de datos… | Iconos, Iconos de instagram,  Iconos para celular">
            <a:hlinkClick r:id="rId10"/>
            <a:extLst>
              <a:ext uri="{FF2B5EF4-FFF2-40B4-BE49-F238E27FC236}">
                <a16:creationId xmlns:a16="http://schemas.microsoft.com/office/drawing/2014/main" id="{4EA5E16F-441E-82C6-62DB-0B751976A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627" y="4912031"/>
            <a:ext cx="1209964" cy="120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Red download 2 icon - Free red download icons">
            <a:hlinkClick r:id="rId12"/>
            <a:extLst>
              <a:ext uri="{FF2B5EF4-FFF2-40B4-BE49-F238E27FC236}">
                <a16:creationId xmlns:a16="http://schemas.microsoft.com/office/drawing/2014/main" id="{7FE394D6-59F0-14CA-ADAA-174E3F7A09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052" y="5047641"/>
            <a:ext cx="768217" cy="768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A0FD11FC-1649-016F-01C8-E2E56FFC1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705" y="6438305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tge 4">
            <a:extLst>
              <a:ext uri="{FF2B5EF4-FFF2-40B4-BE49-F238E27FC236}">
                <a16:creationId xmlns:a16="http://schemas.microsoft.com/office/drawing/2014/main" id="{2A7C07BF-130D-8317-11F9-A1525C51A11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9" name="Imatge 8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D2603DF8-087E-4E25-A7C2-D4D02E93AA9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919703" y="98465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515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692696"/>
            <a:ext cx="9144000" cy="1036092"/>
          </a:xfrm>
          <a:prstGeom prst="rect">
            <a:avLst/>
          </a:prstGeom>
          <a:solidFill>
            <a:srgbClr val="76BF40"/>
          </a:solidFill>
          <a:ln>
            <a:solidFill>
              <a:srgbClr val="76BF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0" y="692695"/>
            <a:ext cx="7887031" cy="1080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VALIDACIÓ I RECOLLIDA DELCERTIFICAT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634978" y="1925225"/>
            <a:ext cx="788703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a-ES" dirty="0"/>
          </a:p>
          <a:p>
            <a:pPr algn="just"/>
            <a:r>
              <a:rPr lang="ca-ES" dirty="0"/>
              <a:t>Un cop feta la sol·licitud online, </a:t>
            </a:r>
            <a:r>
              <a:rPr lang="ca-ES" b="1" dirty="0"/>
              <a:t>heu d’anar a recollir el certificat</a:t>
            </a:r>
            <a:r>
              <a:rPr lang="ca-ES" dirty="0"/>
              <a:t> </a:t>
            </a:r>
            <a:r>
              <a:rPr lang="ca-ES" b="1" dirty="0"/>
              <a:t>personalment </a:t>
            </a:r>
            <a:r>
              <a:rPr lang="ca-ES" dirty="0"/>
              <a:t>amb el vostre </a:t>
            </a:r>
            <a:r>
              <a:rPr lang="ca-ES" b="1" dirty="0"/>
              <a:t>DNI original i una fotocòpia </a:t>
            </a:r>
            <a:r>
              <a:rPr lang="ca-ES" dirty="0"/>
              <a:t>a l’Entitat de Registre </a:t>
            </a:r>
            <a:r>
              <a:rPr lang="ca-ES" dirty="0" err="1"/>
              <a:t>idCAT</a:t>
            </a:r>
            <a:r>
              <a:rPr lang="ca-ES" dirty="0"/>
              <a:t> escollida al web.            </a:t>
            </a:r>
            <a:r>
              <a:rPr lang="fr-FR" u="sng" dirty="0">
                <a:solidFill>
                  <a:srgbClr val="00B050"/>
                </a:solidFill>
                <a:latin typeface="Helvetica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On </a:t>
            </a:r>
            <a:r>
              <a:rPr lang="fr-FR" u="sng" dirty="0" err="1">
                <a:solidFill>
                  <a:srgbClr val="00B050"/>
                </a:solidFill>
                <a:latin typeface="Helvetica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puc</a:t>
            </a:r>
            <a:r>
              <a:rPr lang="fr-FR" u="sng" dirty="0">
                <a:solidFill>
                  <a:srgbClr val="00B050"/>
                </a:solidFill>
                <a:latin typeface="Helvetica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obtenir l'</a:t>
            </a:r>
            <a:r>
              <a:rPr lang="fr-FR" u="sng" dirty="0" err="1">
                <a:solidFill>
                  <a:srgbClr val="00B050"/>
                </a:solidFill>
                <a:latin typeface="Helvetica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idCAT</a:t>
            </a:r>
            <a:r>
              <a:rPr lang="fr-FR" u="sng" dirty="0">
                <a:solidFill>
                  <a:srgbClr val="00B050"/>
                </a:solidFill>
                <a:latin typeface="Helvetica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Certificat?</a:t>
            </a:r>
            <a:endParaRPr lang="fr-FR" u="sng" dirty="0">
              <a:solidFill>
                <a:srgbClr val="00B050"/>
              </a:solidFill>
              <a:latin typeface="Helvetica" panose="020B0604020202020204" pitchFamily="34" charset="0"/>
            </a:endParaRPr>
          </a:p>
          <a:p>
            <a:pPr algn="just"/>
            <a:endParaRPr lang="ca-ES" b="1" dirty="0"/>
          </a:p>
          <a:p>
            <a:endParaRPr lang="ca-ES" b="1" dirty="0"/>
          </a:p>
          <a:p>
            <a:r>
              <a:rPr lang="ca-ES" b="1" dirty="0"/>
              <a:t>Podeu recollir el vostre certificat a la            </a:t>
            </a:r>
          </a:p>
          <a:p>
            <a:endParaRPr lang="ca-ES" b="1" dirty="0"/>
          </a:p>
          <a:p>
            <a:r>
              <a:rPr lang="pt-BR" sz="1400" dirty="0"/>
              <a:t>Campus UAB, </a:t>
            </a:r>
            <a:r>
              <a:rPr lang="pt-BR" sz="1400" dirty="0" err="1"/>
              <a:t>Edifici</a:t>
            </a:r>
            <a:r>
              <a:rPr lang="pt-BR" sz="1400" dirty="0"/>
              <a:t> A, Plaça Acadèmica, s/n, 08193 </a:t>
            </a:r>
            <a:r>
              <a:rPr lang="pt-BR" sz="1400" dirty="0" err="1"/>
              <a:t>Bellaterra</a:t>
            </a:r>
            <a:r>
              <a:rPr lang="pt-BR" sz="1400" dirty="0"/>
              <a:t>, Barcelona</a:t>
            </a:r>
          </a:p>
          <a:p>
            <a:r>
              <a:rPr lang="ca-ES" sz="1400" dirty="0"/>
              <a:t>Registre General, Oficina de l'Arxiu General i Registre de la UAB</a:t>
            </a:r>
          </a:p>
          <a:p>
            <a:endParaRPr lang="ca-ES" b="1" dirty="0"/>
          </a:p>
          <a:p>
            <a:r>
              <a:rPr lang="ca-ES" b="1" dirty="0"/>
              <a:t>Demanar cita prèvia: </a:t>
            </a:r>
            <a:r>
              <a:rPr lang="ca-ES" b="0" i="0" u="sng" dirty="0">
                <a:solidFill>
                  <a:srgbClr val="00B050"/>
                </a:solidFill>
                <a:effectLst/>
                <a:latin typeface="Helvetica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RECTORAT - CITA PREVIA</a:t>
            </a:r>
            <a:endParaRPr lang="ca-ES" dirty="0">
              <a:solidFill>
                <a:srgbClr val="00B050"/>
              </a:solidFill>
            </a:endParaRPr>
          </a:p>
          <a:p>
            <a:endParaRPr lang="ca-ES" dirty="0"/>
          </a:p>
          <a:p>
            <a:r>
              <a:rPr lang="ca-ES" b="1" dirty="0"/>
              <a:t>Telèfon</a:t>
            </a:r>
            <a:r>
              <a:rPr lang="ca-ES" dirty="0"/>
              <a:t>: 93 581 20 29</a:t>
            </a:r>
          </a:p>
          <a:p>
            <a:endParaRPr lang="ca-ES" dirty="0"/>
          </a:p>
          <a:p>
            <a:r>
              <a:rPr lang="ca-ES" b="1" dirty="0"/>
              <a:t>@ </a:t>
            </a:r>
            <a:r>
              <a:rPr lang="ca-ES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  <a:hlinkClick r:id="rId4"/>
              </a:rPr>
              <a:t>idcat@uab.cat</a:t>
            </a:r>
            <a:r>
              <a:rPr lang="ca-ES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 </a:t>
            </a:r>
            <a:endParaRPr lang="ca-ES" b="1" dirty="0"/>
          </a:p>
        </p:txBody>
      </p:sp>
      <p:pic>
        <p:nvPicPr>
          <p:cNvPr id="2050" name="Picture 2" descr="Google Maps - Aplicaciones en Google Play">
            <a:hlinkClick r:id="rId5"/>
            <a:extLst>
              <a:ext uri="{FF2B5EF4-FFF2-40B4-BE49-F238E27FC236}">
                <a16:creationId xmlns:a16="http://schemas.microsoft.com/office/drawing/2014/main" id="{CF75AA2E-8F53-72FA-D647-723BF3970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80" y="4916053"/>
            <a:ext cx="988291" cy="988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ràmits – Ajuntament de la Cellera de Ter – L'administració, ara, més a  prop teu. La Cellera de Ter">
            <a:extLst>
              <a:ext uri="{FF2B5EF4-FFF2-40B4-BE49-F238E27FC236}">
                <a16:creationId xmlns:a16="http://schemas.microsoft.com/office/drawing/2014/main" id="{187BA4AC-AB1B-8AF4-C1FC-051542FF9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967" y="69275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C5EAB91C-3D4F-C1CD-8561-644C31816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1" y="6474051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tge 5">
            <a:extLst>
              <a:ext uri="{FF2B5EF4-FFF2-40B4-BE49-F238E27FC236}">
                <a16:creationId xmlns:a16="http://schemas.microsoft.com/office/drawing/2014/main" id="{476B2C02-76BC-D87E-7BD3-55C7E703CC3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8" name="Imatge 7" descr="Imatge que conté Font, logotip, text, Gràfics&#10;&#10;Descripció generada automàticament">
            <a:extLst>
              <a:ext uri="{FF2B5EF4-FFF2-40B4-BE49-F238E27FC236}">
                <a16:creationId xmlns:a16="http://schemas.microsoft.com/office/drawing/2014/main" id="{B595902E-57C5-5063-6035-DD2A796F0AF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63137" y="3422907"/>
            <a:ext cx="1337667" cy="615693"/>
          </a:xfrm>
          <a:prstGeom prst="rect">
            <a:avLst/>
          </a:prstGeom>
        </p:spPr>
      </p:pic>
      <p:pic>
        <p:nvPicPr>
          <p:cNvPr id="7" name="Imatge 6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CAC0675F-F327-EA71-259F-C11FC48E73E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3717" y="66931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00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G2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85"/>
          <a:stretch/>
        </p:blipFill>
        <p:spPr>
          <a:xfrm>
            <a:off x="-14193" y="0"/>
            <a:ext cx="1933896" cy="6858000"/>
          </a:xfrm>
          <a:prstGeom prst="rect">
            <a:avLst/>
          </a:prstGeom>
        </p:spPr>
      </p:pic>
      <p:sp>
        <p:nvSpPr>
          <p:cNvPr id="7" name="1 Título"/>
          <p:cNvSpPr txBox="1">
            <a:spLocks/>
          </p:cNvSpPr>
          <p:nvPr/>
        </p:nvSpPr>
        <p:spPr>
          <a:xfrm>
            <a:off x="2065857" y="655946"/>
            <a:ext cx="6586760" cy="576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000" b="1" dirty="0"/>
              <a:t>Com </a:t>
            </a:r>
            <a:r>
              <a:rPr lang="pt-BR" sz="2000" b="1" dirty="0" err="1"/>
              <a:t>obtenir</a:t>
            </a:r>
            <a:r>
              <a:rPr lang="pt-BR" sz="2000" b="1" dirty="0"/>
              <a:t> </a:t>
            </a:r>
            <a:r>
              <a:rPr lang="pt-BR" sz="2000" b="1" dirty="0" err="1"/>
              <a:t>el</a:t>
            </a:r>
            <a:r>
              <a:rPr lang="pt-BR" sz="2000" b="1" dirty="0"/>
              <a:t> </a:t>
            </a:r>
            <a:r>
              <a:rPr lang="pt-BR" sz="2000" b="1" dirty="0" err="1"/>
              <a:t>certificat</a:t>
            </a:r>
            <a:r>
              <a:rPr lang="pt-BR" sz="2000" b="1" dirty="0"/>
              <a:t> FNMT (fora de </a:t>
            </a:r>
            <a:r>
              <a:rPr lang="pt-BR" sz="2000" b="1" dirty="0" err="1"/>
              <a:t>Catalunya</a:t>
            </a:r>
            <a:r>
              <a:rPr lang="pt-BR" sz="2000" b="1" dirty="0"/>
              <a:t>)</a:t>
            </a:r>
          </a:p>
        </p:txBody>
      </p:sp>
      <p:cxnSp>
        <p:nvCxnSpPr>
          <p:cNvPr id="8" name="Conector recto 7"/>
          <p:cNvCxnSpPr/>
          <p:nvPr/>
        </p:nvCxnSpPr>
        <p:spPr>
          <a:xfrm>
            <a:off x="2094572" y="1232010"/>
            <a:ext cx="6658769" cy="0"/>
          </a:xfrm>
          <a:prstGeom prst="line">
            <a:avLst/>
          </a:prstGeom>
          <a:ln>
            <a:solidFill>
              <a:srgbClr val="76BF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ángulo 1"/>
          <p:cNvSpPr/>
          <p:nvPr/>
        </p:nvSpPr>
        <p:spPr>
          <a:xfrm>
            <a:off x="4447745" y="1519439"/>
            <a:ext cx="430559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Fábrica Nacional de </a:t>
            </a:r>
            <a:r>
              <a:rPr lang="pt-BR" b="1" dirty="0" err="1"/>
              <a:t>Moneda</a:t>
            </a:r>
            <a:r>
              <a:rPr lang="pt-BR" b="1" dirty="0"/>
              <a:t> y Timbre </a:t>
            </a:r>
          </a:p>
          <a:p>
            <a:pPr algn="ctr"/>
            <a:r>
              <a:rPr lang="pt-BR" sz="2000" dirty="0">
                <a:solidFill>
                  <a:srgbClr val="00B05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www.cert.fnmt.es</a:t>
            </a:r>
            <a:r>
              <a:rPr lang="pt-BR" sz="2000" dirty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20" name="Marcador de texto 12">
            <a:extLst>
              <a:ext uri="{FF2B5EF4-FFF2-40B4-BE49-F238E27FC236}">
                <a16:creationId xmlns:a16="http://schemas.microsoft.com/office/drawing/2014/main" id="{C754F385-DD48-90BF-31D2-4759F46BB3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88291" y="2483975"/>
            <a:ext cx="5871330" cy="1773569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dirty="0" err="1">
                <a:solidFill>
                  <a:srgbClr val="00B050"/>
                </a:solidFill>
                <a:latin typeface="+mj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Sol·licitud</a:t>
            </a:r>
            <a:r>
              <a:rPr lang="es-ES" dirty="0">
                <a:solidFill>
                  <a:srgbClr val="00B050"/>
                </a:solidFill>
                <a:latin typeface="+mj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del </a:t>
            </a:r>
            <a:r>
              <a:rPr lang="es-ES" dirty="0" err="1">
                <a:solidFill>
                  <a:srgbClr val="00B050"/>
                </a:solidFill>
                <a:latin typeface="+mj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certificat</a:t>
            </a:r>
            <a:r>
              <a:rPr lang="es-ES" dirty="0">
                <a:solidFill>
                  <a:srgbClr val="00B050"/>
                </a:solidFill>
                <a:latin typeface="+mj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lang="es-ES" dirty="0">
              <a:solidFill>
                <a:srgbClr val="00B050"/>
              </a:solidFill>
              <a:latin typeface="+mj-lt"/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dirty="0" err="1">
                <a:solidFill>
                  <a:srgbClr val="00B050"/>
                </a:solidFill>
                <a:latin typeface="+mj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Validació</a:t>
            </a:r>
            <a:r>
              <a:rPr lang="es-ES" dirty="0">
                <a:solidFill>
                  <a:srgbClr val="00B050"/>
                </a:solidFill>
                <a:latin typeface="+mj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de la </a:t>
            </a:r>
            <a:r>
              <a:rPr lang="es-ES" dirty="0" err="1">
                <a:solidFill>
                  <a:srgbClr val="00B050"/>
                </a:solidFill>
                <a:latin typeface="+mj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identitat</a:t>
            </a:r>
            <a:endParaRPr lang="es-ES" dirty="0">
              <a:solidFill>
                <a:srgbClr val="00B050"/>
              </a:solidFill>
              <a:latin typeface="+mj-lt"/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dirty="0" err="1">
                <a:solidFill>
                  <a:srgbClr val="00B050"/>
                </a:solidFill>
                <a:latin typeface="+mj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Descàrrega</a:t>
            </a:r>
            <a:r>
              <a:rPr lang="es-ES" dirty="0">
                <a:solidFill>
                  <a:srgbClr val="00B050"/>
                </a:solidFill>
                <a:latin typeface="+mj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/ </a:t>
            </a:r>
            <a:r>
              <a:rPr lang="es-ES" dirty="0" err="1">
                <a:solidFill>
                  <a:srgbClr val="00B050"/>
                </a:solidFill>
                <a:latin typeface="+mj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Instal·lació</a:t>
            </a:r>
            <a:r>
              <a:rPr lang="es-ES" dirty="0">
                <a:solidFill>
                  <a:srgbClr val="00B050"/>
                </a:solidFill>
                <a:latin typeface="+mj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del </a:t>
            </a:r>
            <a:r>
              <a:rPr lang="es-ES" dirty="0" err="1">
                <a:solidFill>
                  <a:srgbClr val="00B050"/>
                </a:solidFill>
                <a:latin typeface="+mj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certificat</a:t>
            </a:r>
            <a:r>
              <a:rPr lang="es-ES" dirty="0">
                <a:solidFill>
                  <a:srgbClr val="00B050"/>
                </a:solidFill>
                <a:latin typeface="+mj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lang="es-ES" dirty="0">
              <a:solidFill>
                <a:srgbClr val="00B050"/>
              </a:solidFill>
              <a:latin typeface="+mj-lt"/>
            </a:endParaRPr>
          </a:p>
          <a:p>
            <a:pPr marL="457200" indent="-457200">
              <a:buFont typeface="+mj-lt"/>
              <a:buAutoNum type="arabicPeriod"/>
            </a:pPr>
            <a:endParaRPr lang="es-ES" dirty="0">
              <a:latin typeface="+mj-lt"/>
            </a:endParaRPr>
          </a:p>
        </p:txBody>
      </p:sp>
      <p:pic>
        <p:nvPicPr>
          <p:cNvPr id="1030" name="Picture 6" descr="FNMT – Real Casa de la Moneda, Fábrica Nacional de Moneda y Timbre -  Alastria">
            <a:extLst>
              <a:ext uri="{FF2B5EF4-FFF2-40B4-BE49-F238E27FC236}">
                <a16:creationId xmlns:a16="http://schemas.microsoft.com/office/drawing/2014/main" id="{E6DBB96D-A6F8-D38A-744A-C6904AF7E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587" y="1366739"/>
            <a:ext cx="2105966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hlinkClick r:id="rId8"/>
            <a:extLst>
              <a:ext uri="{FF2B5EF4-FFF2-40B4-BE49-F238E27FC236}">
                <a16:creationId xmlns:a16="http://schemas.microsoft.com/office/drawing/2014/main" id="{9C86165F-97A1-206B-6324-410F5F1BDB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278" y="5041417"/>
            <a:ext cx="885338" cy="61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escarga ahora este icono en formato SVG, PSD, PNG, EPS o como fuente para  web. Flaticon, la mayor base de datos… | Iconos, Iconos de instagram,  Iconos para celular">
            <a:hlinkClick r:id="rId10"/>
            <a:extLst>
              <a:ext uri="{FF2B5EF4-FFF2-40B4-BE49-F238E27FC236}">
                <a16:creationId xmlns:a16="http://schemas.microsoft.com/office/drawing/2014/main" id="{918CCDBA-57C8-88A6-F1D9-FF85C180A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469" y="4730339"/>
            <a:ext cx="1209964" cy="120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ntedya Internacional">
            <a:hlinkClick r:id="rId12"/>
            <a:extLst>
              <a:ext uri="{FF2B5EF4-FFF2-40B4-BE49-F238E27FC236}">
                <a16:creationId xmlns:a16="http://schemas.microsoft.com/office/drawing/2014/main" id="{3B01B0D5-8746-851A-3697-1BF5BCE77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410" y="4957021"/>
            <a:ext cx="2067214" cy="75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Manuales SUNRA - Descargue Aquí- Sunra Oficial Europa">
            <a:hlinkClick r:id="rId14"/>
            <a:extLst>
              <a:ext uri="{FF2B5EF4-FFF2-40B4-BE49-F238E27FC236}">
                <a16:creationId xmlns:a16="http://schemas.microsoft.com/office/drawing/2014/main" id="{77BFFA9D-6358-F728-9D30-9C099EFF22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45"/>
          <a:stretch/>
        </p:blipFill>
        <p:spPr bwMode="auto">
          <a:xfrm>
            <a:off x="1990109" y="4799455"/>
            <a:ext cx="1685664" cy="94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3C89BB7F-3299-4380-F7B8-3844063E3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109" y="6428529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tge 4">
            <a:extLst>
              <a:ext uri="{FF2B5EF4-FFF2-40B4-BE49-F238E27FC236}">
                <a16:creationId xmlns:a16="http://schemas.microsoft.com/office/drawing/2014/main" id="{7B9B78AC-74DE-BED7-5380-6EEA97FE73D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9" name="Imatge 8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571E0DD6-04BE-B215-5C95-CDAE0F430930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19703" y="98465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921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G2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85"/>
          <a:stretch/>
        </p:blipFill>
        <p:spPr>
          <a:xfrm>
            <a:off x="-14193" y="0"/>
            <a:ext cx="1933896" cy="6858000"/>
          </a:xfrm>
          <a:prstGeom prst="rect">
            <a:avLst/>
          </a:prstGeom>
        </p:spPr>
      </p:pic>
      <p:sp>
        <p:nvSpPr>
          <p:cNvPr id="7" name="1 Título"/>
          <p:cNvSpPr txBox="1">
            <a:spLocks/>
          </p:cNvSpPr>
          <p:nvPr/>
        </p:nvSpPr>
        <p:spPr>
          <a:xfrm>
            <a:off x="2065857" y="655946"/>
            <a:ext cx="6847234" cy="576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000" b="1" dirty="0"/>
              <a:t>Com </a:t>
            </a:r>
            <a:r>
              <a:rPr lang="pt-BR" sz="2000" b="1" dirty="0" err="1"/>
              <a:t>obtenir</a:t>
            </a:r>
            <a:r>
              <a:rPr lang="pt-BR" sz="2000" b="1" dirty="0"/>
              <a:t> </a:t>
            </a:r>
            <a:r>
              <a:rPr lang="pt-BR" sz="2000" b="1" dirty="0" err="1"/>
              <a:t>el</a:t>
            </a:r>
            <a:r>
              <a:rPr lang="pt-BR" sz="2000" b="1" dirty="0"/>
              <a:t> </a:t>
            </a:r>
            <a:r>
              <a:rPr lang="pt-BR" sz="2000" b="1" dirty="0" err="1"/>
              <a:t>certificat</a:t>
            </a:r>
            <a:r>
              <a:rPr lang="pt-BR" sz="2000" b="1" dirty="0"/>
              <a:t> FNMT (fora de </a:t>
            </a:r>
            <a:r>
              <a:rPr lang="pt-BR" sz="2000" b="1" dirty="0" err="1"/>
              <a:t>Catalunya</a:t>
            </a:r>
            <a:r>
              <a:rPr lang="pt-BR" sz="2000" b="1" dirty="0"/>
              <a:t>)</a:t>
            </a:r>
          </a:p>
        </p:txBody>
      </p:sp>
      <p:cxnSp>
        <p:nvCxnSpPr>
          <p:cNvPr id="8" name="Conector recto 7"/>
          <p:cNvCxnSpPr/>
          <p:nvPr/>
        </p:nvCxnSpPr>
        <p:spPr>
          <a:xfrm>
            <a:off x="2094572" y="1232010"/>
            <a:ext cx="6658769" cy="0"/>
          </a:xfrm>
          <a:prstGeom prst="line">
            <a:avLst/>
          </a:prstGeom>
          <a:ln>
            <a:solidFill>
              <a:srgbClr val="76BF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ángulo 1"/>
          <p:cNvSpPr/>
          <p:nvPr/>
        </p:nvSpPr>
        <p:spPr>
          <a:xfrm>
            <a:off x="4447745" y="1519439"/>
            <a:ext cx="430559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Fábrica Nacional de </a:t>
            </a:r>
            <a:r>
              <a:rPr lang="pt-BR" b="1" dirty="0" err="1"/>
              <a:t>Moneda</a:t>
            </a:r>
            <a:r>
              <a:rPr lang="pt-BR" b="1" dirty="0"/>
              <a:t> y Timbre </a:t>
            </a:r>
          </a:p>
          <a:p>
            <a:pPr algn="ctr"/>
            <a:r>
              <a:rPr lang="pt-BR" sz="2000" dirty="0">
                <a:solidFill>
                  <a:srgbClr val="00B05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www.cert.fnmt.es</a:t>
            </a:r>
            <a:r>
              <a:rPr lang="pt-BR" sz="2000" dirty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20" name="Marcador de texto 12">
            <a:extLst>
              <a:ext uri="{FF2B5EF4-FFF2-40B4-BE49-F238E27FC236}">
                <a16:creationId xmlns:a16="http://schemas.microsoft.com/office/drawing/2014/main" id="{C754F385-DD48-90BF-31D2-4759F46BB3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54322" y="2392478"/>
            <a:ext cx="6658769" cy="3872920"/>
          </a:xfrm>
        </p:spPr>
        <p:txBody>
          <a:bodyPr>
            <a:normAutofit fontScale="77500" lnSpcReduction="20000"/>
          </a:bodyPr>
          <a:lstStyle/>
          <a:p>
            <a:r>
              <a:rPr lang="es-ES" sz="2600" dirty="0">
                <a:solidFill>
                  <a:srgbClr val="00B050"/>
                </a:solidFill>
                <a:highlight>
                  <a:srgbClr val="FFFF00"/>
                </a:highlight>
                <a:latin typeface="+mj-lt"/>
              </a:rPr>
              <a:t>NOVEDAD</a:t>
            </a:r>
            <a:r>
              <a:rPr lang="es-ES" sz="2600" dirty="0">
                <a:solidFill>
                  <a:srgbClr val="00B050"/>
                </a:solidFill>
                <a:latin typeface="+mj-lt"/>
              </a:rPr>
              <a:t> </a:t>
            </a:r>
            <a:r>
              <a:rPr lang="es-ES" sz="2300" b="1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Obtener Certificado con Vídeo Identificación </a:t>
            </a:r>
          </a:p>
          <a:p>
            <a:pPr lvl="0">
              <a:tabLst>
                <a:tab pos="457200" algn="l"/>
              </a:tabLst>
            </a:pPr>
            <a:r>
              <a:rPr lang="es-ES" sz="1800" b="1" u="sng" dirty="0">
                <a:solidFill>
                  <a:srgbClr val="0056B3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hlinkClick r:id="rId4" tooltip="Ver las Consideraciones previas para la Obtención de Certificados. "/>
              </a:rPr>
              <a:t>Configuración previa</a:t>
            </a:r>
            <a:r>
              <a:rPr lang="es-ES" sz="1800" b="1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.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 Para solicitar el certificado es necesario instalar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un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programa informático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que se indica en este apartado.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Compatible con Windows, MAC y Linux.</a:t>
            </a:r>
            <a:r>
              <a:rPr lang="es-E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ca-E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>
              <a:tabLst>
                <a:tab pos="457200" algn="l"/>
              </a:tabLst>
            </a:pPr>
            <a:r>
              <a:rPr lang="es-ES" sz="1800" b="1" u="sng" dirty="0">
                <a:solidFill>
                  <a:srgbClr val="0056B3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hlinkClick r:id="rId5" tooltip="Ir a Solicitar Certificado."/>
              </a:rPr>
              <a:t>Solicitud vía internet del Certificado</a:t>
            </a:r>
            <a:r>
              <a:rPr lang="es-ES" sz="1800" b="1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.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 </a:t>
            </a:r>
            <a:r>
              <a:rPr lang="es-ES" sz="1800" b="1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Sólo disponible para DNI sin caducar.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Al finalizar recibirá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en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t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u cuenta de correo electrónico un Código de Solicitud que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se pedirá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en el momento de acreditar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la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identidad y posteriormente a la hora de descargar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el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certificado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digital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.</a:t>
            </a:r>
            <a:endParaRPr lang="ca-ES" sz="1800" dirty="0">
              <a:solidFill>
                <a:srgbClr val="212529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>
              <a:tabLst>
                <a:tab pos="457200" algn="l"/>
              </a:tabLst>
            </a:pPr>
            <a:r>
              <a:rPr lang="es-ES" sz="1800" b="1" u="sng" dirty="0">
                <a:solidFill>
                  <a:srgbClr val="0056B3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hlinkClick r:id="rId6" tooltip="Ir a Acreditar identidad. "/>
              </a:rPr>
              <a:t>Acreditación de la identidad con Vídeo Identificación</a:t>
            </a:r>
            <a:r>
              <a:rPr lang="es-ES" sz="1800" b="1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.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 Una vez completada la fase anterior y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tengas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t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u Código de Solicitud, para continuar con el proceso deberá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de escanear con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t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u teléfono móvil el QR que aparece en pantalla. En un máximo de 2 días hábiles,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t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u vídeo identificación será atendida y recibirá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un correo de aviso aprobando o rechazando la misma.</a:t>
            </a:r>
            <a:endParaRPr lang="ca-ES" sz="1800" dirty="0">
              <a:solidFill>
                <a:srgbClr val="212529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>
              <a:spcAft>
                <a:spcPts val="500"/>
              </a:spcAft>
            </a:pPr>
            <a:r>
              <a:rPr lang="es-ES" sz="1800" b="1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</a:rPr>
              <a:t>NOTA: Este servicio de vídeo identificación tiene un coste de 2,99 euros + impuestos. El certificado no tiene coste.</a:t>
            </a:r>
            <a:endParaRPr lang="ca-E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>
              <a:tabLst>
                <a:tab pos="457200" algn="l"/>
              </a:tabLst>
            </a:pPr>
            <a:r>
              <a:rPr lang="es-ES" sz="1800" b="1" u="sng" dirty="0">
                <a:solidFill>
                  <a:srgbClr val="0056B3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hlinkClick r:id="rId7" tooltip="Ir a Descargar Certificado."/>
              </a:rPr>
              <a:t>Descarga del Certificado digital</a:t>
            </a:r>
            <a:r>
              <a:rPr lang="es-ES" sz="1800" u="sng" dirty="0">
                <a:solidFill>
                  <a:srgbClr val="0056B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 En caso de aprobarse su vídeo identificación y haciendo uso de su Código de Solicitud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y pagando los costes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, podrá descargar e instalar su certificado y realizar una copia de seguridad (</a:t>
            </a:r>
            <a:r>
              <a:rPr lang="es-ES" sz="1800" b="1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RECOMENDADO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)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. </a:t>
            </a:r>
          </a:p>
          <a:p>
            <a:pPr lvl="0">
              <a:tabLst>
                <a:tab pos="457200" algn="l"/>
              </a:tabLst>
            </a:pP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Si tienes dudas, 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mira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el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tutorial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oficial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: </a:t>
            </a:r>
            <a:r>
              <a:rPr lang="es-ES" sz="1800" u="none" strike="noStrike" spc="75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hlinkClick r:id="rId8"/>
              </a:rPr>
              <a:t>https://youtu.be/WJwCKMAw50k</a:t>
            </a:r>
            <a:r>
              <a:rPr lang="es-E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ca-E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1030" name="Picture 6" descr="FNMT – Real Casa de la Moneda, Fábrica Nacional de Moneda y Timbre -  Alastria">
            <a:extLst>
              <a:ext uri="{FF2B5EF4-FFF2-40B4-BE49-F238E27FC236}">
                <a16:creationId xmlns:a16="http://schemas.microsoft.com/office/drawing/2014/main" id="{E6DBB96D-A6F8-D38A-744A-C6904AF7E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587" y="1366739"/>
            <a:ext cx="2105966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D9083855-6779-21C8-61EB-8859A82C1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109" y="6444507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tge 4">
            <a:extLst>
              <a:ext uri="{FF2B5EF4-FFF2-40B4-BE49-F238E27FC236}">
                <a16:creationId xmlns:a16="http://schemas.microsoft.com/office/drawing/2014/main" id="{B657FE79-4647-7F3A-2E16-4C7EFF09B57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53091" y="229201"/>
            <a:ext cx="2160000" cy="229230"/>
          </a:xfrm>
          <a:prstGeom prst="rect">
            <a:avLst/>
          </a:prstGeom>
        </p:spPr>
      </p:pic>
      <p:pic>
        <p:nvPicPr>
          <p:cNvPr id="9" name="Imatge 8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481DD026-C686-B8A8-4203-C1FD18D3539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146587" y="151242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180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692695"/>
            <a:ext cx="9144000" cy="1036092"/>
          </a:xfrm>
          <a:prstGeom prst="rect">
            <a:avLst/>
          </a:prstGeom>
          <a:solidFill>
            <a:srgbClr val="76BF40"/>
          </a:solidFill>
          <a:ln>
            <a:solidFill>
              <a:srgbClr val="76BF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0" y="692695"/>
            <a:ext cx="8926513" cy="1080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a-ES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UTILITATS - SIGNATURA</a:t>
            </a:r>
            <a:endParaRPr lang="es-ES" sz="3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28484" y="1684164"/>
            <a:ext cx="788703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a-ES" dirty="0"/>
          </a:p>
          <a:p>
            <a:r>
              <a:rPr lang="ca-ES" dirty="0"/>
              <a:t>SIGNAR DOCUMENTS</a:t>
            </a:r>
          </a:p>
          <a:p>
            <a:endParaRPr lang="ca-ES" dirty="0"/>
          </a:p>
          <a:p>
            <a:r>
              <a:rPr lang="ca-ES" sz="2400" b="1" dirty="0">
                <a:solidFill>
                  <a:srgbClr val="00B05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Com?</a:t>
            </a:r>
            <a:endParaRPr lang="ca-ES" sz="2400" b="1" dirty="0">
              <a:solidFill>
                <a:srgbClr val="00B050"/>
              </a:solidFill>
            </a:endParaRPr>
          </a:p>
          <a:p>
            <a:endParaRPr lang="ca-ES" b="1" dirty="0"/>
          </a:p>
          <a:p>
            <a:r>
              <a:rPr lang="ca-ES" b="1" dirty="0"/>
              <a:t>Obrir el document *</a:t>
            </a:r>
            <a:r>
              <a:rPr lang="ca-ES" b="1" dirty="0" err="1"/>
              <a:t>pdf</a:t>
            </a:r>
            <a:r>
              <a:rPr lang="ca-ES" b="1" dirty="0"/>
              <a:t> amb ADOBE ACROBAT DC </a:t>
            </a:r>
          </a:p>
          <a:p>
            <a:endParaRPr lang="ca-ES" b="1" dirty="0"/>
          </a:p>
          <a:p>
            <a:endParaRPr lang="ca-ES" b="1" dirty="0"/>
          </a:p>
          <a:p>
            <a:r>
              <a:rPr lang="ca-ES" b="1" dirty="0"/>
              <a:t>HERRAMIENTAS          CERTIFICADOS </a:t>
            </a:r>
          </a:p>
        </p:txBody>
      </p:sp>
      <p:pic>
        <p:nvPicPr>
          <p:cNvPr id="2050" name="Picture 2" descr="Adobe Acrobat Reader - Aplicaciones en Google Play">
            <a:hlinkClick r:id="rId3"/>
            <a:extLst>
              <a:ext uri="{FF2B5EF4-FFF2-40B4-BE49-F238E27FC236}">
                <a16:creationId xmlns:a16="http://schemas.microsoft.com/office/drawing/2014/main" id="{E10DC60B-0703-4FF9-A0A3-F694897A3D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235" y="2868088"/>
            <a:ext cx="907627" cy="907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lecha: hacia abajo 1">
            <a:extLst>
              <a:ext uri="{FF2B5EF4-FFF2-40B4-BE49-F238E27FC236}">
                <a16:creationId xmlns:a16="http://schemas.microsoft.com/office/drawing/2014/main" id="{91B0221D-FD39-4BF8-BC66-9E30D4E7DCBF}"/>
              </a:ext>
            </a:extLst>
          </p:cNvPr>
          <p:cNvSpPr/>
          <p:nvPr/>
        </p:nvSpPr>
        <p:spPr>
          <a:xfrm>
            <a:off x="1402915" y="3483187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lecha: hacia abajo 10">
            <a:extLst>
              <a:ext uri="{FF2B5EF4-FFF2-40B4-BE49-F238E27FC236}">
                <a16:creationId xmlns:a16="http://schemas.microsoft.com/office/drawing/2014/main" id="{EE1CEBE1-60A6-4A54-94B4-22EA8DD33187}"/>
              </a:ext>
            </a:extLst>
          </p:cNvPr>
          <p:cNvSpPr/>
          <p:nvPr/>
        </p:nvSpPr>
        <p:spPr>
          <a:xfrm rot="16200000">
            <a:off x="2818983" y="3926837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54350F8F-071F-4D53-B253-3D2513647B52}"/>
              </a:ext>
            </a:extLst>
          </p:cNvPr>
          <p:cNvPicPr/>
          <p:nvPr/>
        </p:nvPicPr>
        <p:blipFill rotWithShape="1">
          <a:blip r:embed="rId5"/>
          <a:srcRect l="32337" t="13508" r="56021" b="82713"/>
          <a:stretch/>
        </p:blipFill>
        <p:spPr bwMode="auto">
          <a:xfrm>
            <a:off x="5889625" y="4057369"/>
            <a:ext cx="1231900" cy="26606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Flecha: hacia abajo 13">
            <a:extLst>
              <a:ext uri="{FF2B5EF4-FFF2-40B4-BE49-F238E27FC236}">
                <a16:creationId xmlns:a16="http://schemas.microsoft.com/office/drawing/2014/main" id="{9CFEF098-B2F8-460F-9E35-7BF86457C8E4}"/>
              </a:ext>
            </a:extLst>
          </p:cNvPr>
          <p:cNvSpPr/>
          <p:nvPr/>
        </p:nvSpPr>
        <p:spPr>
          <a:xfrm rot="16200000">
            <a:off x="5267621" y="3947159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798390CC-0662-451D-A325-A2E59A3E6F40}"/>
              </a:ext>
            </a:extLst>
          </p:cNvPr>
          <p:cNvPicPr/>
          <p:nvPr/>
        </p:nvPicPr>
        <p:blipFill rotWithShape="1">
          <a:blip r:embed="rId6"/>
          <a:srcRect l="7290" t="47628" r="69779" b="33850"/>
          <a:stretch/>
        </p:blipFill>
        <p:spPr bwMode="auto">
          <a:xfrm>
            <a:off x="5889625" y="5357706"/>
            <a:ext cx="1388110" cy="7324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Flecha: hacia abajo 15">
            <a:extLst>
              <a:ext uri="{FF2B5EF4-FFF2-40B4-BE49-F238E27FC236}">
                <a16:creationId xmlns:a16="http://schemas.microsoft.com/office/drawing/2014/main" id="{ADF1EE34-A619-48B0-9348-E83D96CF8B77}"/>
              </a:ext>
            </a:extLst>
          </p:cNvPr>
          <p:cNvSpPr/>
          <p:nvPr/>
        </p:nvSpPr>
        <p:spPr>
          <a:xfrm>
            <a:off x="6468533" y="4485147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4732D06-0C1C-4D7F-9069-A6934F827141}"/>
              </a:ext>
            </a:extLst>
          </p:cNvPr>
          <p:cNvSpPr txBox="1"/>
          <p:nvPr/>
        </p:nvSpPr>
        <p:spPr>
          <a:xfrm>
            <a:off x="5579558" y="5097287"/>
            <a:ext cx="23953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bg1">
                    <a:lumMod val="85000"/>
                  </a:schemeClr>
                </a:solidFill>
              </a:rPr>
              <a:t>SELECCIONAR ÁREA FIRMA</a:t>
            </a:r>
          </a:p>
        </p:txBody>
      </p:sp>
      <p:sp>
        <p:nvSpPr>
          <p:cNvPr id="17" name="Flecha: hacia abajo 16">
            <a:extLst>
              <a:ext uri="{FF2B5EF4-FFF2-40B4-BE49-F238E27FC236}">
                <a16:creationId xmlns:a16="http://schemas.microsoft.com/office/drawing/2014/main" id="{CD3640D7-58AC-4ECB-993D-3BFA3A8F6A05}"/>
              </a:ext>
            </a:extLst>
          </p:cNvPr>
          <p:cNvSpPr/>
          <p:nvPr/>
        </p:nvSpPr>
        <p:spPr>
          <a:xfrm rot="5400000">
            <a:off x="2492492" y="5483474"/>
            <a:ext cx="88051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E39C7885-F3B6-4AC1-BDCC-27A5D2767C3C}"/>
              </a:ext>
            </a:extLst>
          </p:cNvPr>
          <p:cNvPicPr/>
          <p:nvPr/>
        </p:nvPicPr>
        <p:blipFill rotWithShape="1">
          <a:blip r:embed="rId7"/>
          <a:srcRect l="32102" t="44100" r="33561" b="17975"/>
          <a:stretch/>
        </p:blipFill>
        <p:spPr bwMode="auto">
          <a:xfrm>
            <a:off x="2987050" y="4922813"/>
            <a:ext cx="2079295" cy="15886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9" name="Flecha: hacia abajo 18">
            <a:extLst>
              <a:ext uri="{FF2B5EF4-FFF2-40B4-BE49-F238E27FC236}">
                <a16:creationId xmlns:a16="http://schemas.microsoft.com/office/drawing/2014/main" id="{C4EB1C1D-D33C-4297-BE4E-AEC0A6E74C7D}"/>
              </a:ext>
            </a:extLst>
          </p:cNvPr>
          <p:cNvSpPr/>
          <p:nvPr/>
        </p:nvSpPr>
        <p:spPr>
          <a:xfrm rot="5400000">
            <a:off x="5472853" y="5490263"/>
            <a:ext cx="88051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D0A14AEB-EA7D-4445-9B07-FBA291C01216}"/>
              </a:ext>
            </a:extLst>
          </p:cNvPr>
          <p:cNvPicPr/>
          <p:nvPr/>
        </p:nvPicPr>
        <p:blipFill rotWithShape="1">
          <a:blip r:embed="rId8"/>
          <a:srcRect l="57267" t="67913" r="31797" b="26795"/>
          <a:stretch/>
        </p:blipFill>
        <p:spPr bwMode="auto">
          <a:xfrm>
            <a:off x="1147445" y="5521865"/>
            <a:ext cx="837142" cy="3303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F46E1F8F-BF89-2E4D-9034-79F250F754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1" y="6474051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tge 7">
            <a:extLst>
              <a:ext uri="{FF2B5EF4-FFF2-40B4-BE49-F238E27FC236}">
                <a16:creationId xmlns:a16="http://schemas.microsoft.com/office/drawing/2014/main" id="{5EF793E9-4255-09A3-8F0A-A2E708F3074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9" name="Imatge 8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4A50D3D0-5C9A-97C1-8300-570CEC17F24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8112" y="131702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059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692695"/>
            <a:ext cx="9144000" cy="1036092"/>
          </a:xfrm>
          <a:prstGeom prst="rect">
            <a:avLst/>
          </a:prstGeom>
          <a:solidFill>
            <a:srgbClr val="76BF40"/>
          </a:solidFill>
          <a:ln>
            <a:solidFill>
              <a:srgbClr val="76BF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0" y="692695"/>
            <a:ext cx="8926513" cy="1080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a-ES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UTILITATS – ALTA SEGURETAT SOCIAL</a:t>
            </a:r>
            <a:endParaRPr lang="es-ES" sz="3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28484" y="1684164"/>
            <a:ext cx="78870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a-ES" dirty="0"/>
          </a:p>
          <a:p>
            <a:r>
              <a:rPr lang="ca-ES" dirty="0"/>
              <a:t>ALTA SEGURETAT SOCIAL </a:t>
            </a:r>
          </a:p>
          <a:p>
            <a:endParaRPr lang="ca-ES" dirty="0"/>
          </a:p>
          <a:p>
            <a:endParaRPr lang="ca-ES" b="1" dirty="0"/>
          </a:p>
          <a:p>
            <a:endParaRPr lang="ca-ES" b="1" dirty="0"/>
          </a:p>
        </p:txBody>
      </p:sp>
      <p:pic>
        <p:nvPicPr>
          <p:cNvPr id="6146" name="Picture 2" descr="Sede electrónica de la Seguridad Social">
            <a:hlinkClick r:id="rId2"/>
            <a:extLst>
              <a:ext uri="{FF2B5EF4-FFF2-40B4-BE49-F238E27FC236}">
                <a16:creationId xmlns:a16="http://schemas.microsoft.com/office/drawing/2014/main" id="{CDE0C887-C61F-6F89-6F6A-6CA77AC76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462" y="2920861"/>
            <a:ext cx="2495550" cy="41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tge 8">
            <a:hlinkClick r:id="rId4"/>
            <a:extLst>
              <a:ext uri="{FF2B5EF4-FFF2-40B4-BE49-F238E27FC236}">
                <a16:creationId xmlns:a16="http://schemas.microsoft.com/office/drawing/2014/main" id="{795ED32C-0276-9673-51CA-667565F48CD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22681"/>
          <a:stretch/>
        </p:blipFill>
        <p:spPr>
          <a:xfrm>
            <a:off x="477873" y="3502915"/>
            <a:ext cx="5264727" cy="1611144"/>
          </a:xfrm>
          <a:prstGeom prst="rect">
            <a:avLst/>
          </a:prstGeom>
        </p:spPr>
      </p:pic>
      <p:pic>
        <p:nvPicPr>
          <p:cNvPr id="26" name="Imatge 25">
            <a:hlinkClick r:id="rId6"/>
            <a:extLst>
              <a:ext uri="{FF2B5EF4-FFF2-40B4-BE49-F238E27FC236}">
                <a16:creationId xmlns:a16="http://schemas.microsoft.com/office/drawing/2014/main" id="{7C331100-3BE1-1A4F-4705-30532F2BCD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8991" y="3502915"/>
            <a:ext cx="2036524" cy="1796462"/>
          </a:xfrm>
          <a:prstGeom prst="rect">
            <a:avLst/>
          </a:prstGeom>
        </p:spPr>
      </p:pic>
      <p:sp>
        <p:nvSpPr>
          <p:cNvPr id="29" name="Flecha: hacia abajo 13">
            <a:extLst>
              <a:ext uri="{FF2B5EF4-FFF2-40B4-BE49-F238E27FC236}">
                <a16:creationId xmlns:a16="http://schemas.microsoft.com/office/drawing/2014/main" id="{D9E18AF4-600B-05A9-F151-13FB698FA279}"/>
              </a:ext>
            </a:extLst>
          </p:cNvPr>
          <p:cNvSpPr/>
          <p:nvPr/>
        </p:nvSpPr>
        <p:spPr>
          <a:xfrm rot="16200000">
            <a:off x="6053222" y="4242281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54471D76-DDCA-D1BB-C631-1A173F2678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1" y="6474051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tge 5">
            <a:extLst>
              <a:ext uri="{FF2B5EF4-FFF2-40B4-BE49-F238E27FC236}">
                <a16:creationId xmlns:a16="http://schemas.microsoft.com/office/drawing/2014/main" id="{83BC0474-35C5-8C48-ED5A-9A2DC500945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7" name="Imatge 6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D06178D4-7A01-C584-DAC9-86D94FF150B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6321" y="66931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892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G2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85"/>
          <a:stretch/>
        </p:blipFill>
        <p:spPr>
          <a:xfrm>
            <a:off x="-14193" y="0"/>
            <a:ext cx="1933896" cy="6858000"/>
          </a:xfrm>
          <a:prstGeom prst="rect">
            <a:avLst/>
          </a:prstGeom>
        </p:spPr>
      </p:pic>
      <p:sp>
        <p:nvSpPr>
          <p:cNvPr id="7" name="1 Título"/>
          <p:cNvSpPr txBox="1">
            <a:spLocks/>
          </p:cNvSpPr>
          <p:nvPr/>
        </p:nvSpPr>
        <p:spPr>
          <a:xfrm>
            <a:off x="2065857" y="655946"/>
            <a:ext cx="6586760" cy="576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400" b="1" dirty="0"/>
              <a:t>¿</a:t>
            </a:r>
            <a:r>
              <a:rPr lang="pt-BR" sz="2400" b="1" dirty="0" err="1"/>
              <a:t>Cómo</a:t>
            </a:r>
            <a:r>
              <a:rPr lang="pt-BR" sz="2400" b="1" dirty="0"/>
              <a:t> </a:t>
            </a:r>
            <a:r>
              <a:rPr lang="pt-BR" sz="2400" b="1" dirty="0" err="1"/>
              <a:t>obtener</a:t>
            </a:r>
            <a:r>
              <a:rPr lang="pt-BR" sz="2400" b="1" dirty="0"/>
              <a:t> el</a:t>
            </a:r>
            <a:r>
              <a:rPr lang="pt-BR" sz="2400" b="1" dirty="0">
                <a:solidFill>
                  <a:srgbClr val="00B050"/>
                </a:solidFill>
              </a:rPr>
              <a:t> </a:t>
            </a:r>
            <a:r>
              <a:rPr lang="pt-BR" sz="2400" b="1" dirty="0" err="1">
                <a:solidFill>
                  <a:srgbClr val="00B05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idCAT</a:t>
            </a:r>
            <a:r>
              <a:rPr lang="pt-BR" sz="2400" b="1" dirty="0">
                <a:solidFill>
                  <a:srgbClr val="00B05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Certificado</a:t>
            </a:r>
            <a:r>
              <a:rPr lang="pt-BR" sz="2400" b="1" dirty="0"/>
              <a:t>?</a:t>
            </a:r>
          </a:p>
        </p:txBody>
      </p:sp>
      <p:cxnSp>
        <p:nvCxnSpPr>
          <p:cNvPr id="8" name="Conector recto 7"/>
          <p:cNvCxnSpPr/>
          <p:nvPr/>
        </p:nvCxnSpPr>
        <p:spPr>
          <a:xfrm>
            <a:off x="2094572" y="1232010"/>
            <a:ext cx="6658769" cy="0"/>
          </a:xfrm>
          <a:prstGeom prst="line">
            <a:avLst/>
          </a:prstGeom>
          <a:ln>
            <a:solidFill>
              <a:srgbClr val="76BF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ángulo 1"/>
          <p:cNvSpPr/>
          <p:nvPr/>
        </p:nvSpPr>
        <p:spPr>
          <a:xfrm>
            <a:off x="2395331" y="2144575"/>
            <a:ext cx="58298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Seguir los siguientes pasos para obtenerlo</a:t>
            </a:r>
            <a:r>
              <a:rPr lang="pt-BR" dirty="0"/>
              <a:t>:</a:t>
            </a:r>
          </a:p>
        </p:txBody>
      </p:sp>
      <p:sp>
        <p:nvSpPr>
          <p:cNvPr id="13" name="Marcador de texto 12"/>
          <p:cNvSpPr>
            <a:spLocks noGrp="1"/>
          </p:cNvSpPr>
          <p:nvPr>
            <p:ph type="body" idx="1"/>
          </p:nvPr>
        </p:nvSpPr>
        <p:spPr>
          <a:xfrm>
            <a:off x="2769568" y="2924009"/>
            <a:ext cx="6258261" cy="1333375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dirty="0">
                <a:solidFill>
                  <a:srgbClr val="00B05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Solicitar</a:t>
            </a:r>
            <a:r>
              <a:rPr lang="es-ES" dirty="0">
                <a:solidFill>
                  <a:srgbClr val="00B05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lang="es-ES" dirty="0">
              <a:solidFill>
                <a:srgbClr val="00B05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dirty="0">
                <a:solidFill>
                  <a:srgbClr val="00B05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Validar</a:t>
            </a:r>
            <a:endParaRPr lang="es-ES" dirty="0">
              <a:solidFill>
                <a:srgbClr val="00B05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dirty="0">
                <a:solidFill>
                  <a:srgbClr val="00B050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Descargar e Instalar</a:t>
            </a:r>
            <a:endParaRPr lang="es-ES" dirty="0">
              <a:solidFill>
                <a:srgbClr val="00B050"/>
              </a:solidFill>
            </a:endParaRPr>
          </a:p>
        </p:txBody>
      </p:sp>
      <p:pic>
        <p:nvPicPr>
          <p:cNvPr id="20" name="Picture 6" descr="Tràmits – Ajuntament de la Cellera de Ter – L'administració, ara, més a  prop teu. La Cellera de Ter">
            <a:hlinkClick r:id="rId3"/>
            <a:extLst>
              <a:ext uri="{FF2B5EF4-FFF2-40B4-BE49-F238E27FC236}">
                <a16:creationId xmlns:a16="http://schemas.microsoft.com/office/drawing/2014/main" id="{B6D014C4-00AF-CB24-DA0F-8018D44B5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226" y="1765784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>
            <a:hlinkClick r:id="rId9"/>
            <a:extLst>
              <a:ext uri="{FF2B5EF4-FFF2-40B4-BE49-F238E27FC236}">
                <a16:creationId xmlns:a16="http://schemas.microsoft.com/office/drawing/2014/main" id="{AA2D10B0-B4B9-6CBD-0BE8-F4AC1DFA3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888" y="5222593"/>
            <a:ext cx="885338" cy="61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" descr="Descarga ahora este icono en formato SVG, PSD, PNG, EPS o como fuente para  web. Flaticon, la mayor base de datos… | Iconos, Iconos de instagram,  Iconos para celular">
            <a:hlinkClick r:id="rId11"/>
            <a:extLst>
              <a:ext uri="{FF2B5EF4-FFF2-40B4-BE49-F238E27FC236}">
                <a16:creationId xmlns:a16="http://schemas.microsoft.com/office/drawing/2014/main" id="{A67E8494-F9CA-802E-400E-BA285E8DC3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627" y="4912031"/>
            <a:ext cx="1209964" cy="120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Red download 2 icon - Free red download icons">
            <a:hlinkClick r:id="rId13"/>
            <a:extLst>
              <a:ext uri="{FF2B5EF4-FFF2-40B4-BE49-F238E27FC236}">
                <a16:creationId xmlns:a16="http://schemas.microsoft.com/office/drawing/2014/main" id="{043E5D20-1CF8-CBCF-2037-639AD455E4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052" y="5047641"/>
            <a:ext cx="768217" cy="768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E11C5A0-E280-1CB3-C7DA-AF01849D7F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234" y="6447261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tge 4">
            <a:extLst>
              <a:ext uri="{FF2B5EF4-FFF2-40B4-BE49-F238E27FC236}">
                <a16:creationId xmlns:a16="http://schemas.microsoft.com/office/drawing/2014/main" id="{476140FD-21A5-1BB0-033B-88550EB337D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9" name="Imatge 8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D8FCF630-DF31-D8BE-9533-20AB96F0BF3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094572" y="119264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370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692696"/>
            <a:ext cx="9144000" cy="1036092"/>
          </a:xfrm>
          <a:prstGeom prst="rect">
            <a:avLst/>
          </a:prstGeom>
          <a:solidFill>
            <a:srgbClr val="76BF40"/>
          </a:solidFill>
          <a:ln>
            <a:solidFill>
              <a:srgbClr val="76BF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0" y="692695"/>
            <a:ext cx="7887031" cy="1080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VALIDACIÓN Y RECOGIDA DEL CERTIFICADO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634978" y="1925225"/>
            <a:ext cx="81580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a-ES" dirty="0"/>
          </a:p>
          <a:p>
            <a:pPr algn="l"/>
            <a:r>
              <a:rPr lang="es-ES" dirty="0"/>
              <a:t>Una vez realizada la solicitud online, </a:t>
            </a:r>
            <a:r>
              <a:rPr lang="es-ES" b="1" dirty="0"/>
              <a:t>debes recoger el certificado personalmente</a:t>
            </a:r>
            <a:r>
              <a:rPr lang="es-ES" dirty="0"/>
              <a:t> con tu </a:t>
            </a:r>
            <a:r>
              <a:rPr lang="es-ES" b="1" dirty="0"/>
              <a:t>DNI original y una fotocopia </a:t>
            </a:r>
            <a:r>
              <a:rPr lang="es-ES" dirty="0"/>
              <a:t>a la Entidad de Registro </a:t>
            </a:r>
            <a:r>
              <a:rPr lang="es-ES" dirty="0" err="1"/>
              <a:t>idCAT</a:t>
            </a:r>
            <a:r>
              <a:rPr lang="es-ES" dirty="0"/>
              <a:t> escogida en la web. </a:t>
            </a:r>
            <a:r>
              <a:rPr lang="es-ES" u="sng" dirty="0">
                <a:solidFill>
                  <a:srgbClr val="00B050"/>
                </a:solidFill>
                <a:latin typeface="Helvetica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¿Dónde puedo obtener el </a:t>
            </a:r>
            <a:r>
              <a:rPr lang="es-ES" u="sng" dirty="0" err="1">
                <a:solidFill>
                  <a:srgbClr val="00B050"/>
                </a:solidFill>
                <a:latin typeface="Helvetica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idCAT</a:t>
            </a:r>
            <a:r>
              <a:rPr lang="es-ES" u="sng" dirty="0">
                <a:solidFill>
                  <a:srgbClr val="00B050"/>
                </a:solidFill>
                <a:latin typeface="Helvetica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Certificado?</a:t>
            </a:r>
            <a:endParaRPr lang="es-ES" u="sng" dirty="0">
              <a:solidFill>
                <a:srgbClr val="00B050"/>
              </a:solidFill>
              <a:latin typeface="Helvetica" panose="020B0604020202020204" pitchFamily="34" charset="0"/>
            </a:endParaRPr>
          </a:p>
          <a:p>
            <a:pPr algn="just"/>
            <a:endParaRPr lang="ca-ES" b="1" dirty="0"/>
          </a:p>
          <a:p>
            <a:pPr algn="just"/>
            <a:endParaRPr lang="ca-ES" b="1" dirty="0"/>
          </a:p>
          <a:p>
            <a:r>
              <a:rPr lang="ca-ES" b="1" dirty="0" err="1"/>
              <a:t>Puedes</a:t>
            </a:r>
            <a:r>
              <a:rPr lang="ca-ES" b="1" dirty="0"/>
              <a:t> </a:t>
            </a:r>
            <a:r>
              <a:rPr lang="ca-ES" b="1" dirty="0" err="1"/>
              <a:t>recoger</a:t>
            </a:r>
            <a:r>
              <a:rPr lang="ca-ES" b="1" dirty="0"/>
              <a:t> tu </a:t>
            </a:r>
            <a:r>
              <a:rPr lang="ca-ES" b="1" dirty="0" err="1"/>
              <a:t>certificado</a:t>
            </a:r>
            <a:r>
              <a:rPr lang="ca-ES" b="1" dirty="0"/>
              <a:t> en la             </a:t>
            </a:r>
          </a:p>
          <a:p>
            <a:endParaRPr lang="ca-ES" b="1" dirty="0"/>
          </a:p>
          <a:p>
            <a:r>
              <a:rPr lang="pt-BR" sz="1400" dirty="0"/>
              <a:t>Campus UAB, </a:t>
            </a:r>
            <a:r>
              <a:rPr lang="pt-BR" sz="1400" dirty="0" err="1"/>
              <a:t>Edifici</a:t>
            </a:r>
            <a:r>
              <a:rPr lang="pt-BR" sz="1400" dirty="0"/>
              <a:t> A, Plaça Acadèmica, s/n, 08193 </a:t>
            </a:r>
            <a:r>
              <a:rPr lang="pt-BR" sz="1400" dirty="0" err="1"/>
              <a:t>Bellaterra</a:t>
            </a:r>
            <a:r>
              <a:rPr lang="pt-BR" sz="1400" dirty="0"/>
              <a:t>, Barcelona</a:t>
            </a:r>
          </a:p>
          <a:p>
            <a:r>
              <a:rPr lang="ca-ES" sz="1400" dirty="0"/>
              <a:t>Registre General, Oficina de l'Arxiu General i Registre de la UAB</a:t>
            </a:r>
          </a:p>
          <a:p>
            <a:endParaRPr lang="ca-ES" b="1" dirty="0"/>
          </a:p>
          <a:p>
            <a:r>
              <a:rPr lang="ca-ES" b="1" dirty="0" err="1"/>
              <a:t>Solicitar</a:t>
            </a:r>
            <a:r>
              <a:rPr lang="ca-ES" b="1" dirty="0"/>
              <a:t> cita </a:t>
            </a:r>
            <a:r>
              <a:rPr lang="ca-ES" b="1" dirty="0" err="1"/>
              <a:t>previa</a:t>
            </a:r>
            <a:r>
              <a:rPr lang="ca-ES" b="1" dirty="0"/>
              <a:t>: </a:t>
            </a:r>
            <a:r>
              <a:rPr lang="ca-ES" b="0" i="0" u="sng" dirty="0">
                <a:solidFill>
                  <a:srgbClr val="00B050"/>
                </a:solidFill>
                <a:effectLst/>
                <a:latin typeface="Helvetica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RECTORAT - CITA PREVIA</a:t>
            </a:r>
            <a:endParaRPr lang="ca-ES" dirty="0">
              <a:solidFill>
                <a:srgbClr val="00B050"/>
              </a:solidFill>
            </a:endParaRPr>
          </a:p>
          <a:p>
            <a:endParaRPr lang="ca-ES" dirty="0"/>
          </a:p>
          <a:p>
            <a:r>
              <a:rPr lang="ca-ES" b="1" dirty="0" err="1"/>
              <a:t>Teléfono</a:t>
            </a:r>
            <a:r>
              <a:rPr lang="ca-ES" dirty="0"/>
              <a:t>: 93 581 20 29</a:t>
            </a:r>
          </a:p>
          <a:p>
            <a:endParaRPr lang="ca-ES" dirty="0"/>
          </a:p>
          <a:p>
            <a:r>
              <a:rPr lang="ca-ES" b="1" dirty="0"/>
              <a:t>@ </a:t>
            </a:r>
            <a:r>
              <a:rPr lang="ca-ES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  <a:hlinkClick r:id="rId4"/>
              </a:rPr>
              <a:t>idcat@uab.cat</a:t>
            </a:r>
            <a:r>
              <a:rPr lang="ca-ES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 </a:t>
            </a:r>
            <a:endParaRPr lang="ca-ES" b="1" dirty="0"/>
          </a:p>
        </p:txBody>
      </p:sp>
      <p:pic>
        <p:nvPicPr>
          <p:cNvPr id="2050" name="Picture 2" descr="Google Maps - Aplicaciones en Google Play">
            <a:hlinkClick r:id="rId5"/>
            <a:extLst>
              <a:ext uri="{FF2B5EF4-FFF2-40B4-BE49-F238E27FC236}">
                <a16:creationId xmlns:a16="http://schemas.microsoft.com/office/drawing/2014/main" id="{CF75AA2E-8F53-72FA-D647-723BF3970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80" y="4916053"/>
            <a:ext cx="988291" cy="988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ràmits – Ajuntament de la Cellera de Ter – L'administració, ara, més a  prop teu. La Cellera de Ter">
            <a:extLst>
              <a:ext uri="{FF2B5EF4-FFF2-40B4-BE49-F238E27FC236}">
                <a16:creationId xmlns:a16="http://schemas.microsoft.com/office/drawing/2014/main" id="{187BA4AC-AB1B-8AF4-C1FC-051542FF9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967" y="69275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14BF251D-1652-9B06-EB5B-594175494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1" y="6474051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tge 5">
            <a:extLst>
              <a:ext uri="{FF2B5EF4-FFF2-40B4-BE49-F238E27FC236}">
                <a16:creationId xmlns:a16="http://schemas.microsoft.com/office/drawing/2014/main" id="{4FEA82BB-E5E7-AC40-EBD3-A530E4C85C9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7" name="Imatge 6" descr="Imatge que conté Font, logotip, text, Gràfics&#10;&#10;Descripció generada automàticament">
            <a:extLst>
              <a:ext uri="{FF2B5EF4-FFF2-40B4-BE49-F238E27FC236}">
                <a16:creationId xmlns:a16="http://schemas.microsoft.com/office/drawing/2014/main" id="{17B6383C-ADEF-27C3-C638-34994F9F6FC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72000" y="3429000"/>
            <a:ext cx="1216022" cy="559703"/>
          </a:xfrm>
          <a:prstGeom prst="rect">
            <a:avLst/>
          </a:prstGeom>
        </p:spPr>
      </p:pic>
      <p:pic>
        <p:nvPicPr>
          <p:cNvPr id="8" name="Imatge 7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830FB6A2-63EB-89D8-D835-8C6C2D57524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3717" y="98465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643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G2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85"/>
          <a:stretch/>
        </p:blipFill>
        <p:spPr>
          <a:xfrm>
            <a:off x="-14193" y="0"/>
            <a:ext cx="1933896" cy="6858000"/>
          </a:xfrm>
          <a:prstGeom prst="rect">
            <a:avLst/>
          </a:prstGeom>
        </p:spPr>
      </p:pic>
      <p:sp>
        <p:nvSpPr>
          <p:cNvPr id="7" name="1 Título"/>
          <p:cNvSpPr txBox="1">
            <a:spLocks/>
          </p:cNvSpPr>
          <p:nvPr/>
        </p:nvSpPr>
        <p:spPr>
          <a:xfrm>
            <a:off x="2065857" y="655946"/>
            <a:ext cx="6847234" cy="576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000" b="1" dirty="0"/>
              <a:t>Com </a:t>
            </a:r>
            <a:r>
              <a:rPr lang="pt-BR" sz="2000" b="1" dirty="0" err="1"/>
              <a:t>obtener</a:t>
            </a:r>
            <a:r>
              <a:rPr lang="pt-BR" sz="2000" b="1" dirty="0"/>
              <a:t> </a:t>
            </a:r>
            <a:r>
              <a:rPr lang="pt-BR" sz="2000" b="1" dirty="0" err="1"/>
              <a:t>el</a:t>
            </a:r>
            <a:r>
              <a:rPr lang="pt-BR" sz="2000" b="1" dirty="0"/>
              <a:t> certificado FNMT (</a:t>
            </a:r>
            <a:r>
              <a:rPr lang="pt-BR" sz="2000" b="1" dirty="0" err="1"/>
              <a:t>fuera</a:t>
            </a:r>
            <a:r>
              <a:rPr lang="pt-BR" sz="2000" b="1" dirty="0"/>
              <a:t> de </a:t>
            </a:r>
            <a:r>
              <a:rPr lang="pt-BR" sz="2000" b="1" dirty="0" err="1"/>
              <a:t>Catalunya</a:t>
            </a:r>
            <a:r>
              <a:rPr lang="pt-BR" sz="2000" b="1" dirty="0"/>
              <a:t>)</a:t>
            </a:r>
          </a:p>
        </p:txBody>
      </p:sp>
      <p:cxnSp>
        <p:nvCxnSpPr>
          <p:cNvPr id="8" name="Conector recto 7"/>
          <p:cNvCxnSpPr/>
          <p:nvPr/>
        </p:nvCxnSpPr>
        <p:spPr>
          <a:xfrm>
            <a:off x="2094572" y="1232010"/>
            <a:ext cx="6658769" cy="0"/>
          </a:xfrm>
          <a:prstGeom prst="line">
            <a:avLst/>
          </a:prstGeom>
          <a:ln>
            <a:solidFill>
              <a:srgbClr val="76BF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ángulo 1"/>
          <p:cNvSpPr/>
          <p:nvPr/>
        </p:nvSpPr>
        <p:spPr>
          <a:xfrm>
            <a:off x="4447745" y="1519439"/>
            <a:ext cx="430559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Fábrica Nacional de </a:t>
            </a:r>
            <a:r>
              <a:rPr lang="pt-BR" b="1" dirty="0" err="1"/>
              <a:t>Moneda</a:t>
            </a:r>
            <a:r>
              <a:rPr lang="pt-BR" b="1" dirty="0"/>
              <a:t> y Timbre </a:t>
            </a:r>
          </a:p>
          <a:p>
            <a:pPr algn="ctr"/>
            <a:r>
              <a:rPr lang="pt-BR" sz="2000" dirty="0">
                <a:solidFill>
                  <a:srgbClr val="00B05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www.cert.fnmt.es</a:t>
            </a:r>
            <a:r>
              <a:rPr lang="pt-BR" sz="2000" dirty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20" name="Marcador de texto 12">
            <a:extLst>
              <a:ext uri="{FF2B5EF4-FFF2-40B4-BE49-F238E27FC236}">
                <a16:creationId xmlns:a16="http://schemas.microsoft.com/office/drawing/2014/main" id="{C754F385-DD48-90BF-31D2-4759F46BB3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88291" y="2483975"/>
            <a:ext cx="5871330" cy="1773569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dirty="0">
                <a:solidFill>
                  <a:srgbClr val="00B050"/>
                </a:solidFill>
                <a:latin typeface="+mj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Solicitar </a:t>
            </a:r>
            <a:endParaRPr lang="es-ES" dirty="0">
              <a:solidFill>
                <a:srgbClr val="00B050"/>
              </a:solidFill>
              <a:latin typeface="+mj-lt"/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dirty="0">
                <a:solidFill>
                  <a:srgbClr val="00B050"/>
                </a:solidFill>
                <a:latin typeface="+mj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Acreditar</a:t>
            </a:r>
            <a:endParaRPr lang="es-ES" dirty="0">
              <a:solidFill>
                <a:srgbClr val="00B050"/>
              </a:solidFill>
              <a:latin typeface="+mj-lt"/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dirty="0">
                <a:solidFill>
                  <a:srgbClr val="00B050"/>
                </a:solidFill>
                <a:latin typeface="+mj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Descargar e instalar </a:t>
            </a:r>
            <a:endParaRPr lang="es-ES" dirty="0">
              <a:solidFill>
                <a:srgbClr val="00B050"/>
              </a:solidFill>
              <a:latin typeface="+mj-lt"/>
            </a:endParaRPr>
          </a:p>
          <a:p>
            <a:pPr marL="457200" indent="-457200">
              <a:buFont typeface="+mj-lt"/>
              <a:buAutoNum type="arabicPeriod"/>
            </a:pPr>
            <a:endParaRPr lang="es-ES" dirty="0">
              <a:latin typeface="+mj-lt"/>
            </a:endParaRPr>
          </a:p>
        </p:txBody>
      </p:sp>
      <p:pic>
        <p:nvPicPr>
          <p:cNvPr id="1030" name="Picture 6" descr="FNMT – Real Casa de la Moneda, Fábrica Nacional de Moneda y Timbre -  Alastria">
            <a:extLst>
              <a:ext uri="{FF2B5EF4-FFF2-40B4-BE49-F238E27FC236}">
                <a16:creationId xmlns:a16="http://schemas.microsoft.com/office/drawing/2014/main" id="{E6DBB96D-A6F8-D38A-744A-C6904AF7E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587" y="1366739"/>
            <a:ext cx="2105966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hlinkClick r:id="rId8"/>
            <a:extLst>
              <a:ext uri="{FF2B5EF4-FFF2-40B4-BE49-F238E27FC236}">
                <a16:creationId xmlns:a16="http://schemas.microsoft.com/office/drawing/2014/main" id="{9C86165F-97A1-206B-6324-410F5F1BDB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278" y="5041417"/>
            <a:ext cx="885338" cy="61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escarga ahora este icono en formato SVG, PSD, PNG, EPS o como fuente para  web. Flaticon, la mayor base de datos… | Iconos, Iconos de instagram,  Iconos para celular">
            <a:hlinkClick r:id="rId10"/>
            <a:extLst>
              <a:ext uri="{FF2B5EF4-FFF2-40B4-BE49-F238E27FC236}">
                <a16:creationId xmlns:a16="http://schemas.microsoft.com/office/drawing/2014/main" id="{918CCDBA-57C8-88A6-F1D9-FF85C180A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469" y="4730339"/>
            <a:ext cx="1209964" cy="120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ntedya Internacional">
            <a:hlinkClick r:id="rId12"/>
            <a:extLst>
              <a:ext uri="{FF2B5EF4-FFF2-40B4-BE49-F238E27FC236}">
                <a16:creationId xmlns:a16="http://schemas.microsoft.com/office/drawing/2014/main" id="{3B01B0D5-8746-851A-3697-1BF5BCE77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410" y="4957021"/>
            <a:ext cx="2067214" cy="75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Manuales SUNRA - Descargue Aquí- Sunra Oficial Europa">
            <a:hlinkClick r:id="rId14"/>
            <a:extLst>
              <a:ext uri="{FF2B5EF4-FFF2-40B4-BE49-F238E27FC236}">
                <a16:creationId xmlns:a16="http://schemas.microsoft.com/office/drawing/2014/main" id="{77BFFA9D-6358-F728-9D30-9C099EFF22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45"/>
          <a:stretch/>
        </p:blipFill>
        <p:spPr bwMode="auto">
          <a:xfrm>
            <a:off x="1990109" y="4799455"/>
            <a:ext cx="1685664" cy="94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D9083855-6779-21C8-61EB-8859A82C1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109" y="6444507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tge 4">
            <a:extLst>
              <a:ext uri="{FF2B5EF4-FFF2-40B4-BE49-F238E27FC236}">
                <a16:creationId xmlns:a16="http://schemas.microsoft.com/office/drawing/2014/main" id="{02EF6BBA-5596-A48A-94C0-4090413393C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9" name="Imatge 8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7686123E-B444-257B-E19E-2F572F865810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19703" y="98465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0967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G2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85"/>
          <a:stretch/>
        </p:blipFill>
        <p:spPr>
          <a:xfrm>
            <a:off x="-14193" y="0"/>
            <a:ext cx="1933896" cy="6858000"/>
          </a:xfrm>
          <a:prstGeom prst="rect">
            <a:avLst/>
          </a:prstGeom>
        </p:spPr>
      </p:pic>
      <p:sp>
        <p:nvSpPr>
          <p:cNvPr id="7" name="1 Título"/>
          <p:cNvSpPr txBox="1">
            <a:spLocks/>
          </p:cNvSpPr>
          <p:nvPr/>
        </p:nvSpPr>
        <p:spPr>
          <a:xfrm>
            <a:off x="2065857" y="655946"/>
            <a:ext cx="6847234" cy="576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000" b="1" dirty="0"/>
              <a:t>Com </a:t>
            </a:r>
            <a:r>
              <a:rPr lang="pt-BR" sz="2000" b="1" dirty="0" err="1"/>
              <a:t>obtener</a:t>
            </a:r>
            <a:r>
              <a:rPr lang="pt-BR" sz="2000" b="1" dirty="0"/>
              <a:t> </a:t>
            </a:r>
            <a:r>
              <a:rPr lang="pt-BR" sz="2000" b="1" dirty="0" err="1"/>
              <a:t>el</a:t>
            </a:r>
            <a:r>
              <a:rPr lang="pt-BR" sz="2000" b="1" dirty="0"/>
              <a:t> certificado FNMT (</a:t>
            </a:r>
            <a:r>
              <a:rPr lang="pt-BR" sz="2000" b="1" dirty="0" err="1"/>
              <a:t>fuera</a:t>
            </a:r>
            <a:r>
              <a:rPr lang="pt-BR" sz="2000" b="1" dirty="0"/>
              <a:t> de </a:t>
            </a:r>
            <a:r>
              <a:rPr lang="pt-BR" sz="2000" b="1" dirty="0" err="1"/>
              <a:t>Catalunya</a:t>
            </a:r>
            <a:r>
              <a:rPr lang="pt-BR" sz="2000" b="1" dirty="0"/>
              <a:t>)</a:t>
            </a:r>
          </a:p>
        </p:txBody>
      </p:sp>
      <p:cxnSp>
        <p:nvCxnSpPr>
          <p:cNvPr id="8" name="Conector recto 7"/>
          <p:cNvCxnSpPr/>
          <p:nvPr/>
        </p:nvCxnSpPr>
        <p:spPr>
          <a:xfrm>
            <a:off x="2094572" y="1232010"/>
            <a:ext cx="6658769" cy="0"/>
          </a:xfrm>
          <a:prstGeom prst="line">
            <a:avLst/>
          </a:prstGeom>
          <a:ln>
            <a:solidFill>
              <a:srgbClr val="76BF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ángulo 1"/>
          <p:cNvSpPr/>
          <p:nvPr/>
        </p:nvSpPr>
        <p:spPr>
          <a:xfrm>
            <a:off x="4447745" y="1519439"/>
            <a:ext cx="430559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Fábrica Nacional de </a:t>
            </a:r>
            <a:r>
              <a:rPr lang="pt-BR" b="1" dirty="0" err="1"/>
              <a:t>Moneda</a:t>
            </a:r>
            <a:r>
              <a:rPr lang="pt-BR" b="1" dirty="0"/>
              <a:t> y Timbre </a:t>
            </a:r>
          </a:p>
          <a:p>
            <a:pPr algn="ctr"/>
            <a:r>
              <a:rPr lang="pt-BR" sz="2000" dirty="0">
                <a:solidFill>
                  <a:srgbClr val="00B05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www.cert.fnmt.es</a:t>
            </a:r>
            <a:r>
              <a:rPr lang="pt-BR" sz="2000" dirty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20" name="Marcador de texto 12">
            <a:extLst>
              <a:ext uri="{FF2B5EF4-FFF2-40B4-BE49-F238E27FC236}">
                <a16:creationId xmlns:a16="http://schemas.microsoft.com/office/drawing/2014/main" id="{C754F385-DD48-90BF-31D2-4759F46BB3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54322" y="2392478"/>
            <a:ext cx="6658769" cy="3872920"/>
          </a:xfrm>
        </p:spPr>
        <p:txBody>
          <a:bodyPr>
            <a:normAutofit fontScale="77500" lnSpcReduction="20000"/>
          </a:bodyPr>
          <a:lstStyle/>
          <a:p>
            <a:r>
              <a:rPr lang="es-ES" sz="2600" dirty="0">
                <a:solidFill>
                  <a:srgbClr val="00B050"/>
                </a:solidFill>
                <a:highlight>
                  <a:srgbClr val="FFFF00"/>
                </a:highlight>
                <a:latin typeface="+mj-lt"/>
              </a:rPr>
              <a:t>NOVEDAD</a:t>
            </a:r>
            <a:r>
              <a:rPr lang="es-ES" sz="2600" dirty="0">
                <a:solidFill>
                  <a:srgbClr val="00B050"/>
                </a:solidFill>
                <a:latin typeface="+mj-lt"/>
              </a:rPr>
              <a:t> </a:t>
            </a:r>
            <a:r>
              <a:rPr lang="es-ES" sz="2300" b="1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Obtener Certificado con Vídeo Identificación </a:t>
            </a:r>
          </a:p>
          <a:p>
            <a:pPr lvl="0">
              <a:tabLst>
                <a:tab pos="457200" algn="l"/>
              </a:tabLst>
            </a:pPr>
            <a:r>
              <a:rPr lang="es-ES" sz="1800" b="1" u="sng" dirty="0">
                <a:solidFill>
                  <a:srgbClr val="0056B3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hlinkClick r:id="rId4" tooltip="Ver las Consideraciones previas para la Obtención de Certificados. "/>
              </a:rPr>
              <a:t>Configuración previa</a:t>
            </a:r>
            <a:r>
              <a:rPr lang="es-ES" sz="1800" b="1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.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 Para solicitar el certificado es necesario instalar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un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programa informático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que se indica en este apartado.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Compatible con Windows, MAC y Linux.</a:t>
            </a:r>
            <a:r>
              <a:rPr lang="es-E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ca-E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>
              <a:tabLst>
                <a:tab pos="457200" algn="l"/>
              </a:tabLst>
            </a:pPr>
            <a:r>
              <a:rPr lang="es-ES" sz="1800" b="1" u="sng" dirty="0">
                <a:solidFill>
                  <a:srgbClr val="0056B3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hlinkClick r:id="rId5" tooltip="Ir a Solicitar Certificado."/>
              </a:rPr>
              <a:t>Solicitud vía internet del Certificado</a:t>
            </a:r>
            <a:r>
              <a:rPr lang="es-ES" sz="1800" b="1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.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 </a:t>
            </a:r>
            <a:r>
              <a:rPr lang="es-ES" sz="1800" b="1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Sólo disponible para DNI sin caducar.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Al finalizar recibirá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en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t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u cuenta de correo electrónico un Código de Solicitud que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se pedirá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en el momento de acreditar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la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identidad y posteriormente a la hora de descargar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el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certificado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digital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.</a:t>
            </a:r>
            <a:endParaRPr lang="ca-ES" sz="1800" dirty="0">
              <a:solidFill>
                <a:srgbClr val="212529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>
              <a:tabLst>
                <a:tab pos="457200" algn="l"/>
              </a:tabLst>
            </a:pPr>
            <a:r>
              <a:rPr lang="es-ES" sz="1800" b="1" u="sng" dirty="0">
                <a:solidFill>
                  <a:srgbClr val="0056B3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hlinkClick r:id="rId6" tooltip="Ir a Acreditar identidad. "/>
              </a:rPr>
              <a:t>Acreditación de la identidad con Vídeo Identificación</a:t>
            </a:r>
            <a:r>
              <a:rPr lang="es-ES" sz="1800" b="1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.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 Una vez completada la fase anterior y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tengas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t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u Código de Solicitud, para continuar con el proceso deberá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de escanear con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t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u teléfono móvil el QR que aparece en pantalla. En un máximo de 2 días hábiles,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t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u vídeo identificación será atendida y recibirá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un correo de aviso aprobando o rechazando la misma.</a:t>
            </a:r>
            <a:endParaRPr lang="ca-ES" sz="1800" dirty="0">
              <a:solidFill>
                <a:srgbClr val="212529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>
              <a:spcAft>
                <a:spcPts val="500"/>
              </a:spcAft>
            </a:pPr>
            <a:r>
              <a:rPr lang="es-ES" sz="1800" b="1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</a:rPr>
              <a:t>NOTA: Este servicio de vídeo identificación tiene un coste de 2,99 euros + impuestos. El certificado no tiene coste.</a:t>
            </a:r>
            <a:endParaRPr lang="ca-E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>
              <a:tabLst>
                <a:tab pos="457200" algn="l"/>
              </a:tabLst>
            </a:pPr>
            <a:r>
              <a:rPr lang="es-ES" sz="1800" b="1" u="sng" dirty="0">
                <a:solidFill>
                  <a:srgbClr val="0056B3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hlinkClick r:id="rId7" tooltip="Ir a Descargar Certificado."/>
              </a:rPr>
              <a:t>Descarga del Certificado digital</a:t>
            </a:r>
            <a:r>
              <a:rPr lang="es-ES" sz="1800" u="sng" dirty="0">
                <a:solidFill>
                  <a:srgbClr val="0056B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 En caso de aprobarse su vídeo identificación y haciendo uso de su Código de Solicitud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y pagando los costes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, podrá descargar e instalar su certificado y realizar una copia de seguridad (</a:t>
            </a:r>
            <a:r>
              <a:rPr lang="es-ES" sz="1800" b="1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RECOMENDADO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)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. </a:t>
            </a:r>
          </a:p>
          <a:p>
            <a:pPr lvl="0">
              <a:tabLst>
                <a:tab pos="457200" algn="l"/>
              </a:tabLst>
            </a:pP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Si tienes dudas, 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mira 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el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tutorial</a:t>
            </a:r>
            <a:r>
              <a:rPr lang="es-ES" sz="1800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 oficial</a:t>
            </a:r>
            <a:r>
              <a:rPr lang="es-ES" sz="180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: </a:t>
            </a:r>
            <a:r>
              <a:rPr lang="es-ES" sz="1800" u="none" strike="noStrike" spc="75" dirty="0">
                <a:solidFill>
                  <a:srgbClr val="000000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hlinkClick r:id="rId8"/>
              </a:rPr>
              <a:t>https://youtu.be/WJwCKMAw50k</a:t>
            </a:r>
            <a:r>
              <a:rPr lang="es-E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ca-E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1030" name="Picture 6" descr="FNMT – Real Casa de la Moneda, Fábrica Nacional de Moneda y Timbre -  Alastria">
            <a:extLst>
              <a:ext uri="{FF2B5EF4-FFF2-40B4-BE49-F238E27FC236}">
                <a16:creationId xmlns:a16="http://schemas.microsoft.com/office/drawing/2014/main" id="{E6DBB96D-A6F8-D38A-744A-C6904AF7E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587" y="1366739"/>
            <a:ext cx="2105966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D9083855-6779-21C8-61EB-8859A82C1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109" y="6444507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tge 4">
            <a:extLst>
              <a:ext uri="{FF2B5EF4-FFF2-40B4-BE49-F238E27FC236}">
                <a16:creationId xmlns:a16="http://schemas.microsoft.com/office/drawing/2014/main" id="{20E64D5B-6F54-46A8-FCE3-E72A5EBBB15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9" name="Imatge 8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1ED4FAFE-CA67-2191-FE34-8290D98FB83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19703" y="98465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0542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692695"/>
            <a:ext cx="9144000" cy="1036092"/>
          </a:xfrm>
          <a:prstGeom prst="rect">
            <a:avLst/>
          </a:prstGeom>
          <a:solidFill>
            <a:srgbClr val="76BF40"/>
          </a:solidFill>
          <a:ln>
            <a:solidFill>
              <a:srgbClr val="76BF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0" y="692695"/>
            <a:ext cx="8926513" cy="1080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a-ES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UTILIDADES - FIRMAR</a:t>
            </a:r>
            <a:endParaRPr lang="es-ES" sz="3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28484" y="1684164"/>
            <a:ext cx="8176849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  <a:p>
            <a:r>
              <a:rPr lang="es-ES" dirty="0"/>
              <a:t>FIRMAR DOCUMENTOS</a:t>
            </a:r>
            <a:r>
              <a:rPr lang="es-ES" b="1" dirty="0"/>
              <a:t> </a:t>
            </a:r>
            <a:endParaRPr lang="es-ES" dirty="0"/>
          </a:p>
          <a:p>
            <a:endParaRPr lang="es-ES" sz="2400" b="1" dirty="0"/>
          </a:p>
          <a:p>
            <a:r>
              <a:rPr lang="es-ES" sz="2400" b="1" dirty="0"/>
              <a:t>¿Cómo firmar?</a:t>
            </a:r>
          </a:p>
          <a:p>
            <a:endParaRPr lang="ca-ES" b="1" dirty="0"/>
          </a:p>
          <a:p>
            <a:r>
              <a:rPr lang="ca-ES" b="1" dirty="0" err="1"/>
              <a:t>Abrir</a:t>
            </a:r>
            <a:r>
              <a:rPr lang="ca-ES" b="1" dirty="0"/>
              <a:t> el documento *</a:t>
            </a:r>
            <a:r>
              <a:rPr lang="ca-ES" b="1" dirty="0" err="1"/>
              <a:t>pdf</a:t>
            </a:r>
            <a:r>
              <a:rPr lang="ca-ES" b="1" dirty="0"/>
              <a:t> con ADOBE ACROBAT DC </a:t>
            </a:r>
          </a:p>
          <a:p>
            <a:endParaRPr lang="ca-ES" b="1" dirty="0"/>
          </a:p>
          <a:p>
            <a:endParaRPr lang="ca-ES" b="1" dirty="0"/>
          </a:p>
          <a:p>
            <a:r>
              <a:rPr lang="ca-ES" b="1" dirty="0"/>
              <a:t>HERRAMIENTAS          CERTIFICADOS </a:t>
            </a:r>
          </a:p>
        </p:txBody>
      </p:sp>
      <p:pic>
        <p:nvPicPr>
          <p:cNvPr id="2050" name="Picture 2" descr="Adobe Acrobat Reader - Aplicaciones en Google Play">
            <a:hlinkClick r:id="rId2"/>
            <a:extLst>
              <a:ext uri="{FF2B5EF4-FFF2-40B4-BE49-F238E27FC236}">
                <a16:creationId xmlns:a16="http://schemas.microsoft.com/office/drawing/2014/main" id="{E10DC60B-0703-4FF9-A0A3-F694897A3D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093" y="3029372"/>
            <a:ext cx="907627" cy="907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lecha: hacia abajo 1">
            <a:extLst>
              <a:ext uri="{FF2B5EF4-FFF2-40B4-BE49-F238E27FC236}">
                <a16:creationId xmlns:a16="http://schemas.microsoft.com/office/drawing/2014/main" id="{91B0221D-FD39-4BF8-BC66-9E30D4E7DCBF}"/>
              </a:ext>
            </a:extLst>
          </p:cNvPr>
          <p:cNvSpPr/>
          <p:nvPr/>
        </p:nvSpPr>
        <p:spPr>
          <a:xfrm>
            <a:off x="1402915" y="3590009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lecha: hacia abajo 10">
            <a:extLst>
              <a:ext uri="{FF2B5EF4-FFF2-40B4-BE49-F238E27FC236}">
                <a16:creationId xmlns:a16="http://schemas.microsoft.com/office/drawing/2014/main" id="{EE1CEBE1-60A6-4A54-94B4-22EA8DD33187}"/>
              </a:ext>
            </a:extLst>
          </p:cNvPr>
          <p:cNvSpPr/>
          <p:nvPr/>
        </p:nvSpPr>
        <p:spPr>
          <a:xfrm rot="16200000">
            <a:off x="2818984" y="4003037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54350F8F-071F-4D53-B253-3D2513647B52}"/>
              </a:ext>
            </a:extLst>
          </p:cNvPr>
          <p:cNvPicPr/>
          <p:nvPr/>
        </p:nvPicPr>
        <p:blipFill rotWithShape="1">
          <a:blip r:embed="rId4"/>
          <a:srcRect l="32337" t="13508" r="56021" b="82713"/>
          <a:stretch/>
        </p:blipFill>
        <p:spPr bwMode="auto">
          <a:xfrm>
            <a:off x="5889625" y="4057369"/>
            <a:ext cx="1231900" cy="26606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Flecha: hacia abajo 13">
            <a:extLst>
              <a:ext uri="{FF2B5EF4-FFF2-40B4-BE49-F238E27FC236}">
                <a16:creationId xmlns:a16="http://schemas.microsoft.com/office/drawing/2014/main" id="{9CFEF098-B2F8-460F-9E35-7BF86457C8E4}"/>
              </a:ext>
            </a:extLst>
          </p:cNvPr>
          <p:cNvSpPr/>
          <p:nvPr/>
        </p:nvSpPr>
        <p:spPr>
          <a:xfrm rot="16200000">
            <a:off x="5300738" y="3974249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798390CC-0662-451D-A325-A2E59A3E6F40}"/>
              </a:ext>
            </a:extLst>
          </p:cNvPr>
          <p:cNvPicPr/>
          <p:nvPr/>
        </p:nvPicPr>
        <p:blipFill rotWithShape="1">
          <a:blip r:embed="rId5"/>
          <a:srcRect l="7290" t="47628" r="69779" b="33850"/>
          <a:stretch/>
        </p:blipFill>
        <p:spPr bwMode="auto">
          <a:xfrm>
            <a:off x="5889625" y="5357706"/>
            <a:ext cx="1388110" cy="7324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Flecha: hacia abajo 15">
            <a:extLst>
              <a:ext uri="{FF2B5EF4-FFF2-40B4-BE49-F238E27FC236}">
                <a16:creationId xmlns:a16="http://schemas.microsoft.com/office/drawing/2014/main" id="{ADF1EE34-A619-48B0-9348-E83D96CF8B77}"/>
              </a:ext>
            </a:extLst>
          </p:cNvPr>
          <p:cNvSpPr/>
          <p:nvPr/>
        </p:nvSpPr>
        <p:spPr>
          <a:xfrm>
            <a:off x="6468533" y="4485147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4732D06-0C1C-4D7F-9069-A6934F827141}"/>
              </a:ext>
            </a:extLst>
          </p:cNvPr>
          <p:cNvSpPr txBox="1"/>
          <p:nvPr/>
        </p:nvSpPr>
        <p:spPr>
          <a:xfrm>
            <a:off x="5579558" y="5097287"/>
            <a:ext cx="23953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bg1">
                    <a:lumMod val="85000"/>
                  </a:schemeClr>
                </a:solidFill>
              </a:rPr>
              <a:t>SELECCIONAR ÁREA FIRMA</a:t>
            </a:r>
          </a:p>
        </p:txBody>
      </p:sp>
      <p:sp>
        <p:nvSpPr>
          <p:cNvPr id="17" name="Flecha: hacia abajo 16">
            <a:extLst>
              <a:ext uri="{FF2B5EF4-FFF2-40B4-BE49-F238E27FC236}">
                <a16:creationId xmlns:a16="http://schemas.microsoft.com/office/drawing/2014/main" id="{CD3640D7-58AC-4ECB-993D-3BFA3A8F6A05}"/>
              </a:ext>
            </a:extLst>
          </p:cNvPr>
          <p:cNvSpPr/>
          <p:nvPr/>
        </p:nvSpPr>
        <p:spPr>
          <a:xfrm rot="5400000">
            <a:off x="2492492" y="5483474"/>
            <a:ext cx="88051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E39C7885-F3B6-4AC1-BDCC-27A5D2767C3C}"/>
              </a:ext>
            </a:extLst>
          </p:cNvPr>
          <p:cNvPicPr/>
          <p:nvPr/>
        </p:nvPicPr>
        <p:blipFill rotWithShape="1">
          <a:blip r:embed="rId6"/>
          <a:srcRect l="32102" t="44100" r="33561" b="17975"/>
          <a:stretch/>
        </p:blipFill>
        <p:spPr bwMode="auto">
          <a:xfrm>
            <a:off x="2987050" y="4922813"/>
            <a:ext cx="2079295" cy="15886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9" name="Flecha: hacia abajo 18">
            <a:extLst>
              <a:ext uri="{FF2B5EF4-FFF2-40B4-BE49-F238E27FC236}">
                <a16:creationId xmlns:a16="http://schemas.microsoft.com/office/drawing/2014/main" id="{C4EB1C1D-D33C-4297-BE4E-AEC0A6E74C7D}"/>
              </a:ext>
            </a:extLst>
          </p:cNvPr>
          <p:cNvSpPr/>
          <p:nvPr/>
        </p:nvSpPr>
        <p:spPr>
          <a:xfrm rot="5400000">
            <a:off x="5472853" y="5490263"/>
            <a:ext cx="88051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D0A14AEB-EA7D-4445-9B07-FBA291C01216}"/>
              </a:ext>
            </a:extLst>
          </p:cNvPr>
          <p:cNvPicPr/>
          <p:nvPr/>
        </p:nvPicPr>
        <p:blipFill rotWithShape="1">
          <a:blip r:embed="rId7"/>
          <a:srcRect l="57267" t="67913" r="31797" b="26795"/>
          <a:stretch/>
        </p:blipFill>
        <p:spPr bwMode="auto">
          <a:xfrm>
            <a:off x="1147445" y="5521865"/>
            <a:ext cx="837142" cy="3303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C6FC3DD8-0A1F-87E3-A155-DAD4ECE08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1" y="6474051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tge 7">
            <a:extLst>
              <a:ext uri="{FF2B5EF4-FFF2-40B4-BE49-F238E27FC236}">
                <a16:creationId xmlns:a16="http://schemas.microsoft.com/office/drawing/2014/main" id="{C65B7906-3791-B8F3-4810-20A093E6B7F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9" name="Imatge 8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0AFA8C15-63CA-BFCD-2713-4A3279F0776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8601" y="85691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1534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692695"/>
            <a:ext cx="9144000" cy="1036092"/>
          </a:xfrm>
          <a:prstGeom prst="rect">
            <a:avLst/>
          </a:prstGeom>
          <a:solidFill>
            <a:srgbClr val="76BF40"/>
          </a:solidFill>
          <a:ln>
            <a:solidFill>
              <a:srgbClr val="76BF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0" y="692695"/>
            <a:ext cx="8926513" cy="1080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a-ES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UTILIDADES – ALTA SEGURIDAD SOCIAL</a:t>
            </a:r>
            <a:endParaRPr lang="es-ES" sz="3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28484" y="1684164"/>
            <a:ext cx="78870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a-ES" dirty="0"/>
          </a:p>
          <a:p>
            <a:r>
              <a:rPr lang="ca-ES" dirty="0"/>
              <a:t>ALTA SEGURIDAD SOCIAL </a:t>
            </a:r>
          </a:p>
          <a:p>
            <a:endParaRPr lang="ca-ES" dirty="0"/>
          </a:p>
          <a:p>
            <a:endParaRPr lang="ca-ES" b="1" dirty="0"/>
          </a:p>
          <a:p>
            <a:endParaRPr lang="ca-ES" b="1" dirty="0"/>
          </a:p>
        </p:txBody>
      </p:sp>
      <p:pic>
        <p:nvPicPr>
          <p:cNvPr id="6146" name="Picture 2" descr="Sede electrónica de la Seguridad Social">
            <a:hlinkClick r:id="rId2"/>
            <a:extLst>
              <a:ext uri="{FF2B5EF4-FFF2-40B4-BE49-F238E27FC236}">
                <a16:creationId xmlns:a16="http://schemas.microsoft.com/office/drawing/2014/main" id="{CDE0C887-C61F-6F89-6F6A-6CA77AC76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462" y="2920861"/>
            <a:ext cx="2495550" cy="41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tge 8">
            <a:hlinkClick r:id="rId4"/>
            <a:extLst>
              <a:ext uri="{FF2B5EF4-FFF2-40B4-BE49-F238E27FC236}">
                <a16:creationId xmlns:a16="http://schemas.microsoft.com/office/drawing/2014/main" id="{795ED32C-0276-9673-51CA-667565F48CD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22681"/>
          <a:stretch/>
        </p:blipFill>
        <p:spPr>
          <a:xfrm>
            <a:off x="477873" y="3502915"/>
            <a:ext cx="5264727" cy="1611144"/>
          </a:xfrm>
          <a:prstGeom prst="rect">
            <a:avLst/>
          </a:prstGeom>
        </p:spPr>
      </p:pic>
      <p:pic>
        <p:nvPicPr>
          <p:cNvPr id="26" name="Imatge 25">
            <a:hlinkClick r:id="rId6"/>
            <a:extLst>
              <a:ext uri="{FF2B5EF4-FFF2-40B4-BE49-F238E27FC236}">
                <a16:creationId xmlns:a16="http://schemas.microsoft.com/office/drawing/2014/main" id="{7C331100-3BE1-1A4F-4705-30532F2BCD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8991" y="3502915"/>
            <a:ext cx="2036524" cy="1796462"/>
          </a:xfrm>
          <a:prstGeom prst="rect">
            <a:avLst/>
          </a:prstGeom>
        </p:spPr>
      </p:pic>
      <p:sp>
        <p:nvSpPr>
          <p:cNvPr id="29" name="Flecha: hacia abajo 13">
            <a:extLst>
              <a:ext uri="{FF2B5EF4-FFF2-40B4-BE49-F238E27FC236}">
                <a16:creationId xmlns:a16="http://schemas.microsoft.com/office/drawing/2014/main" id="{D9E18AF4-600B-05A9-F151-13FB698FA279}"/>
              </a:ext>
            </a:extLst>
          </p:cNvPr>
          <p:cNvSpPr/>
          <p:nvPr/>
        </p:nvSpPr>
        <p:spPr>
          <a:xfrm rot="16200000">
            <a:off x="6053222" y="4743024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4E3354F1-642F-3578-611A-A5049CC8B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1" y="6474051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tge 5">
            <a:extLst>
              <a:ext uri="{FF2B5EF4-FFF2-40B4-BE49-F238E27FC236}">
                <a16:creationId xmlns:a16="http://schemas.microsoft.com/office/drawing/2014/main" id="{4BD344B8-CB4D-BB2E-F74A-5882413ABE1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7" name="Imatge 6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15495B51-5C1E-D383-1508-913325D2706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3717" y="103191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344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G2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85"/>
          <a:stretch/>
        </p:blipFill>
        <p:spPr>
          <a:xfrm>
            <a:off x="-14193" y="0"/>
            <a:ext cx="1933896" cy="6858000"/>
          </a:xfrm>
          <a:prstGeom prst="rect">
            <a:avLst/>
          </a:prstGeom>
        </p:spPr>
      </p:pic>
      <p:sp>
        <p:nvSpPr>
          <p:cNvPr id="7" name="1 Título"/>
          <p:cNvSpPr txBox="1">
            <a:spLocks/>
          </p:cNvSpPr>
          <p:nvPr/>
        </p:nvSpPr>
        <p:spPr>
          <a:xfrm>
            <a:off x="2065857" y="655946"/>
            <a:ext cx="6586760" cy="576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400" b="1" dirty="0" err="1"/>
              <a:t>Where</a:t>
            </a:r>
            <a:r>
              <a:rPr lang="pt-BR" sz="2400" b="1" dirty="0"/>
              <a:t> </a:t>
            </a:r>
            <a:r>
              <a:rPr lang="pt-BR" sz="2400" b="1" dirty="0" err="1"/>
              <a:t>can</a:t>
            </a:r>
            <a:r>
              <a:rPr lang="pt-BR" sz="2400" b="1" dirty="0"/>
              <a:t> I </a:t>
            </a:r>
            <a:r>
              <a:rPr lang="pt-BR" sz="2400" b="1" dirty="0" err="1"/>
              <a:t>get</a:t>
            </a:r>
            <a:r>
              <a:rPr lang="pt-BR" sz="2400" b="1" dirty="0"/>
              <a:t> </a:t>
            </a:r>
            <a:r>
              <a:rPr lang="pt-BR" sz="2400" b="1" dirty="0" err="1"/>
              <a:t>the</a:t>
            </a:r>
            <a:r>
              <a:rPr lang="pt-BR" sz="2400" b="1" dirty="0"/>
              <a:t> </a:t>
            </a:r>
            <a:r>
              <a:rPr lang="pt-BR" sz="2400" b="1" dirty="0" err="1"/>
              <a:t>idCAT</a:t>
            </a:r>
            <a:r>
              <a:rPr lang="pt-BR" sz="2400" b="1" dirty="0"/>
              <a:t> </a:t>
            </a:r>
            <a:r>
              <a:rPr lang="pt-BR" sz="2400" b="1" dirty="0" err="1"/>
              <a:t>Certificate</a:t>
            </a:r>
            <a:r>
              <a:rPr lang="pt-BR" sz="2400" b="1" dirty="0"/>
              <a:t>?</a:t>
            </a:r>
          </a:p>
        </p:txBody>
      </p:sp>
      <p:cxnSp>
        <p:nvCxnSpPr>
          <p:cNvPr id="8" name="Conector recto 7"/>
          <p:cNvCxnSpPr/>
          <p:nvPr/>
        </p:nvCxnSpPr>
        <p:spPr>
          <a:xfrm>
            <a:off x="2094572" y="1232010"/>
            <a:ext cx="6658769" cy="0"/>
          </a:xfrm>
          <a:prstGeom prst="line">
            <a:avLst/>
          </a:prstGeom>
          <a:ln>
            <a:solidFill>
              <a:srgbClr val="76BF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ángulo 1"/>
          <p:cNvSpPr/>
          <p:nvPr/>
        </p:nvSpPr>
        <p:spPr>
          <a:xfrm>
            <a:off x="2395331" y="2144575"/>
            <a:ext cx="58298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err="1"/>
              <a:t>Follow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steps</a:t>
            </a:r>
            <a:r>
              <a:rPr lang="es-ES" dirty="0"/>
              <a:t> </a:t>
            </a:r>
            <a:r>
              <a:rPr lang="es-ES" dirty="0" err="1"/>
              <a:t>below</a:t>
            </a:r>
            <a:r>
              <a:rPr lang="es-ES" dirty="0"/>
              <a:t>:</a:t>
            </a:r>
            <a:endParaRPr lang="pt-BR" dirty="0"/>
          </a:p>
        </p:txBody>
      </p:sp>
      <p:sp>
        <p:nvSpPr>
          <p:cNvPr id="13" name="Marcador de texto 12"/>
          <p:cNvSpPr>
            <a:spLocks noGrp="1"/>
          </p:cNvSpPr>
          <p:nvPr>
            <p:ph type="body" idx="1"/>
          </p:nvPr>
        </p:nvSpPr>
        <p:spPr>
          <a:xfrm>
            <a:off x="2394355" y="2803625"/>
            <a:ext cx="6258261" cy="1333375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dirty="0">
                <a:solidFill>
                  <a:srgbClr val="00B05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Certificate </a:t>
            </a:r>
            <a:r>
              <a:rPr lang="es-ES" dirty="0" err="1">
                <a:solidFill>
                  <a:srgbClr val="00B05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request</a:t>
            </a:r>
            <a:endParaRPr lang="es-ES" dirty="0">
              <a:solidFill>
                <a:srgbClr val="00B05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dirty="0" err="1">
                <a:solidFill>
                  <a:srgbClr val="00B050"/>
                </a:solidFill>
              </a:rPr>
              <a:t>Identity</a:t>
            </a:r>
            <a:r>
              <a:rPr lang="es-ES" dirty="0">
                <a:solidFill>
                  <a:srgbClr val="00B050"/>
                </a:solidFill>
              </a:rPr>
              <a:t> </a:t>
            </a:r>
            <a:r>
              <a:rPr lang="es-ES" dirty="0" err="1">
                <a:solidFill>
                  <a:srgbClr val="00B050"/>
                </a:solidFill>
              </a:rPr>
              <a:t>validation</a:t>
            </a:r>
            <a:endParaRPr lang="es-ES" dirty="0">
              <a:solidFill>
                <a:srgbClr val="00B05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solidFill>
                  <a:srgbClr val="00B05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Download / install the certificate</a:t>
            </a:r>
            <a:endParaRPr lang="es-ES" dirty="0">
              <a:solidFill>
                <a:srgbClr val="00B050"/>
              </a:solidFill>
            </a:endParaRPr>
          </a:p>
        </p:txBody>
      </p:sp>
      <p:pic>
        <p:nvPicPr>
          <p:cNvPr id="20" name="Picture 8">
            <a:hlinkClick r:id="rId5"/>
            <a:extLst>
              <a:ext uri="{FF2B5EF4-FFF2-40B4-BE49-F238E27FC236}">
                <a16:creationId xmlns:a16="http://schemas.microsoft.com/office/drawing/2014/main" id="{F7A16ECC-399A-DEA6-682E-E40258AF2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888" y="5222593"/>
            <a:ext cx="885338" cy="61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2" descr="Descarga ahora este icono en formato SVG, PSD, PNG, EPS o como fuente para  web. Flaticon, la mayor base de datos… | Iconos, Iconos de instagram,  Iconos para celular">
            <a:hlinkClick r:id="rId7"/>
            <a:extLst>
              <a:ext uri="{FF2B5EF4-FFF2-40B4-BE49-F238E27FC236}">
                <a16:creationId xmlns:a16="http://schemas.microsoft.com/office/drawing/2014/main" id="{EEE79EEC-2558-86E8-20BD-8CE7AAA45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627" y="4912031"/>
            <a:ext cx="1209964" cy="120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Red download 2 icon - Free red download icons">
            <a:hlinkClick r:id="rId4"/>
            <a:extLst>
              <a:ext uri="{FF2B5EF4-FFF2-40B4-BE49-F238E27FC236}">
                <a16:creationId xmlns:a16="http://schemas.microsoft.com/office/drawing/2014/main" id="{F0D90845-E7B0-455D-8E1F-25BDD7E37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052" y="5047641"/>
            <a:ext cx="768217" cy="768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D46AE7CF-2225-4EF6-2BD4-7F7C0E5F2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857" y="6428241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tge 4">
            <a:extLst>
              <a:ext uri="{FF2B5EF4-FFF2-40B4-BE49-F238E27FC236}">
                <a16:creationId xmlns:a16="http://schemas.microsoft.com/office/drawing/2014/main" id="{48EB21E9-DF3D-0BD3-5E14-DAFEF8CF9C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9" name="Imatge 8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3B0D5BE6-57A1-2F21-8506-A3B08B96208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19703" y="98465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2205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692696"/>
            <a:ext cx="9144000" cy="1036092"/>
          </a:xfrm>
          <a:prstGeom prst="rect">
            <a:avLst/>
          </a:prstGeom>
          <a:solidFill>
            <a:srgbClr val="76BF40"/>
          </a:solidFill>
          <a:ln>
            <a:solidFill>
              <a:srgbClr val="76BF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0" y="692695"/>
            <a:ext cx="8926513" cy="1080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idCAT</a:t>
            </a:r>
            <a:r>
              <a:rPr lang="es-ES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REGISTRATION ENTITY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570473" y="1772816"/>
            <a:ext cx="7887031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a-ES" dirty="0"/>
          </a:p>
          <a:p>
            <a:pPr algn="just"/>
            <a:r>
              <a:rPr lang="en-US" dirty="0"/>
              <a:t>At the </a:t>
            </a:r>
            <a:r>
              <a:rPr lang="en-US" dirty="0" err="1"/>
              <a:t>idCAT</a:t>
            </a:r>
            <a:r>
              <a:rPr lang="en-US" dirty="0"/>
              <a:t> Registration Entity you will be asked for the </a:t>
            </a:r>
            <a:r>
              <a:rPr lang="en-US" b="1" dirty="0"/>
              <a:t>original and a photocopy of your identification document. </a:t>
            </a:r>
            <a:r>
              <a:rPr lang="en-US" dirty="0"/>
              <a:t>You can get your </a:t>
            </a:r>
            <a:r>
              <a:rPr lang="en-US" dirty="0" err="1"/>
              <a:t>idCAT</a:t>
            </a:r>
            <a:r>
              <a:rPr lang="en-US" dirty="0"/>
              <a:t> at any of the available </a:t>
            </a:r>
            <a:r>
              <a:rPr lang="en-US" dirty="0" err="1"/>
              <a:t>idCAT</a:t>
            </a:r>
            <a:r>
              <a:rPr lang="en-US" dirty="0"/>
              <a:t> Registration Entities. </a:t>
            </a:r>
          </a:p>
          <a:p>
            <a:pPr algn="just"/>
            <a:endParaRPr lang="es-ES" b="1" dirty="0"/>
          </a:p>
          <a:p>
            <a:endParaRPr lang="es-ES" altLang="es-ES" b="1" dirty="0"/>
          </a:p>
          <a:p>
            <a:r>
              <a:rPr lang="es-ES" altLang="es-ES" b="1" dirty="0" err="1"/>
              <a:t>You</a:t>
            </a:r>
            <a:r>
              <a:rPr lang="es-ES" altLang="es-ES" b="1" dirty="0"/>
              <a:t> can </a:t>
            </a:r>
            <a:r>
              <a:rPr lang="es-ES" altLang="es-ES" b="1" dirty="0" err="1"/>
              <a:t>get</a:t>
            </a:r>
            <a:r>
              <a:rPr lang="es-ES" altLang="es-ES" b="1" dirty="0"/>
              <a:t> </a:t>
            </a:r>
            <a:r>
              <a:rPr lang="es-ES" altLang="es-ES" b="1" dirty="0" err="1"/>
              <a:t>the</a:t>
            </a:r>
            <a:r>
              <a:rPr lang="es-ES" altLang="es-ES" b="1" dirty="0"/>
              <a:t> </a:t>
            </a:r>
            <a:r>
              <a:rPr lang="es-ES" altLang="es-ES" b="1" dirty="0" err="1"/>
              <a:t>certificate</a:t>
            </a:r>
            <a:r>
              <a:rPr lang="es-ES" altLang="es-ES" b="1" dirty="0"/>
              <a:t> at </a:t>
            </a:r>
            <a:endParaRPr lang="es-ES" b="1" dirty="0"/>
          </a:p>
          <a:p>
            <a:endParaRPr lang="es-ES" b="1" dirty="0"/>
          </a:p>
          <a:p>
            <a:r>
              <a:rPr lang="pt-BR" sz="1400" dirty="0"/>
              <a:t>Campus UAB, </a:t>
            </a:r>
            <a:r>
              <a:rPr lang="pt-BR" sz="1400" dirty="0" err="1"/>
              <a:t>Edifici</a:t>
            </a:r>
            <a:r>
              <a:rPr lang="pt-BR" sz="1400" dirty="0"/>
              <a:t> A, Plaça Acadèmica, s/n, 08193 </a:t>
            </a:r>
            <a:r>
              <a:rPr lang="pt-BR" sz="1400" dirty="0" err="1"/>
              <a:t>Bellaterra</a:t>
            </a:r>
            <a:r>
              <a:rPr lang="pt-BR" sz="1400" dirty="0"/>
              <a:t>, Barcelona</a:t>
            </a:r>
          </a:p>
          <a:p>
            <a:r>
              <a:rPr lang="ca-ES" sz="1400" dirty="0"/>
              <a:t>Registre General, Oficina de l'Arxiu General i Registre de la UAB</a:t>
            </a:r>
          </a:p>
          <a:p>
            <a:endParaRPr lang="es-ES" b="1" dirty="0"/>
          </a:p>
          <a:p>
            <a:r>
              <a:rPr lang="ca-ES" b="1" dirty="0" err="1"/>
              <a:t>Appointment</a:t>
            </a:r>
            <a:r>
              <a:rPr lang="ca-ES" b="1" dirty="0"/>
              <a:t>: </a:t>
            </a:r>
            <a:r>
              <a:rPr lang="ca-ES" sz="2000" dirty="0">
                <a:solidFill>
                  <a:srgbClr val="00B05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RECTORAT - CITA PREVIA</a:t>
            </a:r>
            <a:endParaRPr lang="ca-ES" sz="2000" dirty="0">
              <a:solidFill>
                <a:srgbClr val="00B050"/>
              </a:solidFill>
            </a:endParaRPr>
          </a:p>
          <a:p>
            <a:endParaRPr lang="es-ES" dirty="0"/>
          </a:p>
          <a:p>
            <a:r>
              <a:rPr lang="es-ES" b="1" dirty="0" err="1"/>
              <a:t>Telephone</a:t>
            </a:r>
            <a:r>
              <a:rPr lang="es-ES" dirty="0"/>
              <a:t>: 93 581 20 29</a:t>
            </a:r>
          </a:p>
          <a:p>
            <a:endParaRPr lang="ca-ES" dirty="0"/>
          </a:p>
          <a:p>
            <a:r>
              <a:rPr lang="ca-ES" b="1" dirty="0"/>
              <a:t>@ </a:t>
            </a:r>
            <a:r>
              <a:rPr lang="ca-ES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idcat@uab.cat</a:t>
            </a:r>
            <a:endParaRPr lang="ca-ES" b="1" dirty="0"/>
          </a:p>
        </p:txBody>
      </p:sp>
      <p:pic>
        <p:nvPicPr>
          <p:cNvPr id="16" name="Picture 2" descr="Google Maps - Aplicaciones en Google Play">
            <a:hlinkClick r:id="rId3"/>
            <a:extLst>
              <a:ext uri="{FF2B5EF4-FFF2-40B4-BE49-F238E27FC236}">
                <a16:creationId xmlns:a16="http://schemas.microsoft.com/office/drawing/2014/main" id="{64F754F0-B4C4-310C-C3A4-5528EDB9E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80" y="4916053"/>
            <a:ext cx="988291" cy="988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Tràmits – Ajuntament de la Cellera de Ter – L'administració, ara, més a  prop teu. La Cellera de Ter">
            <a:extLst>
              <a:ext uri="{FF2B5EF4-FFF2-40B4-BE49-F238E27FC236}">
                <a16:creationId xmlns:a16="http://schemas.microsoft.com/office/drawing/2014/main" id="{073D1E47-4300-9117-E046-B02A706B9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967" y="69275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B738C3D3-AAF9-FED2-C3B1-092F5E295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1" y="6453868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tge 5">
            <a:extLst>
              <a:ext uri="{FF2B5EF4-FFF2-40B4-BE49-F238E27FC236}">
                <a16:creationId xmlns:a16="http://schemas.microsoft.com/office/drawing/2014/main" id="{D7C979BD-A684-C3D0-21D7-BFC0CB06A7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7" name="Imatge 6" descr="Imatge que conté Font, logotip, text, Gràfics&#10;&#10;Descripció generada automàticament">
            <a:extLst>
              <a:ext uri="{FF2B5EF4-FFF2-40B4-BE49-F238E27FC236}">
                <a16:creationId xmlns:a16="http://schemas.microsoft.com/office/drawing/2014/main" id="{AA626127-B599-02D6-F142-F12A19D5B7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46653" y="3340503"/>
            <a:ext cx="1185594" cy="545698"/>
          </a:xfrm>
          <a:prstGeom prst="rect">
            <a:avLst/>
          </a:prstGeom>
        </p:spPr>
      </p:pic>
      <p:pic>
        <p:nvPicPr>
          <p:cNvPr id="8" name="Imatge 7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E050C130-B42B-4779-D558-D01D3E1AE95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3717" y="105874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4586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G2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85"/>
          <a:stretch/>
        </p:blipFill>
        <p:spPr>
          <a:xfrm>
            <a:off x="-14193" y="0"/>
            <a:ext cx="1933896" cy="6858000"/>
          </a:xfrm>
          <a:prstGeom prst="rect">
            <a:avLst/>
          </a:prstGeom>
        </p:spPr>
      </p:pic>
      <p:sp>
        <p:nvSpPr>
          <p:cNvPr id="7" name="1 Título"/>
          <p:cNvSpPr txBox="1">
            <a:spLocks/>
          </p:cNvSpPr>
          <p:nvPr/>
        </p:nvSpPr>
        <p:spPr>
          <a:xfrm>
            <a:off x="2065857" y="655946"/>
            <a:ext cx="6847234" cy="576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000" b="1" dirty="0"/>
              <a:t>FNMT </a:t>
            </a:r>
            <a:r>
              <a:rPr lang="pt-BR" sz="2000" b="1" dirty="0" err="1"/>
              <a:t>Certificate</a:t>
            </a:r>
            <a:r>
              <a:rPr lang="pt-BR" sz="2000" b="1" dirty="0"/>
              <a:t> (Spain)                   * </a:t>
            </a:r>
            <a:r>
              <a:rPr lang="pt-BR" sz="2000" b="1" dirty="0">
                <a:highlight>
                  <a:srgbClr val="FFFF00"/>
                </a:highlight>
              </a:rPr>
              <a:t>Only in Spanish</a:t>
            </a:r>
          </a:p>
        </p:txBody>
      </p:sp>
      <p:cxnSp>
        <p:nvCxnSpPr>
          <p:cNvPr id="8" name="Conector recto 7"/>
          <p:cNvCxnSpPr/>
          <p:nvPr/>
        </p:nvCxnSpPr>
        <p:spPr>
          <a:xfrm>
            <a:off x="2094572" y="1232010"/>
            <a:ext cx="6658769" cy="0"/>
          </a:xfrm>
          <a:prstGeom prst="line">
            <a:avLst/>
          </a:prstGeom>
          <a:ln>
            <a:solidFill>
              <a:srgbClr val="76BF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ángulo 1"/>
          <p:cNvSpPr/>
          <p:nvPr/>
        </p:nvSpPr>
        <p:spPr>
          <a:xfrm>
            <a:off x="4447745" y="1519439"/>
            <a:ext cx="430559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Fábrica Nacional de </a:t>
            </a:r>
            <a:r>
              <a:rPr lang="pt-BR" b="1" dirty="0" err="1"/>
              <a:t>Moneda</a:t>
            </a:r>
            <a:r>
              <a:rPr lang="pt-BR" b="1" dirty="0"/>
              <a:t> y Timbre </a:t>
            </a:r>
          </a:p>
          <a:p>
            <a:pPr algn="ctr"/>
            <a:r>
              <a:rPr lang="pt-BR" sz="2000" dirty="0">
                <a:solidFill>
                  <a:srgbClr val="00B05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www.cert.fnmt.es</a:t>
            </a:r>
            <a:r>
              <a:rPr lang="pt-BR" sz="2000" dirty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20" name="Marcador de texto 12">
            <a:extLst>
              <a:ext uri="{FF2B5EF4-FFF2-40B4-BE49-F238E27FC236}">
                <a16:creationId xmlns:a16="http://schemas.microsoft.com/office/drawing/2014/main" id="{C754F385-DD48-90BF-31D2-4759F46BB3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42821" y="2483975"/>
            <a:ext cx="5871330" cy="1773569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dirty="0">
                <a:solidFill>
                  <a:srgbClr val="00B050"/>
                </a:solidFill>
                <a:latin typeface="+mj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Request  </a:t>
            </a:r>
            <a:endParaRPr lang="es-ES" dirty="0">
              <a:solidFill>
                <a:srgbClr val="00B050"/>
              </a:solidFill>
              <a:latin typeface="+mj-lt"/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dirty="0" err="1">
                <a:solidFill>
                  <a:srgbClr val="00B050"/>
                </a:solidFill>
                <a:latin typeface="+mj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Identity</a:t>
            </a:r>
            <a:r>
              <a:rPr lang="es-ES" dirty="0">
                <a:solidFill>
                  <a:srgbClr val="00B050"/>
                </a:solidFill>
                <a:latin typeface="+mj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s-ES" dirty="0" err="1">
                <a:solidFill>
                  <a:srgbClr val="00B050"/>
                </a:solidFill>
                <a:latin typeface="+mj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validation</a:t>
            </a:r>
            <a:endParaRPr lang="es-ES" dirty="0">
              <a:solidFill>
                <a:srgbClr val="00B050"/>
              </a:solidFill>
              <a:latin typeface="+mj-lt"/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dirty="0" err="1">
                <a:solidFill>
                  <a:srgbClr val="00B050"/>
                </a:solidFill>
                <a:latin typeface="+mj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Download</a:t>
            </a:r>
            <a:r>
              <a:rPr lang="es-ES" dirty="0">
                <a:solidFill>
                  <a:srgbClr val="00B050"/>
                </a:solidFill>
                <a:latin typeface="+mj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&amp; </a:t>
            </a:r>
            <a:r>
              <a:rPr lang="es-ES" dirty="0" err="1">
                <a:solidFill>
                  <a:srgbClr val="00B050"/>
                </a:solidFill>
                <a:latin typeface="+mj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Install</a:t>
            </a:r>
            <a:r>
              <a:rPr lang="es-ES" dirty="0">
                <a:solidFill>
                  <a:srgbClr val="00B050"/>
                </a:solidFill>
                <a:latin typeface="+mj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lang="es-ES" dirty="0">
              <a:solidFill>
                <a:srgbClr val="00B050"/>
              </a:solidFill>
              <a:latin typeface="+mj-lt"/>
            </a:endParaRPr>
          </a:p>
          <a:p>
            <a:pPr marL="457200" indent="-457200">
              <a:buFont typeface="+mj-lt"/>
              <a:buAutoNum type="arabicPeriod"/>
            </a:pPr>
            <a:endParaRPr lang="es-ES" dirty="0">
              <a:latin typeface="+mj-lt"/>
            </a:endParaRPr>
          </a:p>
        </p:txBody>
      </p:sp>
      <p:pic>
        <p:nvPicPr>
          <p:cNvPr id="1030" name="Picture 6" descr="FNMT – Real Casa de la Moneda, Fábrica Nacional de Moneda y Timbre -  Alastria">
            <a:extLst>
              <a:ext uri="{FF2B5EF4-FFF2-40B4-BE49-F238E27FC236}">
                <a16:creationId xmlns:a16="http://schemas.microsoft.com/office/drawing/2014/main" id="{E6DBB96D-A6F8-D38A-744A-C6904AF7E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587" y="1366739"/>
            <a:ext cx="2105966" cy="6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hlinkClick r:id="rId8"/>
            <a:extLst>
              <a:ext uri="{FF2B5EF4-FFF2-40B4-BE49-F238E27FC236}">
                <a16:creationId xmlns:a16="http://schemas.microsoft.com/office/drawing/2014/main" id="{9C86165F-97A1-206B-6324-410F5F1BDB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278" y="5041417"/>
            <a:ext cx="885338" cy="61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escarga ahora este icono en formato SVG, PSD, PNG, EPS o como fuente para  web. Flaticon, la mayor base de datos… | Iconos, Iconos de instagram,  Iconos para celular">
            <a:hlinkClick r:id="rId10"/>
            <a:extLst>
              <a:ext uri="{FF2B5EF4-FFF2-40B4-BE49-F238E27FC236}">
                <a16:creationId xmlns:a16="http://schemas.microsoft.com/office/drawing/2014/main" id="{918CCDBA-57C8-88A6-F1D9-FF85C180A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469" y="4730339"/>
            <a:ext cx="1209964" cy="120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ntedya Internacional">
            <a:hlinkClick r:id="rId12"/>
            <a:extLst>
              <a:ext uri="{FF2B5EF4-FFF2-40B4-BE49-F238E27FC236}">
                <a16:creationId xmlns:a16="http://schemas.microsoft.com/office/drawing/2014/main" id="{3B01B0D5-8746-851A-3697-1BF5BCE77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410" y="4957021"/>
            <a:ext cx="2067214" cy="75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Manuales SUNRA - Descargue Aquí- Sunra Oficial Europa">
            <a:hlinkClick r:id="rId14"/>
            <a:extLst>
              <a:ext uri="{FF2B5EF4-FFF2-40B4-BE49-F238E27FC236}">
                <a16:creationId xmlns:a16="http://schemas.microsoft.com/office/drawing/2014/main" id="{77BFFA9D-6358-F728-9D30-9C099EFF22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45"/>
          <a:stretch/>
        </p:blipFill>
        <p:spPr bwMode="auto">
          <a:xfrm>
            <a:off x="1990109" y="4799455"/>
            <a:ext cx="1685664" cy="94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470A1230-499B-F195-5EA6-82EE43B09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108" y="6447261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tge 4">
            <a:extLst>
              <a:ext uri="{FF2B5EF4-FFF2-40B4-BE49-F238E27FC236}">
                <a16:creationId xmlns:a16="http://schemas.microsoft.com/office/drawing/2014/main" id="{C33DC80A-B7F5-7633-6E0B-966952B93D3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9" name="Imatge 8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E2736CA6-017A-5074-63C1-9873F8185C1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19703" y="98465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0380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692695"/>
            <a:ext cx="9144000" cy="1036092"/>
          </a:xfrm>
          <a:prstGeom prst="rect">
            <a:avLst/>
          </a:prstGeom>
          <a:solidFill>
            <a:srgbClr val="76BF40"/>
          </a:solidFill>
          <a:ln>
            <a:solidFill>
              <a:srgbClr val="76BF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0" y="692695"/>
            <a:ext cx="8926513" cy="1080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800" b="1" dirty="0">
                <a:solidFill>
                  <a:srgbClr val="FFFFFF"/>
                </a:solidFill>
              </a:rPr>
              <a:t>CERTIFICATE UTILITIES</a:t>
            </a:r>
            <a:endParaRPr lang="es-ES" sz="3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28484" y="1684164"/>
            <a:ext cx="8176849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US" dirty="0"/>
            </a:br>
            <a:r>
              <a:rPr lang="en-US" dirty="0"/>
              <a:t>With the </a:t>
            </a:r>
            <a:r>
              <a:rPr lang="en-US" dirty="0" err="1"/>
              <a:t>idCAT</a:t>
            </a:r>
            <a:r>
              <a:rPr lang="en-US" dirty="0"/>
              <a:t> Certificate you can sign the </a:t>
            </a:r>
            <a:r>
              <a:rPr lang="en-US" b="1" dirty="0"/>
              <a:t>external internship agreements</a:t>
            </a:r>
            <a:r>
              <a:rPr lang="es-ES" b="1" dirty="0"/>
              <a:t>. </a:t>
            </a:r>
            <a:endParaRPr lang="es-ES" dirty="0"/>
          </a:p>
          <a:p>
            <a:endParaRPr lang="es-ES" sz="2400" b="1" dirty="0"/>
          </a:p>
          <a:p>
            <a:r>
              <a:rPr lang="es-ES" sz="2400" b="1" dirty="0" err="1"/>
              <a:t>How</a:t>
            </a:r>
            <a:r>
              <a:rPr lang="es-ES" sz="2400" b="1" dirty="0"/>
              <a:t> </a:t>
            </a:r>
            <a:r>
              <a:rPr lang="es-ES" sz="2400" b="1" dirty="0" err="1"/>
              <a:t>to</a:t>
            </a:r>
            <a:r>
              <a:rPr lang="es-ES" sz="2400" b="1" dirty="0"/>
              <a:t> </a:t>
            </a:r>
            <a:r>
              <a:rPr lang="es-ES" sz="2400" b="1" dirty="0" err="1"/>
              <a:t>sign</a:t>
            </a:r>
            <a:r>
              <a:rPr lang="es-ES" sz="2400" b="1" dirty="0"/>
              <a:t>?</a:t>
            </a:r>
          </a:p>
          <a:p>
            <a:endParaRPr lang="ca-ES" b="1" dirty="0"/>
          </a:p>
          <a:p>
            <a:r>
              <a:rPr lang="ca-ES" b="1" dirty="0"/>
              <a:t>Open </a:t>
            </a:r>
            <a:r>
              <a:rPr lang="ca-ES" b="1" dirty="0" err="1"/>
              <a:t>the</a:t>
            </a:r>
            <a:r>
              <a:rPr lang="ca-ES" b="1" dirty="0"/>
              <a:t> document *</a:t>
            </a:r>
            <a:r>
              <a:rPr lang="ca-ES" b="1" dirty="0" err="1"/>
              <a:t>pdf</a:t>
            </a:r>
            <a:r>
              <a:rPr lang="ca-ES" b="1" dirty="0"/>
              <a:t> </a:t>
            </a:r>
            <a:r>
              <a:rPr lang="ca-ES" b="1" dirty="0" err="1"/>
              <a:t>with</a:t>
            </a:r>
            <a:r>
              <a:rPr lang="ca-ES" b="1" dirty="0"/>
              <a:t> ADOBE ACROBAT DC </a:t>
            </a:r>
          </a:p>
          <a:p>
            <a:endParaRPr lang="ca-ES" b="1" dirty="0"/>
          </a:p>
          <a:p>
            <a:endParaRPr lang="ca-ES" b="1" dirty="0"/>
          </a:p>
          <a:p>
            <a:r>
              <a:rPr lang="ca-ES" b="1" dirty="0"/>
              <a:t>     TOOLS               CERTIFICATES</a:t>
            </a:r>
          </a:p>
        </p:txBody>
      </p:sp>
      <p:pic>
        <p:nvPicPr>
          <p:cNvPr id="2050" name="Picture 2" descr="Adobe Acrobat Reader - Aplicaciones en Google Play">
            <a:hlinkClick r:id="rId2"/>
            <a:extLst>
              <a:ext uri="{FF2B5EF4-FFF2-40B4-BE49-F238E27FC236}">
                <a16:creationId xmlns:a16="http://schemas.microsoft.com/office/drawing/2014/main" id="{E10DC60B-0703-4FF9-A0A3-F694897A3D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093" y="3029372"/>
            <a:ext cx="907627" cy="907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lecha: hacia abajo 1">
            <a:extLst>
              <a:ext uri="{FF2B5EF4-FFF2-40B4-BE49-F238E27FC236}">
                <a16:creationId xmlns:a16="http://schemas.microsoft.com/office/drawing/2014/main" id="{91B0221D-FD39-4BF8-BC66-9E30D4E7DCBF}"/>
              </a:ext>
            </a:extLst>
          </p:cNvPr>
          <p:cNvSpPr/>
          <p:nvPr/>
        </p:nvSpPr>
        <p:spPr>
          <a:xfrm>
            <a:off x="1402915" y="3590009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lecha: hacia abajo 10">
            <a:extLst>
              <a:ext uri="{FF2B5EF4-FFF2-40B4-BE49-F238E27FC236}">
                <a16:creationId xmlns:a16="http://schemas.microsoft.com/office/drawing/2014/main" id="{EE1CEBE1-60A6-4A54-94B4-22EA8DD33187}"/>
              </a:ext>
            </a:extLst>
          </p:cNvPr>
          <p:cNvSpPr/>
          <p:nvPr/>
        </p:nvSpPr>
        <p:spPr>
          <a:xfrm rot="16200000">
            <a:off x="2126515" y="4014294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Flecha: hacia abajo 13">
            <a:extLst>
              <a:ext uri="{FF2B5EF4-FFF2-40B4-BE49-F238E27FC236}">
                <a16:creationId xmlns:a16="http://schemas.microsoft.com/office/drawing/2014/main" id="{9CFEF098-B2F8-460F-9E35-7BF86457C8E4}"/>
              </a:ext>
            </a:extLst>
          </p:cNvPr>
          <p:cNvSpPr/>
          <p:nvPr/>
        </p:nvSpPr>
        <p:spPr>
          <a:xfrm rot="16200000">
            <a:off x="5300738" y="3974249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798390CC-0662-451D-A325-A2E59A3E6F40}"/>
              </a:ext>
            </a:extLst>
          </p:cNvPr>
          <p:cNvPicPr/>
          <p:nvPr/>
        </p:nvPicPr>
        <p:blipFill rotWithShape="1">
          <a:blip r:embed="rId4"/>
          <a:srcRect l="7290" t="47628" r="69779" b="33850"/>
          <a:stretch/>
        </p:blipFill>
        <p:spPr bwMode="auto">
          <a:xfrm>
            <a:off x="5889625" y="5357706"/>
            <a:ext cx="1388110" cy="7324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Flecha: hacia abajo 15">
            <a:extLst>
              <a:ext uri="{FF2B5EF4-FFF2-40B4-BE49-F238E27FC236}">
                <a16:creationId xmlns:a16="http://schemas.microsoft.com/office/drawing/2014/main" id="{ADF1EE34-A619-48B0-9348-E83D96CF8B77}"/>
              </a:ext>
            </a:extLst>
          </p:cNvPr>
          <p:cNvSpPr/>
          <p:nvPr/>
        </p:nvSpPr>
        <p:spPr>
          <a:xfrm>
            <a:off x="6468533" y="4485147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4732D06-0C1C-4D7F-9069-A6934F827141}"/>
              </a:ext>
            </a:extLst>
          </p:cNvPr>
          <p:cNvSpPr txBox="1"/>
          <p:nvPr/>
        </p:nvSpPr>
        <p:spPr>
          <a:xfrm>
            <a:off x="5579558" y="5097287"/>
            <a:ext cx="23953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bg1">
                    <a:lumMod val="85000"/>
                  </a:schemeClr>
                </a:solidFill>
              </a:rPr>
              <a:t>SELECT SIGNATURE AREA</a:t>
            </a:r>
          </a:p>
        </p:txBody>
      </p:sp>
      <p:sp>
        <p:nvSpPr>
          <p:cNvPr id="17" name="Flecha: hacia abajo 16">
            <a:extLst>
              <a:ext uri="{FF2B5EF4-FFF2-40B4-BE49-F238E27FC236}">
                <a16:creationId xmlns:a16="http://schemas.microsoft.com/office/drawing/2014/main" id="{CD3640D7-58AC-4ECB-993D-3BFA3A8F6A05}"/>
              </a:ext>
            </a:extLst>
          </p:cNvPr>
          <p:cNvSpPr/>
          <p:nvPr/>
        </p:nvSpPr>
        <p:spPr>
          <a:xfrm rot="5400000">
            <a:off x="2492492" y="5483474"/>
            <a:ext cx="88051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E39C7885-F3B6-4AC1-BDCC-27A5D2767C3C}"/>
              </a:ext>
            </a:extLst>
          </p:cNvPr>
          <p:cNvPicPr/>
          <p:nvPr/>
        </p:nvPicPr>
        <p:blipFill rotWithShape="1">
          <a:blip r:embed="rId5"/>
          <a:srcRect l="32102" t="44100" r="33561" b="17975"/>
          <a:stretch/>
        </p:blipFill>
        <p:spPr bwMode="auto">
          <a:xfrm>
            <a:off x="2987050" y="4922813"/>
            <a:ext cx="2079295" cy="15886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9" name="Flecha: hacia abajo 18">
            <a:extLst>
              <a:ext uri="{FF2B5EF4-FFF2-40B4-BE49-F238E27FC236}">
                <a16:creationId xmlns:a16="http://schemas.microsoft.com/office/drawing/2014/main" id="{C4EB1C1D-D33C-4297-BE4E-AEC0A6E74C7D}"/>
              </a:ext>
            </a:extLst>
          </p:cNvPr>
          <p:cNvSpPr/>
          <p:nvPr/>
        </p:nvSpPr>
        <p:spPr>
          <a:xfrm rot="5400000">
            <a:off x="5472853" y="5490263"/>
            <a:ext cx="88051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5B6AF0EA-1CA8-4087-AB6E-DC7B8B7C5D8A}"/>
              </a:ext>
            </a:extLst>
          </p:cNvPr>
          <p:cNvPicPr/>
          <p:nvPr/>
        </p:nvPicPr>
        <p:blipFill rotWithShape="1">
          <a:blip r:embed="rId6"/>
          <a:srcRect l="77141" t="19580" r="13687" b="76539"/>
          <a:stretch/>
        </p:blipFill>
        <p:spPr bwMode="auto">
          <a:xfrm>
            <a:off x="6113635" y="4053138"/>
            <a:ext cx="800281" cy="3225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D046228A-C87D-46DB-AD6D-ED03F829E316}"/>
              </a:ext>
            </a:extLst>
          </p:cNvPr>
          <p:cNvPicPr/>
          <p:nvPr/>
        </p:nvPicPr>
        <p:blipFill rotWithShape="1">
          <a:blip r:embed="rId7"/>
          <a:srcRect l="84783" t="48509" r="4751" b="45494"/>
          <a:stretch/>
        </p:blipFill>
        <p:spPr bwMode="auto">
          <a:xfrm>
            <a:off x="1235486" y="5508325"/>
            <a:ext cx="776193" cy="36623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6831EDA6-914A-4061-5F51-BED9E6F58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1" y="6474051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tge 7">
            <a:extLst>
              <a:ext uri="{FF2B5EF4-FFF2-40B4-BE49-F238E27FC236}">
                <a16:creationId xmlns:a16="http://schemas.microsoft.com/office/drawing/2014/main" id="{F43E02AF-85C4-D8F6-E438-849E1BC0C93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9" name="Imatge 8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F251EE7F-1921-3C2C-1646-176AF0BEE40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3717" y="98465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9830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692695"/>
            <a:ext cx="9144000" cy="1036092"/>
          </a:xfrm>
          <a:prstGeom prst="rect">
            <a:avLst/>
          </a:prstGeom>
          <a:solidFill>
            <a:srgbClr val="76BF40"/>
          </a:solidFill>
          <a:ln>
            <a:solidFill>
              <a:srgbClr val="76BF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0" y="692695"/>
            <a:ext cx="8926513" cy="1080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a-ES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UTILITIES – SOCIAL SECURITY     </a:t>
            </a:r>
            <a:r>
              <a:rPr lang="pt-BR" sz="1800" b="1" dirty="0"/>
              <a:t>* </a:t>
            </a:r>
            <a:r>
              <a:rPr lang="pt-BR" sz="1800" b="1" dirty="0">
                <a:highlight>
                  <a:srgbClr val="FFFF00"/>
                </a:highlight>
              </a:rPr>
              <a:t>Only in Spanish</a:t>
            </a:r>
            <a:r>
              <a:rPr lang="ca-E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3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28484" y="1684164"/>
            <a:ext cx="78870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a-ES" dirty="0"/>
          </a:p>
          <a:p>
            <a:r>
              <a:rPr lang="ca-ES" dirty="0" err="1"/>
              <a:t>How</a:t>
            </a:r>
            <a:r>
              <a:rPr lang="ca-ES" dirty="0"/>
              <a:t> can I get </a:t>
            </a:r>
            <a:r>
              <a:rPr lang="ca-ES" dirty="0" err="1"/>
              <a:t>the</a:t>
            </a:r>
            <a:r>
              <a:rPr lang="ca-ES" dirty="0"/>
              <a:t> Social </a:t>
            </a:r>
            <a:r>
              <a:rPr lang="ca-ES" dirty="0" err="1"/>
              <a:t>Security</a:t>
            </a:r>
            <a:r>
              <a:rPr lang="ca-ES" dirty="0"/>
              <a:t> </a:t>
            </a:r>
            <a:r>
              <a:rPr lang="ca-ES" dirty="0" err="1"/>
              <a:t>number</a:t>
            </a:r>
            <a:r>
              <a:rPr lang="ca-ES" dirty="0"/>
              <a:t>? </a:t>
            </a:r>
          </a:p>
          <a:p>
            <a:endParaRPr lang="ca-ES" dirty="0"/>
          </a:p>
          <a:p>
            <a:endParaRPr lang="ca-ES" b="1" dirty="0"/>
          </a:p>
          <a:p>
            <a:endParaRPr lang="ca-ES" b="1" dirty="0"/>
          </a:p>
        </p:txBody>
      </p:sp>
      <p:pic>
        <p:nvPicPr>
          <p:cNvPr id="6146" name="Picture 2" descr="Sede electrónica de la Seguridad Social">
            <a:hlinkClick r:id="rId2"/>
            <a:extLst>
              <a:ext uri="{FF2B5EF4-FFF2-40B4-BE49-F238E27FC236}">
                <a16:creationId xmlns:a16="http://schemas.microsoft.com/office/drawing/2014/main" id="{CDE0C887-C61F-6F89-6F6A-6CA77AC76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462" y="2920861"/>
            <a:ext cx="2495550" cy="41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tge 8">
            <a:hlinkClick r:id="rId4"/>
            <a:extLst>
              <a:ext uri="{FF2B5EF4-FFF2-40B4-BE49-F238E27FC236}">
                <a16:creationId xmlns:a16="http://schemas.microsoft.com/office/drawing/2014/main" id="{795ED32C-0276-9673-51CA-667565F48CD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22681"/>
          <a:stretch/>
        </p:blipFill>
        <p:spPr>
          <a:xfrm>
            <a:off x="477873" y="3502915"/>
            <a:ext cx="5264727" cy="1611144"/>
          </a:xfrm>
          <a:prstGeom prst="rect">
            <a:avLst/>
          </a:prstGeom>
        </p:spPr>
      </p:pic>
      <p:pic>
        <p:nvPicPr>
          <p:cNvPr id="26" name="Imatge 25">
            <a:hlinkClick r:id="rId6"/>
            <a:extLst>
              <a:ext uri="{FF2B5EF4-FFF2-40B4-BE49-F238E27FC236}">
                <a16:creationId xmlns:a16="http://schemas.microsoft.com/office/drawing/2014/main" id="{7C331100-3BE1-1A4F-4705-30532F2BCD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8991" y="3502915"/>
            <a:ext cx="2036524" cy="1796462"/>
          </a:xfrm>
          <a:prstGeom prst="rect">
            <a:avLst/>
          </a:prstGeom>
        </p:spPr>
      </p:pic>
      <p:sp>
        <p:nvSpPr>
          <p:cNvPr id="29" name="Flecha: hacia abajo 13">
            <a:extLst>
              <a:ext uri="{FF2B5EF4-FFF2-40B4-BE49-F238E27FC236}">
                <a16:creationId xmlns:a16="http://schemas.microsoft.com/office/drawing/2014/main" id="{D9E18AF4-600B-05A9-F151-13FB698FA279}"/>
              </a:ext>
            </a:extLst>
          </p:cNvPr>
          <p:cNvSpPr/>
          <p:nvPr/>
        </p:nvSpPr>
        <p:spPr>
          <a:xfrm rot="16200000">
            <a:off x="6053223" y="4822805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EE667E6-9BD3-CA9B-857C-C066B2D90C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1" y="6474051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tge 5">
            <a:extLst>
              <a:ext uri="{FF2B5EF4-FFF2-40B4-BE49-F238E27FC236}">
                <a16:creationId xmlns:a16="http://schemas.microsoft.com/office/drawing/2014/main" id="{C7877EA6-6EF3-29BE-C0EA-CCD514ECC30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7" name="Imatge 6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656AB2FA-80D0-78F9-8062-10084509A86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476" y="103191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4512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G2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85"/>
          <a:stretch/>
        </p:blipFill>
        <p:spPr>
          <a:xfrm>
            <a:off x="-14193" y="0"/>
            <a:ext cx="1933896" cy="6858000"/>
          </a:xfrm>
          <a:prstGeom prst="rect">
            <a:avLst/>
          </a:prstGeom>
        </p:spPr>
      </p:pic>
      <p:sp>
        <p:nvSpPr>
          <p:cNvPr id="7" name="1 Título"/>
          <p:cNvSpPr txBox="1">
            <a:spLocks/>
          </p:cNvSpPr>
          <p:nvPr/>
        </p:nvSpPr>
        <p:spPr>
          <a:xfrm>
            <a:off x="2065857" y="655946"/>
            <a:ext cx="6586760" cy="576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a-ES" sz="2000" b="1" i="0" dirty="0" err="1">
                <a:solidFill>
                  <a:srgbClr val="000000"/>
                </a:solidFill>
                <a:effectLst/>
                <a:latin typeface="Raleway" pitchFamily="2" charset="0"/>
                <a:hlinkClick r:id="rId3"/>
              </a:rPr>
              <a:t>idCAT</a:t>
            </a:r>
            <a:r>
              <a:rPr lang="ca-ES" sz="2000" b="1" i="0" dirty="0">
                <a:solidFill>
                  <a:srgbClr val="000000"/>
                </a:solidFill>
                <a:effectLst/>
                <a:latin typeface="Raleway" pitchFamily="2" charset="0"/>
                <a:hlinkClick r:id="rId3"/>
              </a:rPr>
              <a:t> Certificat </a:t>
            </a:r>
            <a:r>
              <a:rPr lang="ja-JP" altLang="ca-ES" sz="2000" b="1" i="0" dirty="0">
                <a:solidFill>
                  <a:srgbClr val="000000"/>
                </a:solidFill>
                <a:effectLst/>
                <a:latin typeface="Raleway" pitchFamily="2" charset="0"/>
                <a:hlinkClick r:id="rId3"/>
              </a:rPr>
              <a:t>支持门户</a:t>
            </a:r>
            <a:endParaRPr lang="pt-BR" sz="2400" b="1" dirty="0"/>
          </a:p>
        </p:txBody>
      </p:sp>
      <p:cxnSp>
        <p:nvCxnSpPr>
          <p:cNvPr id="8" name="Conector recto 7"/>
          <p:cNvCxnSpPr/>
          <p:nvPr/>
        </p:nvCxnSpPr>
        <p:spPr>
          <a:xfrm>
            <a:off x="2094572" y="1232010"/>
            <a:ext cx="6658769" cy="0"/>
          </a:xfrm>
          <a:prstGeom prst="line">
            <a:avLst/>
          </a:prstGeom>
          <a:ln>
            <a:solidFill>
              <a:srgbClr val="76BF4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2" name="Picture 8">
            <a:hlinkClick r:id="rId4"/>
            <a:extLst>
              <a:ext uri="{FF2B5EF4-FFF2-40B4-BE49-F238E27FC236}">
                <a16:creationId xmlns:a16="http://schemas.microsoft.com/office/drawing/2014/main" id="{10EF68A7-11DD-ECD3-22CE-936BF30057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888" y="5107563"/>
            <a:ext cx="885338" cy="61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Tràmits – Ajuntament de la Cellera de Ter – L'administració, ara, més a  prop teu. La Cellera de Ter">
            <a:hlinkClick r:id="rId6"/>
            <a:extLst>
              <a:ext uri="{FF2B5EF4-FFF2-40B4-BE49-F238E27FC236}">
                <a16:creationId xmlns:a16="http://schemas.microsoft.com/office/drawing/2014/main" id="{103F9902-47D0-91EB-5E04-F13ADADB0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409" y="1765784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Red download 2 icon - Free red download icons">
            <a:hlinkClick r:id="rId8"/>
            <a:extLst>
              <a:ext uri="{FF2B5EF4-FFF2-40B4-BE49-F238E27FC236}">
                <a16:creationId xmlns:a16="http://schemas.microsoft.com/office/drawing/2014/main" id="{7FE394D6-59F0-14CA-ADAA-174E3F7A09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052" y="4951858"/>
            <a:ext cx="768217" cy="768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QuadreDeText 16">
            <a:extLst>
              <a:ext uri="{FF2B5EF4-FFF2-40B4-BE49-F238E27FC236}">
                <a16:creationId xmlns:a16="http://schemas.microsoft.com/office/drawing/2014/main" id="{F8380CD9-26B2-EBFB-7BDF-245E6297DE23}"/>
              </a:ext>
            </a:extLst>
          </p:cNvPr>
          <p:cNvSpPr txBox="1"/>
          <p:nvPr/>
        </p:nvSpPr>
        <p:spPr>
          <a:xfrm>
            <a:off x="2368438" y="2078722"/>
            <a:ext cx="458123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ca-ES" sz="2400" b="0" i="0" dirty="0">
                <a:solidFill>
                  <a:srgbClr val="050505"/>
                </a:solidFill>
                <a:effectLst/>
                <a:latin typeface="Raleway" pitchFamily="2" charset="0"/>
              </a:rPr>
              <a:t>我在哪里可以获得 </a:t>
            </a:r>
            <a:r>
              <a:rPr lang="ca-ES" altLang="zh-CN" sz="2400" b="0" i="0" dirty="0" err="1">
                <a:solidFill>
                  <a:srgbClr val="050505"/>
                </a:solidFill>
                <a:effectLst/>
                <a:latin typeface="Raleway" pitchFamily="2" charset="0"/>
              </a:rPr>
              <a:t>idCAT</a:t>
            </a:r>
            <a:r>
              <a:rPr lang="ca-ES" altLang="zh-CN" sz="2400" b="0" i="0" dirty="0">
                <a:solidFill>
                  <a:srgbClr val="050505"/>
                </a:solidFill>
                <a:effectLst/>
                <a:latin typeface="Raleway" pitchFamily="2" charset="0"/>
              </a:rPr>
              <a:t> </a:t>
            </a:r>
            <a:r>
              <a:rPr lang="zh-CN" altLang="ca-ES" sz="2400" b="0" i="0" dirty="0">
                <a:solidFill>
                  <a:srgbClr val="050505"/>
                </a:solidFill>
                <a:effectLst/>
                <a:latin typeface="Raleway" pitchFamily="2" charset="0"/>
              </a:rPr>
              <a:t>证书？</a:t>
            </a:r>
            <a:endParaRPr lang="ca-ES" altLang="zh-CN" sz="2400" b="0" i="0" dirty="0">
              <a:solidFill>
                <a:srgbClr val="050505"/>
              </a:solidFill>
              <a:effectLst/>
              <a:latin typeface="Raleway" pitchFamily="2" charset="0"/>
            </a:endParaRPr>
          </a:p>
          <a:p>
            <a:pPr algn="l"/>
            <a:endParaRPr lang="zh-CN" altLang="ca-ES" b="0" i="0" dirty="0">
              <a:solidFill>
                <a:srgbClr val="050505"/>
              </a:solidFill>
              <a:effectLst/>
              <a:latin typeface="Raleway" pitchFamily="2" charset="0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45465A82-6AA1-60C2-CD79-D7F15D1F4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173" y="6447261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tge 3">
            <a:extLst>
              <a:ext uri="{FF2B5EF4-FFF2-40B4-BE49-F238E27FC236}">
                <a16:creationId xmlns:a16="http://schemas.microsoft.com/office/drawing/2014/main" id="{D729B606-D2FF-898A-917C-30790AEE5FC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5" name="Imatge 4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82C8EAEA-2D36-5B42-0241-47975664D0E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19703" y="98465"/>
            <a:ext cx="3551972" cy="441961"/>
          </a:xfrm>
          <a:prstGeom prst="rect">
            <a:avLst/>
          </a:prstGeom>
        </p:spPr>
      </p:pic>
      <p:sp>
        <p:nvSpPr>
          <p:cNvPr id="9" name="Marcador de texto 12">
            <a:extLst>
              <a:ext uri="{FF2B5EF4-FFF2-40B4-BE49-F238E27FC236}">
                <a16:creationId xmlns:a16="http://schemas.microsoft.com/office/drawing/2014/main" id="{44E28C04-31A6-D70E-F5A9-5C1388C42E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94356" y="3082863"/>
            <a:ext cx="6258261" cy="1333375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zh-CN" altLang="es-ES" dirty="0">
                <a:solidFill>
                  <a:srgbClr val="00B050"/>
                </a:solidFill>
                <a:hlinkClick r:id="rId13"/>
              </a:rPr>
              <a:t>申请证书</a:t>
            </a:r>
            <a:endParaRPr lang="es-ES" dirty="0">
              <a:solidFill>
                <a:srgbClr val="00B05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s-ES" dirty="0">
                <a:solidFill>
                  <a:srgbClr val="00B050"/>
                </a:solidFill>
                <a:hlinkClick r:id="rId14"/>
              </a:rPr>
              <a:t>身份验证</a:t>
            </a:r>
            <a:endParaRPr lang="es-ES" dirty="0">
              <a:solidFill>
                <a:srgbClr val="00B05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s-ES" dirty="0">
                <a:solidFill>
                  <a:srgbClr val="00B050"/>
                </a:solidFill>
                <a:hlinkClick r:id="rId15"/>
              </a:rPr>
              <a:t>下载并安装证书</a:t>
            </a:r>
            <a:endParaRPr lang="es-ES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9489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60337B-FC95-3D36-3DD5-B71FCBC96B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9EB92BE5-8A55-5C1E-9EB7-B325C9C747B1}"/>
              </a:ext>
            </a:extLst>
          </p:cNvPr>
          <p:cNvSpPr/>
          <p:nvPr/>
        </p:nvSpPr>
        <p:spPr>
          <a:xfrm>
            <a:off x="0" y="692696"/>
            <a:ext cx="9144000" cy="1036092"/>
          </a:xfrm>
          <a:prstGeom prst="rect">
            <a:avLst/>
          </a:prstGeom>
          <a:solidFill>
            <a:srgbClr val="76BF40"/>
          </a:solidFill>
          <a:ln>
            <a:solidFill>
              <a:srgbClr val="76BF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5" name="1 Título">
            <a:extLst>
              <a:ext uri="{FF2B5EF4-FFF2-40B4-BE49-F238E27FC236}">
                <a16:creationId xmlns:a16="http://schemas.microsoft.com/office/drawing/2014/main" id="{AACFF68D-8FDD-CB9A-2B81-8CCB29EB3557}"/>
              </a:ext>
            </a:extLst>
          </p:cNvPr>
          <p:cNvSpPr txBox="1">
            <a:spLocks/>
          </p:cNvSpPr>
          <p:nvPr/>
        </p:nvSpPr>
        <p:spPr>
          <a:xfrm>
            <a:off x="0" y="692695"/>
            <a:ext cx="7887031" cy="1080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s-ES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验证并领取证书</a:t>
            </a:r>
            <a:endParaRPr kumimoji="0" lang="es-ES" sz="3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CDBC999-5647-A5F1-FB81-42313A8A5487}"/>
              </a:ext>
            </a:extLst>
          </p:cNvPr>
          <p:cNvSpPr txBox="1"/>
          <p:nvPr/>
        </p:nvSpPr>
        <p:spPr>
          <a:xfrm>
            <a:off x="634978" y="1925225"/>
            <a:ext cx="815804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s-ES" dirty="0">
                <a:solidFill>
                  <a:prstClr val="black"/>
                </a:solidFill>
                <a:latin typeface="Arial" panose="020B0604020202020204"/>
              </a:rPr>
              <a:t>完成在线申请后，还需要持本人外国人居留卡（</a:t>
            </a:r>
            <a:r>
              <a:rPr lang="es-ES" altLang="zh-CN" dirty="0">
                <a:solidFill>
                  <a:prstClr val="black"/>
                </a:solidFill>
                <a:latin typeface="Arial" panose="020B0604020202020204"/>
              </a:rPr>
              <a:t>NIE</a:t>
            </a:r>
            <a:r>
              <a:rPr lang="zh-CN" altLang="es-ES" dirty="0">
                <a:solidFill>
                  <a:prstClr val="black"/>
                </a:solidFill>
                <a:latin typeface="Arial" panose="020B0604020202020204"/>
              </a:rPr>
              <a:t>）的原件及复印件，亲自去</a:t>
            </a:r>
            <a:r>
              <a:rPr lang="es-ES" altLang="zh-CN" dirty="0" err="1">
                <a:solidFill>
                  <a:prstClr val="black"/>
                </a:solidFill>
                <a:latin typeface="Arial" panose="020B0604020202020204"/>
              </a:rPr>
              <a:t>idCAT</a:t>
            </a:r>
            <a:r>
              <a:rPr lang="zh-CN" altLang="es-ES" dirty="0">
                <a:solidFill>
                  <a:prstClr val="black"/>
                </a:solidFill>
                <a:latin typeface="Arial" panose="020B0604020202020204"/>
              </a:rPr>
              <a:t>的注册办公室领取证书。</a:t>
            </a:r>
            <a:r>
              <a:rPr kumimoji="0" lang="zh-CN" altLang="es-ES" sz="1800" b="0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Helvetica" panose="020B0604020202020204" pitchFamily="34" charset="0"/>
                <a:hlinkClick r:id="rId2"/>
              </a:rPr>
              <a:t>我可以在哪里取</a:t>
            </a:r>
            <a:r>
              <a:rPr kumimoji="0" lang="es-ES" altLang="zh-CN" sz="1800" b="0" i="0" u="sng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Helvetica" panose="020B0604020202020204" pitchFamily="34" charset="0"/>
                <a:hlinkClick r:id="rId2"/>
              </a:rPr>
              <a:t>idCAT</a:t>
            </a:r>
            <a:r>
              <a:rPr kumimoji="0" lang="zh-CN" altLang="es-ES" sz="1800" b="0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Helvetica" panose="020B0604020202020204" pitchFamily="34" charset="0"/>
                <a:hlinkClick r:id="rId2"/>
              </a:rPr>
              <a:t>证书</a:t>
            </a:r>
            <a:r>
              <a:rPr lang="zh-CN" altLang="es-ES" u="sng" dirty="0">
                <a:solidFill>
                  <a:srgbClr val="00B050"/>
                </a:solidFill>
                <a:latin typeface="Helvetica" panose="020B0604020202020204" pitchFamily="34" charset="0"/>
                <a:hlinkClick r:id="rId2"/>
              </a:rPr>
              <a:t>？</a:t>
            </a:r>
            <a:endParaRPr kumimoji="0" lang="es-ES" sz="1800" b="0" i="0" u="sng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Helvetica" panose="020B060402020202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sng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Helvetica" panose="020B0604020202020204" pitchFamily="34" charset="0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s-ES" b="1" dirty="0">
                <a:solidFill>
                  <a:prstClr val="black"/>
                </a:solidFill>
                <a:latin typeface="Arial" panose="020B0604020202020204"/>
              </a:rPr>
              <a:t>也可以在校园内领取</a:t>
            </a:r>
            <a:r>
              <a:rPr kumimoji="0" lang="ca-E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          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s-E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领取地址：</a:t>
            </a: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Campus UAB, </a:t>
            </a:r>
            <a:r>
              <a:rPr kumimoji="0" lang="pt-B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Edifici</a:t>
            </a: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 A, Plaça Acadèmica, s/n, 08193 </a:t>
            </a:r>
            <a:r>
              <a:rPr kumimoji="0" lang="pt-B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Bellaterra</a:t>
            </a: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, Barcelona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Registre General, Oficina de l'Arxiu General i Registre de la UAB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s-ES" b="1" dirty="0">
                <a:solidFill>
                  <a:prstClr val="black"/>
                </a:solidFill>
                <a:latin typeface="Arial" panose="020B0604020202020204"/>
              </a:rPr>
              <a:t>领取证书请提前预约时间</a:t>
            </a:r>
            <a:r>
              <a:rPr kumimoji="0" lang="ca-E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: </a:t>
            </a:r>
            <a:r>
              <a:rPr kumimoji="0" lang="ca-ES" sz="1800" b="0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Helvetica" panose="020B0604020202020204" pitchFamily="34" charset="0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RECTORAT - CITA PREVIA</a:t>
            </a:r>
            <a:endParaRPr kumimoji="0" lang="ca-ES" sz="18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s-ES" b="1" dirty="0">
                <a:solidFill>
                  <a:prstClr val="black"/>
                </a:solidFill>
                <a:latin typeface="Arial" panose="020B0604020202020204"/>
              </a:rPr>
              <a:t>联系电话</a:t>
            </a:r>
            <a:r>
              <a:rPr kumimoji="0" lang="ca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: 93 581 20 29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@ </a:t>
            </a:r>
            <a:r>
              <a:rPr kumimoji="0" lang="ca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 panose="020B0604020202020204" pitchFamily="34" charset="0"/>
                <a:ea typeface="+mn-ea"/>
                <a:cs typeface="+mn-cs"/>
                <a:hlinkClick r:id="rId4"/>
              </a:rPr>
              <a:t>idcat@uab.cat</a:t>
            </a:r>
            <a:r>
              <a:rPr kumimoji="0" lang="ca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 panose="020B0604020202020204" pitchFamily="34" charset="0"/>
                <a:ea typeface="+mn-ea"/>
                <a:cs typeface="+mn-cs"/>
              </a:rPr>
              <a:t> </a:t>
            </a:r>
            <a:endParaRPr kumimoji="0" lang="ca-E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2050" name="Picture 2" descr="Google Maps - Aplicaciones en Google Play">
            <a:hlinkClick r:id="rId5"/>
            <a:extLst>
              <a:ext uri="{FF2B5EF4-FFF2-40B4-BE49-F238E27FC236}">
                <a16:creationId xmlns:a16="http://schemas.microsoft.com/office/drawing/2014/main" id="{982B6FF8-AEF8-1103-F537-5C2F23476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80" y="4916053"/>
            <a:ext cx="988291" cy="988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ràmits – Ajuntament de la Cellera de Ter – L'administració, ara, més a  prop teu. La Cellera de Ter">
            <a:extLst>
              <a:ext uri="{FF2B5EF4-FFF2-40B4-BE49-F238E27FC236}">
                <a16:creationId xmlns:a16="http://schemas.microsoft.com/office/drawing/2014/main" id="{80B20E22-29B3-511D-A3AD-325675782F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967" y="69275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6DC8767C-AEF3-A96E-F1EB-F8337C123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1" y="6474051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tge 5">
            <a:extLst>
              <a:ext uri="{FF2B5EF4-FFF2-40B4-BE49-F238E27FC236}">
                <a16:creationId xmlns:a16="http://schemas.microsoft.com/office/drawing/2014/main" id="{CB0B5105-B661-2B27-3F2B-4BF2527A56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7" name="Imatge 6" descr="Imatge que conté Font, logotip, text, Gràfics&#10;&#10;Descripció generada automàticament">
            <a:extLst>
              <a:ext uri="{FF2B5EF4-FFF2-40B4-BE49-F238E27FC236}">
                <a16:creationId xmlns:a16="http://schemas.microsoft.com/office/drawing/2014/main" id="{A53A1A71-5C51-0B62-F38F-AF109B7A8B7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64765" y="3215075"/>
            <a:ext cx="1216022" cy="559703"/>
          </a:xfrm>
          <a:prstGeom prst="rect">
            <a:avLst/>
          </a:prstGeom>
        </p:spPr>
      </p:pic>
      <p:pic>
        <p:nvPicPr>
          <p:cNvPr id="8" name="Imatge 7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F6BF284D-608D-C253-8C3B-B4EB4F61478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3717" y="98465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6051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665" y="647175"/>
            <a:ext cx="9144000" cy="1036092"/>
          </a:xfrm>
          <a:prstGeom prst="rect">
            <a:avLst/>
          </a:prstGeom>
          <a:solidFill>
            <a:srgbClr val="76BF40"/>
          </a:solidFill>
          <a:ln>
            <a:solidFill>
              <a:srgbClr val="76BF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0" y="692695"/>
            <a:ext cx="8926513" cy="1080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s-ES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使用证书 </a:t>
            </a:r>
            <a:endParaRPr lang="es-E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28484" y="1684164"/>
            <a:ext cx="8176849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US" dirty="0"/>
            </a:br>
            <a:endParaRPr lang="es-ES" dirty="0"/>
          </a:p>
          <a:p>
            <a:endParaRPr lang="es-ES" sz="2400" b="1" dirty="0"/>
          </a:p>
          <a:p>
            <a:r>
              <a:rPr lang="zh-CN" altLang="es-ES" sz="2400" b="1" dirty="0"/>
              <a:t>如何签署</a:t>
            </a:r>
            <a:r>
              <a:rPr lang="es-ES" sz="2400" b="1" dirty="0"/>
              <a:t>?</a:t>
            </a:r>
          </a:p>
          <a:p>
            <a:endParaRPr lang="ca-ES" b="1" dirty="0"/>
          </a:p>
          <a:p>
            <a:r>
              <a:rPr lang="ca-ES" b="1" dirty="0"/>
              <a:t>Open </a:t>
            </a:r>
            <a:r>
              <a:rPr lang="ca-ES" b="1" dirty="0" err="1"/>
              <a:t>the</a:t>
            </a:r>
            <a:r>
              <a:rPr lang="ca-ES" b="1" dirty="0"/>
              <a:t> document *</a:t>
            </a:r>
            <a:r>
              <a:rPr lang="ca-ES" b="1" dirty="0" err="1"/>
              <a:t>pdf</a:t>
            </a:r>
            <a:r>
              <a:rPr lang="ca-ES" b="1" dirty="0"/>
              <a:t> </a:t>
            </a:r>
            <a:r>
              <a:rPr lang="ca-ES" b="1" dirty="0" err="1"/>
              <a:t>with</a:t>
            </a:r>
            <a:r>
              <a:rPr lang="ca-ES" b="1" dirty="0"/>
              <a:t> ADOBE ACROBAT DC </a:t>
            </a:r>
          </a:p>
          <a:p>
            <a:endParaRPr lang="ca-ES" b="1" dirty="0"/>
          </a:p>
          <a:p>
            <a:endParaRPr lang="ca-ES" b="1" dirty="0"/>
          </a:p>
          <a:p>
            <a:r>
              <a:rPr lang="ca-ES" b="1" dirty="0"/>
              <a:t>     TOOLS               CERTIFICATES</a:t>
            </a:r>
          </a:p>
        </p:txBody>
      </p:sp>
      <p:pic>
        <p:nvPicPr>
          <p:cNvPr id="2050" name="Picture 2" descr="Adobe Acrobat Reader - Aplicaciones en Google Play">
            <a:hlinkClick r:id="rId2"/>
            <a:extLst>
              <a:ext uri="{FF2B5EF4-FFF2-40B4-BE49-F238E27FC236}">
                <a16:creationId xmlns:a16="http://schemas.microsoft.com/office/drawing/2014/main" id="{E10DC60B-0703-4FF9-A0A3-F694897A3D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093" y="3029372"/>
            <a:ext cx="907627" cy="907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lecha: hacia abajo 1">
            <a:extLst>
              <a:ext uri="{FF2B5EF4-FFF2-40B4-BE49-F238E27FC236}">
                <a16:creationId xmlns:a16="http://schemas.microsoft.com/office/drawing/2014/main" id="{91B0221D-FD39-4BF8-BC66-9E30D4E7DCBF}"/>
              </a:ext>
            </a:extLst>
          </p:cNvPr>
          <p:cNvSpPr/>
          <p:nvPr/>
        </p:nvSpPr>
        <p:spPr>
          <a:xfrm>
            <a:off x="1402915" y="3590009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lecha: hacia abajo 10">
            <a:extLst>
              <a:ext uri="{FF2B5EF4-FFF2-40B4-BE49-F238E27FC236}">
                <a16:creationId xmlns:a16="http://schemas.microsoft.com/office/drawing/2014/main" id="{EE1CEBE1-60A6-4A54-94B4-22EA8DD33187}"/>
              </a:ext>
            </a:extLst>
          </p:cNvPr>
          <p:cNvSpPr/>
          <p:nvPr/>
        </p:nvSpPr>
        <p:spPr>
          <a:xfrm rot="16200000">
            <a:off x="2126515" y="4014294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Flecha: hacia abajo 13">
            <a:extLst>
              <a:ext uri="{FF2B5EF4-FFF2-40B4-BE49-F238E27FC236}">
                <a16:creationId xmlns:a16="http://schemas.microsoft.com/office/drawing/2014/main" id="{9CFEF098-B2F8-460F-9E35-7BF86457C8E4}"/>
              </a:ext>
            </a:extLst>
          </p:cNvPr>
          <p:cNvSpPr/>
          <p:nvPr/>
        </p:nvSpPr>
        <p:spPr>
          <a:xfrm rot="16200000">
            <a:off x="5300738" y="3974249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798390CC-0662-451D-A325-A2E59A3E6F40}"/>
              </a:ext>
            </a:extLst>
          </p:cNvPr>
          <p:cNvPicPr/>
          <p:nvPr/>
        </p:nvPicPr>
        <p:blipFill rotWithShape="1">
          <a:blip r:embed="rId4"/>
          <a:srcRect l="7290" t="47628" r="69779" b="33850"/>
          <a:stretch/>
        </p:blipFill>
        <p:spPr bwMode="auto">
          <a:xfrm>
            <a:off x="5889625" y="5357706"/>
            <a:ext cx="1388110" cy="7324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Flecha: hacia abajo 15">
            <a:extLst>
              <a:ext uri="{FF2B5EF4-FFF2-40B4-BE49-F238E27FC236}">
                <a16:creationId xmlns:a16="http://schemas.microsoft.com/office/drawing/2014/main" id="{ADF1EE34-A619-48B0-9348-E83D96CF8B77}"/>
              </a:ext>
            </a:extLst>
          </p:cNvPr>
          <p:cNvSpPr/>
          <p:nvPr/>
        </p:nvSpPr>
        <p:spPr>
          <a:xfrm>
            <a:off x="6468533" y="4485147"/>
            <a:ext cx="115147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4732D06-0C1C-4D7F-9069-A6934F827141}"/>
              </a:ext>
            </a:extLst>
          </p:cNvPr>
          <p:cNvSpPr txBox="1"/>
          <p:nvPr/>
        </p:nvSpPr>
        <p:spPr>
          <a:xfrm>
            <a:off x="5579558" y="5097287"/>
            <a:ext cx="23953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bg1">
                    <a:lumMod val="85000"/>
                  </a:schemeClr>
                </a:solidFill>
              </a:rPr>
              <a:t>SELECT SIGNATURE AREA</a:t>
            </a:r>
          </a:p>
        </p:txBody>
      </p:sp>
      <p:sp>
        <p:nvSpPr>
          <p:cNvPr id="17" name="Flecha: hacia abajo 16">
            <a:extLst>
              <a:ext uri="{FF2B5EF4-FFF2-40B4-BE49-F238E27FC236}">
                <a16:creationId xmlns:a16="http://schemas.microsoft.com/office/drawing/2014/main" id="{CD3640D7-58AC-4ECB-993D-3BFA3A8F6A05}"/>
              </a:ext>
            </a:extLst>
          </p:cNvPr>
          <p:cNvSpPr/>
          <p:nvPr/>
        </p:nvSpPr>
        <p:spPr>
          <a:xfrm rot="5400000">
            <a:off x="2492492" y="5483474"/>
            <a:ext cx="88051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E39C7885-F3B6-4AC1-BDCC-27A5D2767C3C}"/>
              </a:ext>
            </a:extLst>
          </p:cNvPr>
          <p:cNvPicPr/>
          <p:nvPr/>
        </p:nvPicPr>
        <p:blipFill rotWithShape="1">
          <a:blip r:embed="rId5"/>
          <a:srcRect l="32102" t="44100" r="33561" b="17975"/>
          <a:stretch/>
        </p:blipFill>
        <p:spPr bwMode="auto">
          <a:xfrm>
            <a:off x="2987050" y="4922813"/>
            <a:ext cx="2079295" cy="15886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9" name="Flecha: hacia abajo 18">
            <a:extLst>
              <a:ext uri="{FF2B5EF4-FFF2-40B4-BE49-F238E27FC236}">
                <a16:creationId xmlns:a16="http://schemas.microsoft.com/office/drawing/2014/main" id="{C4EB1C1D-D33C-4297-BE4E-AEC0A6E74C7D}"/>
              </a:ext>
            </a:extLst>
          </p:cNvPr>
          <p:cNvSpPr/>
          <p:nvPr/>
        </p:nvSpPr>
        <p:spPr>
          <a:xfrm rot="5400000">
            <a:off x="5472853" y="5490263"/>
            <a:ext cx="88051" cy="46736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5B6AF0EA-1CA8-4087-AB6E-DC7B8B7C5D8A}"/>
              </a:ext>
            </a:extLst>
          </p:cNvPr>
          <p:cNvPicPr/>
          <p:nvPr/>
        </p:nvPicPr>
        <p:blipFill rotWithShape="1">
          <a:blip r:embed="rId6"/>
          <a:srcRect l="77141" t="19580" r="13687" b="76539"/>
          <a:stretch/>
        </p:blipFill>
        <p:spPr bwMode="auto">
          <a:xfrm>
            <a:off x="6113635" y="4053138"/>
            <a:ext cx="800281" cy="3225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D046228A-C87D-46DB-AD6D-ED03F829E316}"/>
              </a:ext>
            </a:extLst>
          </p:cNvPr>
          <p:cNvPicPr/>
          <p:nvPr/>
        </p:nvPicPr>
        <p:blipFill rotWithShape="1">
          <a:blip r:embed="rId7"/>
          <a:srcRect l="84783" t="48509" r="4751" b="45494"/>
          <a:stretch/>
        </p:blipFill>
        <p:spPr bwMode="auto">
          <a:xfrm>
            <a:off x="1235486" y="5508325"/>
            <a:ext cx="776193" cy="36623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6" name="QuadreDeText 25">
            <a:extLst>
              <a:ext uri="{FF2B5EF4-FFF2-40B4-BE49-F238E27FC236}">
                <a16:creationId xmlns:a16="http://schemas.microsoft.com/office/drawing/2014/main" id="{3C955A9C-3780-EF3E-7917-89F86A6636F8}"/>
              </a:ext>
            </a:extLst>
          </p:cNvPr>
          <p:cNvSpPr txBox="1"/>
          <p:nvPr/>
        </p:nvSpPr>
        <p:spPr>
          <a:xfrm>
            <a:off x="2172637" y="1917597"/>
            <a:ext cx="49664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ja-JP" altLang="ca-ES" sz="2800" b="0" i="0" dirty="0">
                <a:solidFill>
                  <a:srgbClr val="00B050"/>
                </a:solidFill>
                <a:effectLst/>
                <a:latin typeface="Raleway" pitchFamily="2" charset="0"/>
              </a:rPr>
              <a:t>如何使用 </a:t>
            </a:r>
            <a:r>
              <a:rPr lang="ca-ES" sz="2800" b="0" i="0" dirty="0" err="1">
                <a:solidFill>
                  <a:srgbClr val="00B050"/>
                </a:solidFill>
                <a:effectLst/>
                <a:latin typeface="Raleway" pitchFamily="2" charset="0"/>
              </a:rPr>
              <a:t>idCAT</a:t>
            </a:r>
            <a:r>
              <a:rPr lang="ca-ES" sz="2800" b="0" i="0" dirty="0">
                <a:solidFill>
                  <a:srgbClr val="00B050"/>
                </a:solidFill>
                <a:effectLst/>
                <a:latin typeface="Raleway" pitchFamily="2" charset="0"/>
              </a:rPr>
              <a:t> </a:t>
            </a:r>
            <a:r>
              <a:rPr lang="ja-JP" altLang="ca-ES" sz="2800" b="0" i="0" dirty="0">
                <a:solidFill>
                  <a:srgbClr val="00B050"/>
                </a:solidFill>
                <a:effectLst/>
                <a:latin typeface="Raleway" pitchFamily="2" charset="0"/>
              </a:rPr>
              <a:t>签署 </a:t>
            </a:r>
            <a:r>
              <a:rPr lang="ca-ES" sz="2800" b="0" i="0" dirty="0" err="1">
                <a:solidFill>
                  <a:srgbClr val="00B050"/>
                </a:solidFill>
                <a:effectLst/>
                <a:latin typeface="Raleway" pitchFamily="2" charset="0"/>
              </a:rPr>
              <a:t>pdf</a:t>
            </a:r>
            <a:r>
              <a:rPr lang="zh-CN" altLang="es-ES" sz="2800" b="0" i="0" dirty="0">
                <a:solidFill>
                  <a:srgbClr val="00B050"/>
                </a:solidFill>
                <a:effectLst/>
                <a:latin typeface="Raleway" pitchFamily="2" charset="0"/>
              </a:rPr>
              <a:t>文件</a:t>
            </a:r>
            <a:endParaRPr lang="ca-ES" sz="2800" b="0" i="0" dirty="0">
              <a:solidFill>
                <a:srgbClr val="00B050"/>
              </a:solidFill>
              <a:effectLst/>
              <a:latin typeface="Raleway" pitchFamily="2" charset="0"/>
            </a:endParaRP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7CEE7216-2040-C3B7-95A6-4F357482D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1" y="6474051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tge 7">
            <a:extLst>
              <a:ext uri="{FF2B5EF4-FFF2-40B4-BE49-F238E27FC236}">
                <a16:creationId xmlns:a16="http://schemas.microsoft.com/office/drawing/2014/main" id="{61018600-352A-929E-0F35-B3D6024741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9" name="Imatge 8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172EE777-4FE5-EB8B-182A-446CAFA9762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3717" y="146431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4116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692695"/>
            <a:ext cx="9144000" cy="1036092"/>
          </a:xfrm>
          <a:prstGeom prst="rect">
            <a:avLst/>
          </a:prstGeom>
          <a:solidFill>
            <a:srgbClr val="76BF40"/>
          </a:solidFill>
          <a:ln>
            <a:solidFill>
              <a:srgbClr val="76BF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0" y="692695"/>
            <a:ext cx="8926513" cy="1080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s-ES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社保</a:t>
            </a:r>
            <a:r>
              <a:rPr lang="ca-ES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SOCIAL SECURITY     </a:t>
            </a:r>
            <a:r>
              <a:rPr lang="pt-BR" sz="1800" b="1" dirty="0"/>
              <a:t>* </a:t>
            </a:r>
            <a:r>
              <a:rPr lang="zh-CN" altLang="es-ES" sz="1800" b="1" dirty="0">
                <a:highlight>
                  <a:srgbClr val="FFFF00"/>
                </a:highlight>
              </a:rPr>
              <a:t>网站只有西班牙语</a:t>
            </a:r>
            <a:r>
              <a:rPr lang="ca-E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3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Sede electrónica de la Seguridad Social">
            <a:hlinkClick r:id="rId2"/>
            <a:extLst>
              <a:ext uri="{FF2B5EF4-FFF2-40B4-BE49-F238E27FC236}">
                <a16:creationId xmlns:a16="http://schemas.microsoft.com/office/drawing/2014/main" id="{CDE0C887-C61F-6F89-6F6A-6CA77AC76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462" y="2920861"/>
            <a:ext cx="2495550" cy="41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tge 8">
            <a:hlinkClick r:id="rId4"/>
            <a:extLst>
              <a:ext uri="{FF2B5EF4-FFF2-40B4-BE49-F238E27FC236}">
                <a16:creationId xmlns:a16="http://schemas.microsoft.com/office/drawing/2014/main" id="{795ED32C-0276-9673-51CA-667565F48CD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22681"/>
          <a:stretch/>
        </p:blipFill>
        <p:spPr>
          <a:xfrm>
            <a:off x="477873" y="3502915"/>
            <a:ext cx="5264727" cy="1611144"/>
          </a:xfrm>
          <a:prstGeom prst="rect">
            <a:avLst/>
          </a:prstGeom>
        </p:spPr>
      </p:pic>
      <p:pic>
        <p:nvPicPr>
          <p:cNvPr id="26" name="Imatge 25">
            <a:hlinkClick r:id="rId6"/>
            <a:extLst>
              <a:ext uri="{FF2B5EF4-FFF2-40B4-BE49-F238E27FC236}">
                <a16:creationId xmlns:a16="http://schemas.microsoft.com/office/drawing/2014/main" id="{7C331100-3BE1-1A4F-4705-30532F2BCD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8991" y="3502915"/>
            <a:ext cx="2036524" cy="1796462"/>
          </a:xfrm>
          <a:prstGeom prst="rect">
            <a:avLst/>
          </a:prstGeom>
        </p:spPr>
      </p:pic>
      <p:sp>
        <p:nvSpPr>
          <p:cNvPr id="29" name="Flecha: hacia abajo 13">
            <a:extLst>
              <a:ext uri="{FF2B5EF4-FFF2-40B4-BE49-F238E27FC236}">
                <a16:creationId xmlns:a16="http://schemas.microsoft.com/office/drawing/2014/main" id="{D9E18AF4-600B-05A9-F151-13FB698FA279}"/>
              </a:ext>
            </a:extLst>
          </p:cNvPr>
          <p:cNvSpPr/>
          <p:nvPr/>
        </p:nvSpPr>
        <p:spPr>
          <a:xfrm rot="19144469">
            <a:off x="6325666" y="4670936"/>
            <a:ext cx="45719" cy="377635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FC20DDD-98ED-2F02-3719-8E0C4E50F8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2249" y="2133310"/>
            <a:ext cx="4136224" cy="25135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ca-ES" sz="1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我如何获得社</a:t>
            </a:r>
            <a:r>
              <a:rPr kumimoji="0" lang="zh-CN" altLang="es-ES" sz="1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保</a:t>
            </a:r>
            <a:r>
              <a:rPr kumimoji="0" lang="zh-CN" altLang="ca-ES" sz="1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号码？</a:t>
            </a:r>
            <a:r>
              <a:rPr kumimoji="0" lang="zh-CN" altLang="ca-ES" sz="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zh-CN" altLang="ca-E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2BC5EAB5-3FC7-451A-15D0-482F022B48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1" y="6474051"/>
            <a:ext cx="2770909" cy="2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tge 6">
            <a:extLst>
              <a:ext uri="{FF2B5EF4-FFF2-40B4-BE49-F238E27FC236}">
                <a16:creationId xmlns:a16="http://schemas.microsoft.com/office/drawing/2014/main" id="{337E4DEC-9F62-905A-79CB-388402A57B4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65888" y="173297"/>
            <a:ext cx="2160000" cy="229230"/>
          </a:xfrm>
          <a:prstGeom prst="rect">
            <a:avLst/>
          </a:prstGeom>
        </p:spPr>
      </p:pic>
      <p:pic>
        <p:nvPicPr>
          <p:cNvPr id="8" name="Imatge 7" descr="Imatge que conté Font, Gràfics, captura de pantalla, disseny gràfic&#10;&#10;Pot ser que el contingut generat per IA no sigui correcte.">
            <a:extLst>
              <a:ext uri="{FF2B5EF4-FFF2-40B4-BE49-F238E27FC236}">
                <a16:creationId xmlns:a16="http://schemas.microsoft.com/office/drawing/2014/main" id="{1C6F39FA-55D1-28C9-3BA4-DF4AFFF0C0B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476" y="98465"/>
            <a:ext cx="3551972" cy="4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57050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4AAB2C7B44764DA02AE97670919451" ma:contentTypeVersion="15" ma:contentTypeDescription="Crea un document nou" ma:contentTypeScope="" ma:versionID="73a4ad4b8f054cb5f584d8bde274256e">
  <xsd:schema xmlns:xsd="http://www.w3.org/2001/XMLSchema" xmlns:xs="http://www.w3.org/2001/XMLSchema" xmlns:p="http://schemas.microsoft.com/office/2006/metadata/properties" xmlns:ns2="797f6e63-7ad4-4d1f-9aa4-5332a56d4203" xmlns:ns3="77d5f5be-c062-491a-9e6c-d861b2aeed02" targetNamespace="http://schemas.microsoft.com/office/2006/metadata/properties" ma:root="true" ma:fieldsID="426cc9578a6daefea3917089f623b019" ns2:_="" ns3:_="">
    <xsd:import namespace="797f6e63-7ad4-4d1f-9aa4-5332a56d4203"/>
    <xsd:import namespace="77d5f5be-c062-491a-9e6c-d861b2aeed0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7f6e63-7ad4-4d1f-9aa4-5332a56d420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Etiquetes de la imatge" ma:readOnly="false" ma:fieldId="{5cf76f15-5ced-4ddc-b409-7134ff3c332f}" ma:taxonomyMulti="true" ma:sspId="34c01127-bdf0-454e-9077-a20ba63b60e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d5f5be-c062-491a-9e6c-d861b2aeed02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Compartit amb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'ha compartit amb detal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db2c280d-7952-4c0b-860b-d3965c51bbf5}" ma:internalName="TaxCatchAll" ma:showField="CatchAllData" ma:web="77d5f5be-c062-491a-9e6c-d861b2aeed0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us de contingut"/>
        <xsd:element ref="dc:title" minOccurs="0" maxOccurs="1" ma:index="4" ma:displayName="Títo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97f6e63-7ad4-4d1f-9aa4-5332a56d4203">
      <Terms xmlns="http://schemas.microsoft.com/office/infopath/2007/PartnerControls"/>
    </lcf76f155ced4ddcb4097134ff3c332f>
    <TaxCatchAll xmlns="77d5f5be-c062-491a-9e6c-d861b2aeed0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839EDAE-46A6-4C95-B026-9F68BF5169B2}"/>
</file>

<file path=customXml/itemProps2.xml><?xml version="1.0" encoding="utf-8"?>
<ds:datastoreItem xmlns:ds="http://schemas.openxmlformats.org/officeDocument/2006/customXml" ds:itemID="{438FB2D5-FB48-4C27-BFBA-F3DD70B1871E}">
  <ds:schemaRefs>
    <ds:schemaRef ds:uri="797f6e63-7ad4-4d1f-9aa4-5332a56d4203"/>
    <ds:schemaRef ds:uri="http://purl.org/dc/terms/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77d5f5be-c062-491a-9e6c-d861b2aeed02"/>
  </ds:schemaRefs>
</ds:datastoreItem>
</file>

<file path=customXml/itemProps3.xml><?xml version="1.0" encoding="utf-8"?>
<ds:datastoreItem xmlns:ds="http://schemas.openxmlformats.org/officeDocument/2006/customXml" ds:itemID="{EACB6260-51B2-494D-93D8-0B00F80CB46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1250</TotalTime>
  <Words>1304</Words>
  <Application>Microsoft Office PowerPoint</Application>
  <PresentationFormat>Presentació en pantalla (4:3)</PresentationFormat>
  <Paragraphs>176</Paragraphs>
  <Slides>22</Slides>
  <Notes>0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6</vt:i4>
      </vt:variant>
      <vt:variant>
        <vt:lpstr>Tema</vt:lpstr>
      </vt:variant>
      <vt:variant>
        <vt:i4>1</vt:i4>
      </vt:variant>
      <vt:variant>
        <vt:lpstr>Títols de les diapositives</vt:lpstr>
      </vt:variant>
      <vt:variant>
        <vt:i4>22</vt:i4>
      </vt:variant>
    </vt:vector>
  </HeadingPairs>
  <TitlesOfParts>
    <vt:vector size="29" baseType="lpstr">
      <vt:lpstr>Arial</vt:lpstr>
      <vt:lpstr>Calibri</vt:lpstr>
      <vt:lpstr>Helvetica</vt:lpstr>
      <vt:lpstr>inherit</vt:lpstr>
      <vt:lpstr>Raleway</vt:lpstr>
      <vt:lpstr>Segoe UI</vt:lpstr>
      <vt:lpstr>Tema de Office</vt:lpstr>
      <vt:lpstr>CERTIFICAT DIGITAL – CATALÀ CERTIFICADO DIGITAL - CASTELLANO CERTIFICATE APPLICATION – ENGLISH 证书申请 - CHINESE     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FORMACIÓ PROFESSIONAL SUPERIOR</dc:title>
  <dc:creator>Macbook</dc:creator>
  <cp:lastModifiedBy>Duart Jurgen Van Sintemaartensdij Troncho</cp:lastModifiedBy>
  <cp:revision>30</cp:revision>
  <cp:lastPrinted>2025-12-02T08:39:14Z</cp:lastPrinted>
  <dcterms:created xsi:type="dcterms:W3CDTF">2016-10-28T14:11:52Z</dcterms:created>
  <dcterms:modified xsi:type="dcterms:W3CDTF">2026-02-27T08:34:27Z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0x010100634AAB2C7B44764DA02AE97670919451</vt:lpwstr>
  </property>
  <property fmtid="{D5CDD505-2E9C-101B-9397-08002B2CF9AE}" pid="3" name="MediaServiceImageTags">
    <vt:lpwstr/>
  </property>
</Properties>
</file>