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3"/>
  </p:sldMasterIdLst>
  <p:sldIdLst>
    <p:sldId id="256" r:id="rId4"/>
    <p:sldId id="257" r:id="rId5"/>
  </p:sldIdLst>
  <p:sldSz cx="10693400" cy="7562850"/>
  <p:notesSz cx="10693400" cy="756285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70CAB-F143-445A-B563-0F1CC41D1838}" v="1" dt="2024-02-26T10:21:27.72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71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69004" y="457708"/>
            <a:ext cx="3335997" cy="3682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69004" y="4511649"/>
            <a:ext cx="3336290" cy="2834640"/>
          </a:xfrm>
          <a:custGeom>
            <a:avLst/>
            <a:gdLst/>
            <a:ahLst/>
            <a:cxnLst/>
            <a:rect l="l" t="t" r="r" b="b"/>
            <a:pathLst>
              <a:path w="3336290" h="2834640">
                <a:moveTo>
                  <a:pt x="0" y="2834246"/>
                </a:moveTo>
                <a:lnTo>
                  <a:pt x="3335997" y="2834246"/>
                </a:lnTo>
                <a:lnTo>
                  <a:pt x="3335997" y="0"/>
                </a:lnTo>
                <a:lnTo>
                  <a:pt x="0" y="0"/>
                </a:lnTo>
                <a:lnTo>
                  <a:pt x="0" y="2834246"/>
                </a:lnTo>
                <a:close/>
              </a:path>
            </a:pathLst>
          </a:custGeom>
          <a:solidFill>
            <a:srgbClr val="4D86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675354" y="3930345"/>
            <a:ext cx="3323590" cy="581660"/>
          </a:xfrm>
          <a:custGeom>
            <a:avLst/>
            <a:gdLst/>
            <a:ahLst/>
            <a:cxnLst/>
            <a:rect l="l" t="t" r="r" b="b"/>
            <a:pathLst>
              <a:path w="3323590" h="581660">
                <a:moveTo>
                  <a:pt x="3323297" y="0"/>
                </a:moveTo>
                <a:lnTo>
                  <a:pt x="0" y="0"/>
                </a:lnTo>
                <a:lnTo>
                  <a:pt x="0" y="581304"/>
                </a:lnTo>
                <a:lnTo>
                  <a:pt x="3323297" y="581304"/>
                </a:lnTo>
                <a:lnTo>
                  <a:pt x="3323297" y="0"/>
                </a:lnTo>
                <a:close/>
              </a:path>
            </a:pathLst>
          </a:custGeom>
          <a:solidFill>
            <a:srgbClr val="003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1264" y="12"/>
            <a:ext cx="1068414" cy="2178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194808"/>
            <a:ext cx="10692003" cy="2365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9994" y="432003"/>
            <a:ext cx="2842895" cy="3173730"/>
          </a:xfrm>
          <a:custGeom>
            <a:avLst/>
            <a:gdLst/>
            <a:ahLst/>
            <a:cxnLst/>
            <a:rect l="l" t="t" r="r" b="b"/>
            <a:pathLst>
              <a:path w="2842895" h="3173729">
                <a:moveTo>
                  <a:pt x="2842412" y="0"/>
                </a:moveTo>
                <a:lnTo>
                  <a:pt x="0" y="0"/>
                </a:lnTo>
                <a:lnTo>
                  <a:pt x="0" y="3173399"/>
                </a:lnTo>
                <a:lnTo>
                  <a:pt x="2842412" y="3173399"/>
                </a:lnTo>
                <a:lnTo>
                  <a:pt x="2842412" y="0"/>
                </a:lnTo>
                <a:close/>
              </a:path>
            </a:pathLst>
          </a:custGeom>
          <a:solidFill>
            <a:srgbClr val="3EB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6195" y="1220698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6195" y="1800859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26195" y="2263774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26195" y="2726474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597" y="898525"/>
            <a:ext cx="10014204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mailto:minor.eis@uab.cat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hyperlink" Target="https://www.uab.cat/web/estudios/grado/oferta-de-grados/minors/proceso-de-admision-1345692436674.html?param1=1345748246721" TargetMode="External"/><Relationship Id="rId10" Type="http://schemas.openxmlformats.org/officeDocument/2006/relationships/image" Target="../media/image10.svg"/><Relationship Id="rId4" Type="http://schemas.openxmlformats.org/officeDocument/2006/relationships/hyperlink" Target="mailto:.eis@uab.cat" TargetMode="External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3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ab.cat/web/estudios/grado/oferta-de-grados/minors/proceso-de-admision-1345692436674.html?param1=1345748246721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300000">
            <a:off x="2305395" y="1606101"/>
            <a:ext cx="714487" cy="165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sz="1725" i="1" spc="-37" baseline="4830" dirty="0" err="1">
                <a:solidFill>
                  <a:srgbClr val="231F20"/>
                </a:solidFill>
                <a:latin typeface="Arial"/>
                <a:cs typeface="Arial"/>
              </a:rPr>
              <a:t>Emp</a:t>
            </a:r>
            <a:r>
              <a:rPr sz="1725" i="1" spc="-89" baseline="4830" dirty="0" err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725" i="1" spc="-22" baseline="2415" dirty="0" err="1">
                <a:solidFill>
                  <a:srgbClr val="231F20"/>
                </a:solidFill>
                <a:latin typeface="Arial"/>
                <a:cs typeface="Arial"/>
              </a:rPr>
              <a:t>end</a:t>
            </a:r>
            <a:r>
              <a:rPr lang="ca-ES" sz="1725" i="1" spc="-82" baseline="2415" dirty="0" err="1">
                <a:solidFill>
                  <a:srgbClr val="231F20"/>
                </a:solidFill>
                <a:latin typeface="Arial"/>
                <a:cs typeface="Arial"/>
              </a:rPr>
              <a:t>er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 rot="780000">
            <a:off x="2249318" y="1935397"/>
            <a:ext cx="1020246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80"/>
              </a:lnSpc>
            </a:pPr>
            <a:r>
              <a:rPr sz="2175" i="1" spc="-30" baseline="1915" dirty="0" err="1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2175" i="1" spc="-104" baseline="1915" dirty="0" err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450" i="1" spc="-20" dirty="0" err="1">
                <a:solidFill>
                  <a:srgbClr val="231F20"/>
                </a:solidFill>
                <a:latin typeface="Arial"/>
                <a:cs typeface="Arial"/>
              </a:rPr>
              <a:t>eativi</a:t>
            </a:r>
            <a:r>
              <a:rPr lang="ca-ES" sz="1450" i="1" spc="-20" dirty="0" err="1">
                <a:solidFill>
                  <a:srgbClr val="231F20"/>
                </a:solidFill>
                <a:latin typeface="Arial"/>
                <a:cs typeface="Arial"/>
              </a:rPr>
              <a:t>dad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 rot="21180000">
            <a:off x="457609" y="1641277"/>
            <a:ext cx="687622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39"/>
              </a:lnSpc>
            </a:pPr>
            <a:r>
              <a:rPr sz="1600" i="1" spc="-30" dirty="0">
                <a:solidFill>
                  <a:srgbClr val="231F20"/>
                </a:solidFill>
                <a:latin typeface="Arial"/>
                <a:cs typeface="Arial"/>
              </a:rPr>
              <a:t>Innovar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 rot="21180000">
            <a:off x="780184" y="1881712"/>
            <a:ext cx="493564" cy="9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10"/>
              </a:lnSpc>
            </a:pPr>
            <a:r>
              <a:rPr sz="700" i="1" spc="-10" dirty="0">
                <a:solidFill>
                  <a:srgbClr val="231F20"/>
                </a:solidFill>
                <a:latin typeface="Arial"/>
                <a:cs typeface="Arial"/>
              </a:rPr>
              <a:t>Implementar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 rot="21240000">
            <a:off x="1729447" y="2157670"/>
            <a:ext cx="709992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80"/>
              </a:lnSpc>
            </a:pPr>
            <a:r>
              <a:rPr lang="ca-ES" sz="850" i="1" spc="-5" dirty="0" err="1">
                <a:solidFill>
                  <a:srgbClr val="231F20"/>
                </a:solidFill>
                <a:latin typeface="Arial"/>
                <a:cs typeface="Arial"/>
              </a:rPr>
              <a:t>Retos</a:t>
            </a:r>
            <a:r>
              <a:rPr sz="85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75" i="1" spc="-7" baseline="3267" dirty="0">
                <a:solidFill>
                  <a:srgbClr val="231F20"/>
                </a:solidFill>
                <a:latin typeface="Arial"/>
                <a:cs typeface="Arial"/>
              </a:rPr>
              <a:t>social</a:t>
            </a:r>
            <a:r>
              <a:rPr lang="ca-ES" sz="1275" i="1" spc="-7" baseline="3267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1275" i="1" spc="-7" baseline="3267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1275" baseline="326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 rot="300000">
            <a:off x="2079576" y="2362434"/>
            <a:ext cx="82868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sz="1150" i="1" spc="-10" dirty="0" err="1">
                <a:solidFill>
                  <a:srgbClr val="231F20"/>
                </a:solidFill>
                <a:latin typeface="Arial"/>
                <a:cs typeface="Arial"/>
              </a:rPr>
              <a:t>Motivació</a:t>
            </a:r>
            <a:r>
              <a:rPr lang="ca-ES" sz="1150" i="1" spc="-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rot="21240000">
            <a:off x="690865" y="2052281"/>
            <a:ext cx="628778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90"/>
              </a:lnSpc>
            </a:pPr>
            <a:r>
              <a:rPr sz="1250" i="1" spc="-15" dirty="0">
                <a:solidFill>
                  <a:srgbClr val="231F20"/>
                </a:solidFill>
                <a:latin typeface="Arial"/>
                <a:cs typeface="Arial"/>
              </a:rPr>
              <a:t>Imaginar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 rot="21240000">
            <a:off x="1134696" y="2385304"/>
            <a:ext cx="5485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20"/>
              </a:lnSpc>
            </a:pPr>
            <a:r>
              <a:rPr sz="1100" i="1" spc="-3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lang="ca-ES" sz="1100" i="1" spc="-3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1100" i="1" spc="-30" dirty="0" err="1">
                <a:solidFill>
                  <a:srgbClr val="231F20"/>
                </a:solidFill>
                <a:latin typeface="Arial"/>
                <a:cs typeface="Arial"/>
              </a:rPr>
              <a:t>lisi</a:t>
            </a:r>
            <a:r>
              <a:rPr lang="ca-ES" sz="1100" i="1" spc="-3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21180000">
            <a:off x="1315343" y="2198356"/>
            <a:ext cx="36216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90"/>
              </a:lnSpc>
            </a:pPr>
            <a:r>
              <a:rPr sz="700" i="1" spc="-25" dirty="0">
                <a:solidFill>
                  <a:srgbClr val="231F20"/>
                </a:solidFill>
                <a:latin typeface="Arial"/>
                <a:cs typeface="Arial"/>
              </a:rPr>
              <a:t>Il</a:t>
            </a:r>
            <a:r>
              <a:rPr lang="ca-ES" sz="700" i="1" spc="-25" dirty="0" err="1">
                <a:solidFill>
                  <a:srgbClr val="231F20"/>
                </a:solidFill>
                <a:latin typeface="Arial"/>
                <a:cs typeface="Arial"/>
              </a:rPr>
              <a:t>Ilusión</a:t>
            </a:r>
            <a:r>
              <a:rPr lang="ca-ES" sz="7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7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136993" y="2456992"/>
            <a:ext cx="3555365" cy="4905375"/>
            <a:chOff x="7136993" y="2456992"/>
            <a:chExt cx="3555365" cy="4905375"/>
          </a:xfrm>
        </p:grpSpPr>
        <p:sp>
          <p:nvSpPr>
            <p:cNvPr id="12" name="object 12"/>
            <p:cNvSpPr/>
            <p:nvPr/>
          </p:nvSpPr>
          <p:spPr>
            <a:xfrm>
              <a:off x="7136993" y="2456992"/>
              <a:ext cx="3555009" cy="44706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36993" y="6789597"/>
              <a:ext cx="3555365" cy="572770"/>
            </a:xfrm>
            <a:custGeom>
              <a:avLst/>
              <a:gdLst/>
              <a:ahLst/>
              <a:cxnLst/>
              <a:rect l="l" t="t" r="r" b="b"/>
              <a:pathLst>
                <a:path w="3555365" h="572770">
                  <a:moveTo>
                    <a:pt x="3555009" y="0"/>
                  </a:moveTo>
                  <a:lnTo>
                    <a:pt x="0" y="0"/>
                  </a:lnTo>
                  <a:lnTo>
                    <a:pt x="0" y="572401"/>
                  </a:lnTo>
                  <a:lnTo>
                    <a:pt x="3555009" y="572401"/>
                  </a:lnTo>
                  <a:lnTo>
                    <a:pt x="3555009" y="0"/>
                  </a:lnTo>
                  <a:close/>
                </a:path>
              </a:pathLst>
            </a:custGeom>
            <a:solidFill>
              <a:srgbClr val="4B87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219172" y="6885003"/>
            <a:ext cx="1766737" cy="36933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ca-ES" sz="900" b="1" dirty="0">
                <a:solidFill>
                  <a:srgbClr val="FFFFFF"/>
                </a:solidFill>
                <a:latin typeface="Arial"/>
                <a:cs typeface="Arial"/>
              </a:rPr>
              <a:t>Número de </a:t>
            </a:r>
            <a:r>
              <a:rPr lang="ca-ES" sz="900" b="1" dirty="0" err="1">
                <a:solidFill>
                  <a:srgbClr val="FFFFFF"/>
                </a:solidFill>
                <a:latin typeface="Arial"/>
                <a:cs typeface="Arial"/>
              </a:rPr>
              <a:t>créditos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900" i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r>
              <a:rPr sz="900" i="1" spc="-30" dirty="0">
                <a:solidFill>
                  <a:srgbClr val="FFFFFF"/>
                </a:solidFill>
                <a:latin typeface="Arial"/>
                <a:cs typeface="Arial"/>
              </a:rPr>
              <a:t> ECTS</a:t>
            </a:r>
            <a:endParaRPr sz="9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ca-ES" sz="900" b="1" dirty="0">
                <a:solidFill>
                  <a:srgbClr val="FFFFFF"/>
                </a:solidFill>
                <a:latin typeface="Arial"/>
                <a:cs typeface="Arial"/>
              </a:rPr>
              <a:t>Número de </a:t>
            </a:r>
            <a:r>
              <a:rPr lang="ca-ES" sz="900" b="1" dirty="0" err="1">
                <a:solidFill>
                  <a:srgbClr val="FFFFFF"/>
                </a:solidFill>
                <a:latin typeface="Arial"/>
                <a:cs typeface="Arial"/>
              </a:rPr>
              <a:t>plazas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9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i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36993" y="432003"/>
            <a:ext cx="3555365" cy="2025269"/>
          </a:xfrm>
          <a:custGeom>
            <a:avLst/>
            <a:gdLst/>
            <a:ahLst/>
            <a:cxnLst/>
            <a:rect l="l" t="t" r="r" b="b"/>
            <a:pathLst>
              <a:path w="3555365" h="1779270">
                <a:moveTo>
                  <a:pt x="3555009" y="0"/>
                </a:moveTo>
                <a:lnTo>
                  <a:pt x="0" y="0"/>
                </a:lnTo>
                <a:lnTo>
                  <a:pt x="0" y="1779003"/>
                </a:lnTo>
                <a:lnTo>
                  <a:pt x="3555009" y="1779003"/>
                </a:lnTo>
                <a:lnTo>
                  <a:pt x="3555009" y="0"/>
                </a:lnTo>
                <a:close/>
              </a:path>
            </a:pathLst>
          </a:custGeom>
          <a:solidFill>
            <a:srgbClr val="003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7308117" y="898525"/>
            <a:ext cx="3220183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s-ES" i="1" spc="10" dirty="0" err="1">
                <a:latin typeface="Arial"/>
                <a:cs typeface="Arial"/>
              </a:rPr>
              <a:t>Minor</a:t>
            </a:r>
            <a:r>
              <a:rPr lang="es-ES" i="1" spc="10" dirty="0">
                <a:latin typeface="Arial"/>
                <a:cs typeface="Arial"/>
              </a:rPr>
              <a:t> </a:t>
            </a:r>
            <a:r>
              <a:rPr lang="es-ES" i="1" spc="10" dirty="0"/>
              <a:t>en Emprendimiento e Innovación Social (</a:t>
            </a:r>
            <a:r>
              <a:rPr lang="es-ES" i="1" spc="10" dirty="0" err="1"/>
              <a:t>mEIS</a:t>
            </a:r>
            <a:r>
              <a:rPr lang="es-ES" i="1" spc="10" dirty="0"/>
              <a:t>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203630" y="2040076"/>
            <a:ext cx="348837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s-ES" sz="1100" i="1" dirty="0">
                <a:solidFill>
                  <a:schemeClr val="bg1"/>
                </a:solidFill>
                <a:effectLst/>
                <a:latin typeface="Segoe UI Web (West European)"/>
              </a:rPr>
              <a:t>Formación transversal e interdisciplinaria de Grado  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56299" y="4935220"/>
            <a:ext cx="287147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s-ES" sz="1000" b="1" i="1" spc="-5" dirty="0">
                <a:solidFill>
                  <a:srgbClr val="231F20"/>
                </a:solidFill>
                <a:latin typeface="Arial"/>
                <a:cs typeface="Arial"/>
              </a:rPr>
              <a:t>Perfil del estudiante</a:t>
            </a:r>
          </a:p>
          <a:p>
            <a:pPr algn="just"/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El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mEIS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está dirigido a estudiantes de cualquier grado de la UAB, que deseen completar su formación básica con un acercamiento al mundo de los negocios, centrándose especialmente en la creación y gestión de proyectos innovadores en el ámbito social. Para tomar al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, no se requiere ningún conocimiento previo sobre los temas que componen su área temática.</a:t>
            </a:r>
          </a:p>
          <a:p>
            <a:pPr algn="just"/>
            <a:endParaRPr lang="es-ES" sz="1000" spc="-10" dirty="0">
              <a:solidFill>
                <a:srgbClr val="231F20"/>
              </a:solidFill>
              <a:latin typeface="Arial"/>
              <a:cs typeface="Arial"/>
            </a:endParaRPr>
          </a:p>
          <a:p>
            <a:r>
              <a:rPr lang="es-E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Internacional, </a:t>
            </a:r>
            <a:r>
              <a:rPr lang="es-ES" sz="1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varias asignaturas se imparten en inglés. 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68998" y="432003"/>
            <a:ext cx="2846070" cy="296876"/>
          </a:xfrm>
          <a:prstGeom prst="rect">
            <a:avLst/>
          </a:prstGeom>
          <a:solidFill>
            <a:srgbClr val="003959"/>
          </a:solidFill>
        </p:spPr>
        <p:txBody>
          <a:bodyPr vert="horz" wrap="square" lIns="0" tIns="65405" rIns="0" bIns="0" rtlCol="0">
            <a:spAutoFit/>
          </a:bodyPr>
          <a:lstStyle/>
          <a:p>
            <a:pPr marL="695325">
              <a:lnSpc>
                <a:spcPct val="100000"/>
              </a:lnSpc>
              <a:spcBef>
                <a:spcPts val="515"/>
              </a:spcBef>
            </a:pPr>
            <a:r>
              <a:rPr lang="ca-ES" sz="1500" b="1" spc="-10" dirty="0">
                <a:solidFill>
                  <a:srgbClr val="FFFFFF"/>
                </a:solidFill>
                <a:latin typeface="Arial"/>
                <a:cs typeface="Arial"/>
              </a:rPr>
              <a:t>¿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Qu</a:t>
            </a:r>
            <a:r>
              <a:rPr lang="ca-ES" sz="1500" b="1" spc="-10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a-ES" sz="1500" b="1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-1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5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i="1" spc="-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EIS?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300" y="2888132"/>
            <a:ext cx="286258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i="1" spc="-5" dirty="0">
                <a:solidFill>
                  <a:srgbClr val="231F20"/>
                </a:solidFill>
                <a:latin typeface="Arial"/>
                <a:cs typeface="Arial"/>
              </a:rPr>
              <a:t>Ob</a:t>
            </a:r>
            <a:r>
              <a:rPr lang="ca-ES" sz="1000" b="1" i="1" spc="-5" dirty="0" err="1">
                <a:solidFill>
                  <a:srgbClr val="231F20"/>
                </a:solidFill>
                <a:latin typeface="Arial"/>
                <a:cs typeface="Arial"/>
              </a:rPr>
              <a:t>jetivos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El objetivo principal del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mEIS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es proporcionar competencias básicas, tanto específicas como transversales, para la creación y gestión de proyectos innovadores, en particular de carácter social.</a:t>
            </a:r>
            <a:endParaRPr sz="1000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5300" y="3930345"/>
            <a:ext cx="286258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El </a:t>
            </a:r>
            <a:r>
              <a:rPr sz="1000" spc="-10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ca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proporciona las herramientas necesarias para generar propuestas creativas, así como conocimientos para la evaluación de la viabilidad y la implementación de un proyecto específico que proporciona respuestas innovadoras, especialmente a las necesidades sociales. </a:t>
            </a:r>
            <a:endParaRPr sz="1000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56304" y="3802532"/>
            <a:ext cx="33616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8354" algn="l"/>
              </a:tabLst>
            </a:pPr>
            <a:r>
              <a:rPr sz="1000" i="1" u="sng" dirty="0">
                <a:solidFill>
                  <a:srgbClr val="231F20"/>
                </a:solidFill>
                <a:uFill>
                  <a:solidFill>
                    <a:srgbClr val="4D86B4"/>
                  </a:solidFill>
                </a:uFill>
                <a:latin typeface="Arial"/>
                <a:cs typeface="Arial"/>
              </a:rPr>
              <a:t> 	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69004" y="3930345"/>
            <a:ext cx="3336290" cy="386003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796290">
              <a:lnSpc>
                <a:spcPct val="100000"/>
              </a:lnSpc>
            </a:pPr>
            <a:r>
              <a:rPr lang="es-ES" sz="11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Más información y contacto</a:t>
            </a:r>
            <a:endParaRPr sz="11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34751" y="4772025"/>
            <a:ext cx="2804795" cy="1074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48000"/>
              </a:lnSpc>
              <a:spcBef>
                <a:spcPts val="100"/>
              </a:spcBef>
            </a:pPr>
            <a:r>
              <a:rPr lang="es-ES" sz="110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personas interesadas por favor envíen un correo electrónico a: </a:t>
            </a:r>
          </a:p>
          <a:p>
            <a:pPr marR="5080" algn="ctr">
              <a:lnSpc>
                <a:spcPct val="148000"/>
              </a:lnSpc>
              <a:spcBef>
                <a:spcPts val="100"/>
              </a:spcBef>
            </a:pPr>
            <a:r>
              <a:rPr lang="ca-ES" sz="1200" b="1" spc="-2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Andreu.Turro</a:t>
            </a:r>
            <a:r>
              <a:rPr sz="1200" b="1" spc="-2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@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uab.cat</a:t>
            </a:r>
            <a:endParaRPr sz="1200" dirty="0">
              <a:latin typeface="Arial"/>
              <a:cs typeface="Arial"/>
            </a:endParaRPr>
          </a:p>
          <a:p>
            <a:pPr marL="288290" marR="293370" algn="ctr">
              <a:spcBef>
                <a:spcPts val="700"/>
              </a:spcBef>
            </a:pPr>
            <a:r>
              <a:rPr lang="es-ES" sz="1200" b="1" spc="10" dirty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Web </a:t>
            </a:r>
            <a:r>
              <a:rPr lang="es-ES" sz="1200" b="1" spc="10" dirty="0" err="1">
                <a:solidFill>
                  <a:srgbClr val="FFFFFF"/>
                </a:solidFill>
                <a:latin typeface="Arial"/>
                <a:cs typeface="Arial"/>
                <a:hlinkClick r:id="rId5"/>
              </a:rPr>
              <a:t>mEIS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889" y="6294778"/>
            <a:ext cx="836060" cy="833699"/>
          </a:xfrm>
          <a:prstGeom prst="rect">
            <a:avLst/>
          </a:prstGeom>
        </p:spPr>
      </p:pic>
      <p:sp>
        <p:nvSpPr>
          <p:cNvPr id="31" name="Subtítulo 2"/>
          <p:cNvSpPr txBox="1">
            <a:spLocks/>
          </p:cNvSpPr>
          <p:nvPr/>
        </p:nvSpPr>
        <p:spPr>
          <a:xfrm>
            <a:off x="6055171" y="6518719"/>
            <a:ext cx="921880" cy="33261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b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 Economia i Empresa</a:t>
            </a:r>
            <a:b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UAB</a:t>
            </a: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84314" y1="57407" x2="84314" y2="57407"/>
                        <a14:backgroundMark x1="13725" y1="94444" x2="99020" y2="9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9565" y="6456979"/>
            <a:ext cx="427232" cy="456099"/>
          </a:xfrm>
          <a:prstGeom prst="rect">
            <a:avLst/>
          </a:prstGeom>
        </p:spPr>
      </p:pic>
      <p:pic>
        <p:nvPicPr>
          <p:cNvPr id="18" name="Gráfico 17" descr="Cursor con relleno sólido">
            <a:extLst>
              <a:ext uri="{FF2B5EF4-FFF2-40B4-BE49-F238E27FC236}">
                <a16:creationId xmlns:a16="http://schemas.microsoft.com/office/drawing/2014/main" id="{491187DD-5E45-31EE-35C7-0234F4ACFA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08995" y="5712225"/>
            <a:ext cx="268393" cy="268393"/>
          </a:xfrm>
          <a:prstGeom prst="rect">
            <a:avLst/>
          </a:prstGeom>
        </p:spPr>
      </p:pic>
      <p:pic>
        <p:nvPicPr>
          <p:cNvPr id="19" name="Imatge 18" descr="Imatge que conté negre, foscor&#10;&#10;Descripció generada automàticament">
            <a:extLst>
              <a:ext uri="{FF2B5EF4-FFF2-40B4-BE49-F238E27FC236}">
                <a16:creationId xmlns:a16="http://schemas.microsoft.com/office/drawing/2014/main" id="{94E08149-AF85-13F0-343F-4FBC613EA6D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685" y="6518719"/>
            <a:ext cx="1098588" cy="413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432003"/>
            <a:ext cx="2842895" cy="306776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</a:pP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Principales competencias específicas</a:t>
            </a:r>
          </a:p>
          <a:p>
            <a:pPr marL="167005">
              <a:lnSpc>
                <a:spcPct val="100000"/>
              </a:lnSpc>
            </a:pPr>
            <a:endParaRPr lang="ca-ES" sz="900" b="1" spc="-85" dirty="0">
              <a:solidFill>
                <a:srgbClr val="FFFFFF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50" dirty="0">
              <a:latin typeface="Verdana"/>
              <a:cs typeface="Verdana"/>
            </a:endParaRPr>
          </a:p>
          <a:p>
            <a:pPr marL="486409" marR="32893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capacidad de pensamiento creativo y su aplicación en la generación de ideas emprendedoras.</a:t>
            </a:r>
          </a:p>
          <a:p>
            <a:pPr marL="486409" marR="328930">
              <a:lnSpc>
                <a:spcPct val="111100"/>
              </a:lnSpc>
            </a:pPr>
            <a:endParaRPr sz="1000" dirty="0"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la capacidad de analizar la viabilidad de los proyectos emprendedores.</a:t>
            </a:r>
          </a:p>
          <a:p>
            <a:pPr marL="486409" marR="179070">
              <a:lnSpc>
                <a:spcPct val="111100"/>
              </a:lnSpc>
            </a:pPr>
            <a:endParaRPr lang="ca-ES" sz="1100" dirty="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la capacidad de comunicarse</a:t>
            </a:r>
          </a:p>
          <a:p>
            <a:pPr marL="486409">
              <a:lnSpc>
                <a:spcPct val="1000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efectivamente en diferentes contextos.</a:t>
            </a:r>
          </a:p>
          <a:p>
            <a:pPr marL="486409">
              <a:lnSpc>
                <a:spcPct val="100000"/>
              </a:lnSpc>
            </a:pPr>
            <a:endParaRPr lang="es-ES" sz="900" i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que se conoce la estructura y las funciones del contexto tecnológico, así como las redes sociales habituales relacionadas con el mundo empresarial (y organizativo).</a:t>
            </a:r>
          </a:p>
        </p:txBody>
      </p:sp>
      <p:sp>
        <p:nvSpPr>
          <p:cNvPr id="3" name="object 3"/>
          <p:cNvSpPr/>
          <p:nvPr/>
        </p:nvSpPr>
        <p:spPr>
          <a:xfrm>
            <a:off x="527140" y="991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9707" y="603719"/>
            <a:ext cx="105599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z="900" b="1" spc="-10" dirty="0">
                <a:solidFill>
                  <a:srgbClr val="231F20"/>
                </a:solidFill>
                <a:latin typeface="Arial"/>
                <a:cs typeface="Arial"/>
              </a:rPr>
              <a:t>Plan de estudios</a:t>
            </a:r>
            <a:endParaRPr lang="es-CO"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9706" y="887755"/>
            <a:ext cx="3037193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Es necesario pasar 30 créditos de los 72 ofrecidos. De estos 30, se recomienda cursar las </a:t>
            </a:r>
            <a:r>
              <a:rPr lang="es-ES" sz="900" b="1" i="1" spc="-15" dirty="0">
                <a:solidFill>
                  <a:srgbClr val="231F20"/>
                </a:solidFill>
                <a:latin typeface="Arial"/>
                <a:cs typeface="Arial"/>
              </a:rPr>
              <a:t>asignaturas básicas* </a:t>
            </a: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(24), completando el resto de créditos (6) con una de las asignaturas ofrecidas en el </a:t>
            </a:r>
            <a:r>
              <a:rPr lang="es-ES" sz="900" i="1" spc="-15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.
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9994" y="3834003"/>
            <a:ext cx="2842895" cy="2898140"/>
            <a:chOff x="359994" y="3834003"/>
            <a:chExt cx="2842895" cy="2898140"/>
          </a:xfrm>
        </p:grpSpPr>
        <p:sp>
          <p:nvSpPr>
            <p:cNvPr id="7" name="object 7"/>
            <p:cNvSpPr/>
            <p:nvPr/>
          </p:nvSpPr>
          <p:spPr>
            <a:xfrm>
              <a:off x="359994" y="3834003"/>
              <a:ext cx="2842895" cy="2898140"/>
            </a:xfrm>
            <a:custGeom>
              <a:avLst/>
              <a:gdLst/>
              <a:ahLst/>
              <a:cxnLst/>
              <a:rect l="l" t="t" r="r" b="b"/>
              <a:pathLst>
                <a:path w="2842895" h="2898140">
                  <a:moveTo>
                    <a:pt x="2842412" y="0"/>
                  </a:moveTo>
                  <a:lnTo>
                    <a:pt x="0" y="0"/>
                  </a:lnTo>
                  <a:lnTo>
                    <a:pt x="0" y="2898000"/>
                  </a:lnTo>
                  <a:lnTo>
                    <a:pt x="2842412" y="2898000"/>
                  </a:lnTo>
                  <a:lnTo>
                    <a:pt x="2842412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6195" y="4604702"/>
              <a:ext cx="218744" cy="1868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6195" y="4914862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6195" y="5665774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6195" y="6128474"/>
              <a:ext cx="218744" cy="1868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9994" y="3834003"/>
            <a:ext cx="2842895" cy="280666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lang="es-CO" sz="160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</a:pPr>
            <a:r>
              <a:rPr lang="es-CO" sz="1000" b="1" spc="-15">
                <a:solidFill>
                  <a:srgbClr val="FFFFFF"/>
                </a:solidFill>
                <a:latin typeface="Arial"/>
                <a:cs typeface="Arial"/>
              </a:rPr>
              <a:t>Principales competencias transversales</a:t>
            </a:r>
          </a:p>
          <a:p>
            <a:pPr marL="167005">
              <a:lnSpc>
                <a:spcPct val="100000"/>
              </a:lnSpc>
            </a:pPr>
            <a:endParaRPr lang="es-CO" sz="900" b="1" spc="-15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s-CO" sz="100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>
                <a:solidFill>
                  <a:srgbClr val="FFFFFF"/>
                </a:solidFill>
                <a:latin typeface="Arial"/>
                <a:cs typeface="Arial"/>
              </a:rPr>
              <a:t>Capacidad de adaptación a entornos cambiantes.</a:t>
            </a:r>
          </a:p>
          <a:p>
            <a:pPr marL="486409">
              <a:lnSpc>
                <a:spcPct val="100000"/>
              </a:lnSpc>
            </a:pPr>
            <a:endParaRPr lang="es-CO" sz="900">
              <a:latin typeface="Arial"/>
              <a:cs typeface="Arial"/>
            </a:endParaRPr>
          </a:p>
          <a:p>
            <a:pPr marL="486409" marR="200660">
              <a:lnSpc>
                <a:spcPct val="111100"/>
              </a:lnSpc>
              <a:spcBef>
                <a:spcPts val="5"/>
              </a:spcBef>
            </a:pPr>
            <a:r>
              <a:rPr lang="es-CO" sz="900" i="1" spc="-30">
                <a:solidFill>
                  <a:srgbClr val="FFFFFF"/>
                </a:solidFill>
                <a:latin typeface="Arial"/>
                <a:cs typeface="Arial"/>
              </a:rPr>
              <a:t>Trabajar en equipo y ser capaz de argumentar sus propias propuestas y validar o rechazar razonablemente los argumentos de otras personas.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s-CO" sz="1000">
              <a:latin typeface="Arial"/>
              <a:cs typeface="Arial"/>
            </a:endParaRPr>
          </a:p>
          <a:p>
            <a:pPr marL="486409" marR="201295">
              <a:lnSpc>
                <a:spcPct val="111100"/>
              </a:lnSpc>
              <a:spcBef>
                <a:spcPts val="5"/>
              </a:spcBef>
            </a:pPr>
            <a:r>
              <a:rPr lang="es-CO" sz="900" i="1" spc="-15">
                <a:solidFill>
                  <a:srgbClr val="FFFFFF"/>
                </a:solidFill>
                <a:latin typeface="Arial"/>
                <a:cs typeface="Arial"/>
              </a:rPr>
              <a:t>Respetar la diversidad y pluralidad de ideas, personas y contextos.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s-CO" sz="1000">
              <a:latin typeface="Arial"/>
              <a:cs typeface="Arial"/>
            </a:endParaRPr>
          </a:p>
          <a:p>
            <a:pPr marL="486409" marR="209550">
              <a:lnSpc>
                <a:spcPct val="111100"/>
              </a:lnSpc>
            </a:pPr>
            <a:r>
              <a:rPr lang="es-CO" sz="900" i="1" spc="-15">
                <a:solidFill>
                  <a:srgbClr val="FFFFFF"/>
                </a:solidFill>
                <a:latin typeface="Arial"/>
                <a:cs typeface="Arial"/>
              </a:rPr>
              <a:t>Demostrar conciencia sobre la innovación social y el desarrollo sostenible.
</a:t>
            </a:r>
            <a:endParaRPr lang="es-CO" sz="9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7140" y="4393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13730" y="4290443"/>
            <a:ext cx="2842895" cy="1475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Junto con la colaboración del Consejo Social, las Facultades participantes, cada una de ellas aportando su particular visión del emprendimiento y la innovación social, son las siguientes:
</a:t>
            </a:r>
            <a:r>
              <a:rPr lang="es-ES" sz="900" b="1" spc="-5" dirty="0">
                <a:solidFill>
                  <a:srgbClr val="231F20"/>
                </a:solidFill>
                <a:latin typeface="Arial"/>
                <a:cs typeface="Arial"/>
              </a:rPr>
              <a:t>Facultad de Economía y Empresa.
Facultad de Ciencias Políticas y Sociología.
Facultad de Ciencias de la Comunicación.
Facultad de Derecho. 
Escuela de Ingeniería.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22407" y="4956217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22407" y="5288611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404100" y="347408"/>
            <a:ext cx="3037193" cy="6296788"/>
          </a:xfrm>
          <a:prstGeom prst="rect">
            <a:avLst/>
          </a:prstGeom>
          <a:solidFill>
            <a:srgbClr val="D2D4D3"/>
          </a:solidFill>
        </p:spPr>
        <p:txBody>
          <a:bodyPr vert="horz" wrap="square" lIns="0" tIns="111125" rIns="0" bIns="0" rtlCol="0">
            <a:spAutoFit/>
          </a:bodyPr>
          <a:lstStyle/>
          <a:p>
            <a:pPr marL="118800" algn="just">
              <a:lnSpc>
                <a:spcPct val="100000"/>
              </a:lnSpc>
            </a:pPr>
            <a:r>
              <a:rPr lang="es-CO" sz="750" b="1" i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de las asignaturas
</a:t>
            </a:r>
          </a:p>
          <a:p>
            <a:pPr marL="118800" algn="just">
              <a:lnSpc>
                <a:spcPct val="100000"/>
              </a:lnSpc>
            </a:pP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Creación de empresas</a:t>
            </a:r>
          </a:p>
          <a:p>
            <a:pPr marL="116839" marR="81915" algn="just">
              <a:lnSpc>
                <a:spcPct val="122300"/>
              </a:lnSpc>
            </a:pP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 el proceso emprendedor, las características de las personas emprendedoras y los recursos necesarios para emprender. Elaboración de un proyecto emprendedor.</a:t>
            </a:r>
          </a:p>
          <a:p>
            <a:pPr marL="118800" algn="just">
              <a:lnSpc>
                <a:spcPct val="100000"/>
              </a:lnSpc>
            </a:pP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Comercial I (Grupo en Inglés)</a:t>
            </a: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 los proyectos de investigación comercial como herramienta para obtener información, con el fin de reducir la incertidumbre en los procesos de toma de decisiones en el ámbito empresarial.
</a:t>
            </a: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Creatividad publicitaria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cómo aplicar el concepto de creatividad publicitaria. Realización de una gráfica publicitaria.</a:t>
            </a:r>
          </a:p>
          <a:p>
            <a:pPr marL="116839" marR="81915" algn="just">
              <a:lnSpc>
                <a:spcPct val="122300"/>
              </a:lnSpc>
            </a:pP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Proyectos de Intervención Social II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Diseño, gestión, implementación, coordinación y evaluación de proyectos de intervención social. Diseñar un proyecto de intervención social.</a:t>
            </a:r>
          </a:p>
          <a:p>
            <a:pPr marL="116839" marR="81915" algn="just">
              <a:lnSpc>
                <a:spcPct val="122300"/>
              </a:lnSpc>
            </a:pP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a la Economía (Grupo en Inglés)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Introducir los conceptos básicos y la metodología utilizada en el análisis económico, tanto en términos de microeconomía como de macroeconomía.</a:t>
            </a:r>
          </a:p>
          <a:p>
            <a:pPr marL="116839" marR="81915" algn="just">
              <a:lnSpc>
                <a:spcPct val="122300"/>
              </a:lnSpc>
            </a:pP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 profesionales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Crear y ofrecer discursos y oratoria. efectivos, trabajando desde un enfoque de marketing y con técnicas de retórica, argumentación.</a:t>
            </a:r>
          </a:p>
          <a:p>
            <a:pPr marL="116839" algn="just">
              <a:lnSpc>
                <a:spcPct val="100000"/>
              </a:lnSpc>
            </a:pP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</a:t>
            </a:r>
            <a:r>
              <a:rPr lang="es-CO" sz="750" b="1" i="1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Empresa</a:t>
            </a:r>
            <a:r>
              <a:rPr lang="es-CO" sz="750" b="1" i="1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750" b="1" i="1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s-CO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839" marR="81915" algn="just">
              <a:lnSpc>
                <a:spcPct val="122300"/>
              </a:lnSpc>
            </a:pP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Introducir los conceptos básicos de la gestión empresarial y entender cómo interactúan en la creación de valor de las empresas y su posterior distribución.</a:t>
            </a:r>
          </a:p>
          <a:p>
            <a:pPr marL="116839" marR="81915" algn="just">
              <a:lnSpc>
                <a:spcPct val="122300"/>
              </a:lnSpc>
            </a:pPr>
            <a:r>
              <a:rPr lang="es-CO" sz="75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Operaciones</a:t>
            </a:r>
            <a:r>
              <a:rPr lang="es-CO" sz="750" b="1" i="1" spc="-10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750" b="1" i="1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es-CO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839" marR="83820" algn="just">
              <a:lnSpc>
                <a:spcPct val="122300"/>
              </a:lnSpc>
            </a:pPr>
            <a:r>
              <a:rPr lang="es-CO" sz="750" i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Mostrar los conceptos y técnicas utilizados en el área de operaciones y conocer las técnicas y herramientas informáticas para la gestión de proyectos.
</a:t>
            </a: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Sociología Ambiental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Reflexionar sobre los riesgos medioambientales, sus implicaciones sociales y políticas y los principales debates relacionados con su gestión y gobernanza. Análisis de un conflicto ambiental.
</a:t>
            </a:r>
            <a:r>
              <a:rPr lang="es-CO" sz="75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Sociología de la Comunicación
</a:t>
            </a:r>
            <a:r>
              <a:rPr lang="es-CO" sz="750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a las principales teorías de la comunicación, el estudio de la lógica social de los principales medios de comunicación. Realización de un plan de comunicación.
</a:t>
            </a:r>
            <a:r>
              <a:rPr lang="es-CO" sz="750" b="1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Género y Derecho
</a:t>
            </a:r>
            <a:r>
              <a:rPr lang="es-CO" sz="750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Discutir con conciencia crítica sobre cuestiones relacionadas con la igualdad entre hombres y mujeres, desde una perspectiva legal. </a:t>
            </a:r>
            <a:r>
              <a:rPr lang="es-CO" sz="750" b="1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información
</a:t>
            </a:r>
            <a:r>
              <a:rPr lang="es-CO" sz="75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 lo que es un sistema de información informatizado, cómo se puede utilizar en las organizaciones para obtener una serie de mejoras continuas y cómo lograr un alto nivel de competitividad y calidad.</a:t>
            </a:r>
            <a:endParaRPr lang="es-CO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34654"/>
              </p:ext>
            </p:extLst>
          </p:nvPr>
        </p:nvGraphicFramePr>
        <p:xfrm>
          <a:off x="3602454" y="1569176"/>
          <a:ext cx="3651695" cy="26462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29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s-CO" sz="10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tabLst>
                          <a:tab pos="575945" algn="l"/>
                          <a:tab pos="1973580" algn="l"/>
                        </a:tabLst>
                      </a:pPr>
                      <a:r>
                        <a:rPr lang="es-CO" sz="900" b="1" u="sng" spc="-5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Código</a:t>
                      </a:r>
                      <a:r>
                        <a:rPr lang="es-CO" sz="9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   </a:t>
                      </a:r>
                      <a:r>
                        <a:rPr lang="es-CO" sz="900" b="1" u="sng" spc="-1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Asignatura</a:t>
                      </a:r>
                      <a:r>
                        <a:rPr lang="es-CO"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      </a:t>
                      </a:r>
                      <a:r>
                        <a:rPr lang="es-CO" sz="900" b="1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Semestre</a:t>
                      </a:r>
                      <a:r>
                        <a:rPr lang="es-CO" sz="900" b="1" spc="1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    </a:t>
                      </a:r>
                      <a:r>
                        <a:rPr lang="es-CO" sz="900" b="1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Facultad</a:t>
                      </a:r>
                      <a:endParaRPr lang="es-CO" sz="9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600">
                        <a:latin typeface="Times New Roman"/>
                        <a:cs typeface="Times New Roman"/>
                      </a:endParaRPr>
                    </a:p>
                    <a:p>
                      <a:pPr marR="9525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102364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175">
                      <a:solidFill>
                        <a:srgbClr val="231F20"/>
                      </a:solidFill>
                      <a:prstDash val="solid"/>
                    </a:lnL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60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es-CO" sz="500" b="1" spc="-5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*Creación de empresas</a:t>
                      </a:r>
                      <a:endParaRPr lang="es-CO" sz="5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s-CO" sz="800" b="1" u="sng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1er</a:t>
                      </a:r>
                      <a:endParaRPr lang="es-CO" sz="800">
                        <a:latin typeface="Arial"/>
                        <a:cs typeface="Arial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s-CO" sz="800" b="1" u="sng" spc="-5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2do</a:t>
                      </a:r>
                      <a:endParaRPr lang="es-CO" sz="800" dirty="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6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s-CO" sz="500" i="1" spc="-5" noProof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</a:t>
                      </a:r>
                      <a:r>
                        <a:rPr lang="es-CO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lang="es-CO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lang="es-CO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58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102355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es-CO" sz="500" b="1" spc="-6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*Investigación Comercial I (Grupo en Inglés)</a:t>
                      </a:r>
                      <a:endParaRPr lang="es-CO" sz="5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x</a:t>
                      </a:r>
                      <a:endParaRPr lang="es-CO" sz="500" i="1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s-CO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y</a:t>
                      </a:r>
                      <a:r>
                        <a:rPr lang="es-CO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lang="es-CO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902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103146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s-CO" sz="500" b="1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*Creatividad publicitaria</a:t>
                      </a:r>
                      <a:endParaRPr lang="es-CO" sz="500" dirty="0">
                        <a:latin typeface="Verdana"/>
                        <a:cs typeface="Verdana"/>
                      </a:endParaRPr>
                    </a:p>
                  </a:txBody>
                  <a:tcPr marL="0" marR="0" marT="1651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Ciencias de la Comunicación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391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101123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CO" sz="500" b="1" spc="-55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*Gestión de Proyectos de Intervención Social</a:t>
                      </a:r>
                      <a:r>
                        <a:rPr lang="es-CO" sz="500" b="1" spc="2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CO" sz="500" b="1" spc="-13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II</a:t>
                      </a:r>
                      <a:endParaRPr lang="es-CO" sz="500" dirty="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s-CO" sz="500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Ciencias Políticas y Sociología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102341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500" i="1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Introducción a la Economía (Grupo en Inglés)
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s-CO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y</a:t>
                      </a:r>
                      <a:r>
                        <a:rPr lang="es-CO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lang="es-CO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755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101088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Habilidades profesionales
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6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6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Ciencias Políticas y Sociología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789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102143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</a:t>
                      </a: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 la empresa I</a:t>
                      </a:r>
                      <a:r>
                        <a:rPr lang="es-CO" sz="500" i="1" spc="-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(Grupo en Inglés)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s-CO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y</a:t>
                      </a:r>
                      <a:r>
                        <a:rPr lang="es-CO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lang="es-CO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25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102392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Dirección de operaciones II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s-CO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Economía y</a:t>
                      </a:r>
                      <a:r>
                        <a:rPr lang="es-CO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s-CO" sz="500" i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Empresa</a:t>
                      </a:r>
                      <a:endParaRPr lang="es-CO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16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101129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Sociología Ambiental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Ciencias Políticas y Sociología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764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101137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Sociología de la Comunicación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Ciencias Políticas y Sociología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212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102280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s-CO" sz="500" i="1" spc="-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Género y Derecho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CO" sz="500" i="1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Derecho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66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CO" sz="5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102752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CO" sz="500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Sistemas de información
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600" i="1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s-CO" sz="6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s-CO" sz="500" i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Escuela de Ingeniería
</a:t>
                      </a:r>
                      <a:endParaRPr lang="es-CO" sz="5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4051300" y="5802332"/>
            <a:ext cx="2391600" cy="1170305"/>
            <a:chOff x="3600005" y="5823000"/>
            <a:chExt cx="3366135" cy="1170305"/>
          </a:xfrm>
        </p:grpSpPr>
        <p:sp>
          <p:nvSpPr>
            <p:cNvPr id="21" name="object 21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3362820" y="0"/>
                  </a:moveTo>
                  <a:lnTo>
                    <a:pt x="0" y="0"/>
                  </a:lnTo>
                  <a:lnTo>
                    <a:pt x="0" y="1166825"/>
                  </a:lnTo>
                  <a:lnTo>
                    <a:pt x="3362820" y="1166825"/>
                  </a:lnTo>
                  <a:lnTo>
                    <a:pt x="3362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0" y="1166825"/>
                  </a:moveTo>
                  <a:lnTo>
                    <a:pt x="3362820" y="1166825"/>
                  </a:lnTo>
                  <a:lnTo>
                    <a:pt x="3362820" y="0"/>
                  </a:lnTo>
                  <a:lnTo>
                    <a:pt x="0" y="0"/>
                  </a:lnTo>
                  <a:lnTo>
                    <a:pt x="0" y="1166825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3922407" y="5450408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22407" y="5637529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127500" y="5939617"/>
            <a:ext cx="2209799" cy="91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algn="ctr">
              <a:lnSpc>
                <a:spcPct val="100000"/>
              </a:lnSpc>
              <a:spcBef>
                <a:spcPts val="100"/>
              </a:spcBef>
            </a:pPr>
            <a:r>
              <a:rPr lang="ca-ES" sz="1200" b="1" u="sng" spc="-5" dirty="0" err="1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Proceso</a:t>
            </a:r>
            <a:endParaRPr lang="ca-ES" sz="1200" b="1" u="sng" spc="-5" dirty="0">
              <a:solidFill>
                <a:srgbClr val="231F20"/>
              </a:solidFill>
              <a:uFill>
                <a:solidFill>
                  <a:srgbClr val="231F20"/>
                </a:solidFill>
              </a:uFill>
              <a:latin typeface="Arial"/>
              <a:cs typeface="Arial"/>
            </a:endParaRPr>
          </a:p>
          <a:p>
            <a:pPr marL="140335" algn="ctr">
              <a:lnSpc>
                <a:spcPct val="100000"/>
              </a:lnSpc>
              <a:spcBef>
                <a:spcPts val="100"/>
              </a:spcBef>
            </a:pPr>
            <a:r>
              <a:rPr lang="ca-ES" sz="11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
</a:t>
            </a:r>
            <a:r>
              <a:rPr lang="es-ES" sz="1100" i="1" dirty="0">
                <a:solidFill>
                  <a:srgbClr val="231F20"/>
                </a:solidFill>
                <a:latin typeface="Arial"/>
                <a:cs typeface="Arial"/>
              </a:rPr>
              <a:t>Preinscripción</a:t>
            </a:r>
          </a:p>
          <a:p>
            <a:pPr marL="140335" algn="ctr">
              <a:lnSpc>
                <a:spcPct val="100000"/>
              </a:lnSpc>
              <a:spcBef>
                <a:spcPts val="100"/>
              </a:spcBef>
            </a:pPr>
            <a:endParaRPr lang="es-ES" sz="1100" i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40335" algn="ctr">
              <a:lnSpc>
                <a:spcPct val="100000"/>
              </a:lnSpc>
              <a:spcBef>
                <a:spcPts val="100"/>
              </a:spcBef>
            </a:pPr>
            <a:r>
              <a:rPr lang="es-ES" sz="1100" i="1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A través de la Web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id="{51244492-D887-4854-93E2-2D6C134DC868}"/>
              </a:ext>
            </a:extLst>
          </p:cNvPr>
          <p:cNvSpPr/>
          <p:nvPr/>
        </p:nvSpPr>
        <p:spPr>
          <a:xfrm>
            <a:off x="3922407" y="5118153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Gráfico 15" descr="Cursor con relleno sólido">
            <a:extLst>
              <a:ext uri="{FF2B5EF4-FFF2-40B4-BE49-F238E27FC236}">
                <a16:creationId xmlns:a16="http://schemas.microsoft.com/office/drawing/2014/main" id="{7D92D5AF-4FE8-16DA-87FD-B260F864B5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80100" y="6716290"/>
            <a:ext cx="268393" cy="268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4BA6528C73A499BC16285B8E173DC" ma:contentTypeVersion="18" ma:contentTypeDescription="Crea un document nou" ma:contentTypeScope="" ma:versionID="c1deecb7a10cb925d4a984fd953d7e06">
  <xsd:schema xmlns:xsd="http://www.w3.org/2001/XMLSchema" xmlns:xs="http://www.w3.org/2001/XMLSchema" xmlns:p="http://schemas.microsoft.com/office/2006/metadata/properties" xmlns:ns2="4af69165-b505-481b-9011-f24b730a8c49" xmlns:ns3="0c41f792-b750-44f5-ae1e-577e00342cf2" targetNamespace="http://schemas.microsoft.com/office/2006/metadata/properties" ma:root="true" ma:fieldsID="b234f35a95f651de46094494fdd687f8" ns2:_="" ns3:_="">
    <xsd:import namespace="4af69165-b505-481b-9011-f24b730a8c49"/>
    <xsd:import namespace="0c41f792-b750-44f5-ae1e-577e00342c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69165-b505-481b-9011-f24b730a8c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es de la imatge" ma:readOnly="false" ma:fieldId="{5cf76f15-5ced-4ddc-b409-7134ff3c332f}" ma:taxonomyMulti="true" ma:sspId="34c01127-bdf0-454e-9077-a20ba63b60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41f792-b750-44f5-ae1e-577e00342cf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0e70d5d-e24e-40a8-81b1-86b8870ce9c4}" ma:internalName="TaxCatchAll" ma:showField="CatchAllData" ma:web="0c41f792-b750-44f5-ae1e-577e00342c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693C06-A043-4931-AADB-B643E1A12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f69165-b505-481b-9011-f24b730a8c49"/>
    <ds:schemaRef ds:uri="0c41f792-b750-44f5-ae1e-577e00342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F36948-C611-4B54-A250-B3A4A33F9D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981</Words>
  <Application>Microsoft Office PowerPoint</Application>
  <PresentationFormat>Personalitzat</PresentationFormat>
  <Paragraphs>125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 Web (West European)</vt:lpstr>
      <vt:lpstr>Times New Roman</vt:lpstr>
      <vt:lpstr>Verdana</vt:lpstr>
      <vt:lpstr>Office Theme</vt:lpstr>
      <vt:lpstr>Minor en Emprendimiento e Innovación Social (mEIS)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2020-07-27T08:53:53Z</dcterms:created>
  <dcterms:modified xsi:type="dcterms:W3CDTF">2024-02-26T10:21:28Z</dcterms:modified>
</cp:coreProperties>
</file>