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4" r:id="rId12"/>
    <p:sldId id="265" r:id="rId13"/>
    <p:sldId id="266" r:id="rId14"/>
    <p:sldId id="267" r:id="rId15"/>
    <p:sldId id="326" r:id="rId16"/>
  </p:sldIdLst>
  <p:sldSz cx="10693400" cy="7562850"/>
  <p:notesSz cx="10693400" cy="756285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D4324A-1DE3-161F-610D-306F352D4AA7}" v="303" dt="2022-02-24T13:47:36.282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500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79145" y="420115"/>
            <a:ext cx="9135109" cy="422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 u="heavy">
                <a:solidFill>
                  <a:schemeClr val="hlink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 u="heavy">
                <a:solidFill>
                  <a:schemeClr val="hlink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 u="heavy">
                <a:solidFill>
                  <a:schemeClr val="hlink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 u="heavy">
                <a:solidFill>
                  <a:schemeClr val="hlink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802005" y="2349386"/>
            <a:ext cx="9089390" cy="400110"/>
          </a:xfrm>
        </p:spPr>
        <p:txBody>
          <a:bodyPr/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604010" y="4285615"/>
            <a:ext cx="7485380" cy="430887"/>
          </a:xfrm>
        </p:spPr>
        <p:txBody>
          <a:bodyPr/>
          <a:lstStyle>
            <a:lvl1pPr marL="0" indent="0" algn="ctr">
              <a:buNone/>
              <a:defRPr/>
            </a:lvl1pPr>
            <a:lvl2pPr marL="504200" indent="0" algn="ctr">
              <a:buNone/>
              <a:defRPr/>
            </a:lvl2pPr>
            <a:lvl3pPr marL="1008400" indent="0" algn="ctr">
              <a:buNone/>
              <a:defRPr/>
            </a:lvl3pPr>
            <a:lvl4pPr marL="1512600" indent="0" algn="ctr">
              <a:buNone/>
              <a:defRPr/>
            </a:lvl4pPr>
            <a:lvl5pPr marL="2016801" indent="0" algn="ctr">
              <a:buNone/>
              <a:defRPr/>
            </a:lvl5pPr>
            <a:lvl6pPr marL="2521001" indent="0" algn="ctr">
              <a:buNone/>
              <a:defRPr/>
            </a:lvl6pPr>
            <a:lvl7pPr marL="3025201" indent="0" algn="ctr">
              <a:buNone/>
              <a:defRPr/>
            </a:lvl7pPr>
            <a:lvl8pPr marL="3529401" indent="0" algn="ctr">
              <a:buNone/>
              <a:defRPr/>
            </a:lvl8pPr>
            <a:lvl9pPr marL="4033601" indent="0" algn="ctr">
              <a:buNone/>
              <a:defRPr/>
            </a:lvl9pPr>
          </a:lstStyle>
          <a:p>
            <a:r>
              <a:rPr lang="ca-ES"/>
              <a:t>Feu clic aquí per editar l'estil de subtítols del patró.</a:t>
            </a:r>
            <a:endParaRPr lang="es-E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61B1802-9F07-4461-B351-8E257F780D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534670" y="7033450"/>
            <a:ext cx="245948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9355343-889C-436D-BB06-E02046C8E3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635756" y="7033450"/>
            <a:ext cx="342188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69D976E-C8A7-42B0-AB4F-019DEBB051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99248" y="7033450"/>
            <a:ext cx="2459482" cy="276999"/>
          </a:xfrm>
          <a:ln/>
        </p:spPr>
        <p:txBody>
          <a:bodyPr/>
          <a:lstStyle>
            <a:lvl1pPr>
              <a:defRPr/>
            </a:lvl1pPr>
          </a:lstStyle>
          <a:p>
            <a:fld id="{1EB74D00-3AC9-45B3-822D-DBFCD83DFF11}" type="slidenum">
              <a:rPr lang="ca-ES" altLang="ca-ES"/>
              <a:pPr/>
              <a:t>‹#›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1120705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79145" y="420115"/>
            <a:ext cx="9135109" cy="422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 u="heavy">
                <a:solidFill>
                  <a:schemeClr val="hlink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32484" y="2043963"/>
            <a:ext cx="9028430" cy="44253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internacional.propi@uab.cat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internacional.propi@uab.cat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internacional.propi@uab.cat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uab.exchange.programme@uab.cat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internacional.propi@uab.ca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internacional.propi@uab.ca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uab.cat/web/mobilitat-i-intercanvi-internacional/programes-de-mobilitat-i-intercanvi-internacional/oficines-d-intercanvi-1345664866000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internacional.propi@uab.ca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internacional.propi@uab.ca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uab.cat/web/servei-assistencial-de-salut-1345688962786.html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uab.exchange.programme@uab.cat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internacional.propi@uab.cat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internacional.propi@uab.ca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9145" y="420115"/>
            <a:ext cx="9135109" cy="813043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5172075">
              <a:lnSpc>
                <a:spcPct val="100000"/>
              </a:lnSpc>
              <a:spcBef>
                <a:spcPts val="100"/>
              </a:spcBef>
            </a:pPr>
            <a:r>
              <a:rPr lang="es-ES" spc="-5" dirty="0">
                <a:hlinkClick r:id="rId2"/>
              </a:rPr>
              <a:t>uab.exchange.programme</a:t>
            </a:r>
            <a:r>
              <a:rPr spc="-5" dirty="0">
                <a:hlinkClick r:id="rId2"/>
              </a:rPr>
              <a:t>@uab.cat</a:t>
            </a:r>
          </a:p>
        </p:txBody>
      </p:sp>
      <p:sp>
        <p:nvSpPr>
          <p:cNvPr id="3" name="object 3"/>
          <p:cNvSpPr/>
          <p:nvPr/>
        </p:nvSpPr>
        <p:spPr>
          <a:xfrm>
            <a:off x="825500" y="412115"/>
            <a:ext cx="1528445" cy="49657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79780" y="1439926"/>
            <a:ext cx="9063355" cy="37172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  <a:tabLst>
                <a:tab pos="1395095" algn="l"/>
              </a:tabLst>
            </a:pPr>
            <a:r>
              <a:rPr sz="4500" b="1" spc="-5" dirty="0">
                <a:latin typeface="Calibri"/>
                <a:cs typeface="Calibri"/>
              </a:rPr>
              <a:t>À</a:t>
            </a:r>
            <a:r>
              <a:rPr sz="4500" spc="-5" dirty="0">
                <a:latin typeface="Calibri"/>
                <a:cs typeface="Calibri"/>
              </a:rPr>
              <a:t>REA	DE </a:t>
            </a:r>
            <a:r>
              <a:rPr sz="4500" b="1" spc="-5" dirty="0">
                <a:latin typeface="Calibri"/>
                <a:cs typeface="Calibri"/>
              </a:rPr>
              <a:t>R</a:t>
            </a:r>
            <a:r>
              <a:rPr sz="4500" spc="-5" dirty="0">
                <a:latin typeface="Calibri"/>
                <a:cs typeface="Calibri"/>
              </a:rPr>
              <a:t>ELACIONS</a:t>
            </a:r>
            <a:r>
              <a:rPr sz="4500" spc="-60" dirty="0">
                <a:latin typeface="Calibri"/>
                <a:cs typeface="Calibri"/>
              </a:rPr>
              <a:t> </a:t>
            </a:r>
            <a:r>
              <a:rPr sz="4500" b="1" dirty="0">
                <a:latin typeface="Calibri"/>
                <a:cs typeface="Calibri"/>
              </a:rPr>
              <a:t>I</a:t>
            </a:r>
            <a:r>
              <a:rPr sz="4500" dirty="0">
                <a:latin typeface="Calibri"/>
                <a:cs typeface="Calibri"/>
              </a:rPr>
              <a:t>NTERNACIONALS</a:t>
            </a:r>
          </a:p>
          <a:p>
            <a:pPr>
              <a:lnSpc>
                <a:spcPct val="100000"/>
              </a:lnSpc>
            </a:pPr>
            <a:endParaRPr sz="475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4500" b="1" dirty="0">
                <a:latin typeface="Calibri"/>
                <a:cs typeface="Calibri"/>
              </a:rPr>
              <a:t>REUNIÓ</a:t>
            </a:r>
            <a:r>
              <a:rPr sz="4500" b="1" spc="-15" dirty="0">
                <a:latin typeface="Calibri"/>
                <a:cs typeface="Calibri"/>
              </a:rPr>
              <a:t> </a:t>
            </a:r>
            <a:r>
              <a:rPr sz="4500" b="1" dirty="0">
                <a:latin typeface="Calibri"/>
                <a:cs typeface="Calibri"/>
              </a:rPr>
              <a:t>INFORMATIVA</a:t>
            </a:r>
            <a:endParaRPr sz="4500" dirty="0">
              <a:latin typeface="Calibri"/>
              <a:cs typeface="Calibri"/>
            </a:endParaRPr>
          </a:p>
          <a:p>
            <a:pPr marL="311150" marR="305435" indent="967740">
              <a:lnSpc>
                <a:spcPct val="101600"/>
              </a:lnSpc>
              <a:spcBef>
                <a:spcPts val="1835"/>
              </a:spcBef>
            </a:pPr>
            <a:r>
              <a:rPr sz="4500" b="1" dirty="0">
                <a:latin typeface="Calibri"/>
                <a:cs typeface="Calibri"/>
              </a:rPr>
              <a:t>assignats plaça </a:t>
            </a:r>
            <a:r>
              <a:rPr sz="4500" b="1" spc="-5" dirty="0">
                <a:latin typeface="Calibri"/>
                <a:cs typeface="Calibri"/>
              </a:rPr>
              <a:t>d’intercanvi  </a:t>
            </a:r>
            <a:r>
              <a:rPr sz="4500" b="1" dirty="0">
                <a:latin typeface="Calibri"/>
                <a:cs typeface="Calibri"/>
              </a:rPr>
              <a:t>UAB Exchange </a:t>
            </a:r>
            <a:r>
              <a:rPr sz="4500" b="1" dirty="0" err="1">
                <a:latin typeface="Calibri"/>
                <a:cs typeface="Calibri"/>
              </a:rPr>
              <a:t>programme</a:t>
            </a:r>
            <a:r>
              <a:rPr sz="4500" b="1" spc="-80" dirty="0">
                <a:latin typeface="Calibri"/>
                <a:cs typeface="Calibri"/>
              </a:rPr>
              <a:t> </a:t>
            </a:r>
            <a:r>
              <a:rPr sz="4500" b="1" spc="-10" dirty="0">
                <a:latin typeface="Calibri"/>
                <a:cs typeface="Calibri"/>
              </a:rPr>
              <a:t>202</a:t>
            </a:r>
            <a:r>
              <a:rPr lang="es-ES" sz="4500" b="1" spc="-10" dirty="0">
                <a:latin typeface="Calibri"/>
                <a:cs typeface="Calibri"/>
              </a:rPr>
              <a:t>2</a:t>
            </a:r>
            <a:r>
              <a:rPr sz="4500" b="1" spc="-10" dirty="0">
                <a:latin typeface="Calibri"/>
                <a:cs typeface="Calibri"/>
              </a:rPr>
              <a:t>/2</a:t>
            </a:r>
            <a:r>
              <a:rPr lang="es-ES" sz="4500" b="1" spc="-10" dirty="0">
                <a:latin typeface="Calibri"/>
                <a:cs typeface="Calibri"/>
              </a:rPr>
              <a:t>3</a:t>
            </a:r>
            <a:endParaRPr sz="45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9145" y="420115"/>
            <a:ext cx="9135109" cy="813043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5172075">
              <a:lnSpc>
                <a:spcPct val="100000"/>
              </a:lnSpc>
              <a:spcBef>
                <a:spcPts val="100"/>
              </a:spcBef>
            </a:pPr>
            <a:r>
              <a:rPr lang="es-ES" spc="-5" dirty="0">
                <a:hlinkClick r:id="rId2"/>
              </a:rPr>
              <a:t>uab.exchange.programme</a:t>
            </a:r>
            <a:r>
              <a:rPr lang="en-US" spc="-5" dirty="0">
                <a:hlinkClick r:id="rId2"/>
              </a:rPr>
              <a:t>@uab.cat</a:t>
            </a:r>
            <a:endParaRPr lang="es-ES"/>
          </a:p>
        </p:txBody>
      </p:sp>
      <p:sp>
        <p:nvSpPr>
          <p:cNvPr id="3" name="object 3"/>
          <p:cNvSpPr/>
          <p:nvPr/>
        </p:nvSpPr>
        <p:spPr>
          <a:xfrm>
            <a:off x="825500" y="412115"/>
            <a:ext cx="1528445" cy="49657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69901" y="1343025"/>
            <a:ext cx="9753600" cy="5744521"/>
          </a:xfrm>
          <a:prstGeom prst="rect">
            <a:avLst/>
          </a:prstGeom>
        </p:spPr>
        <p:txBody>
          <a:bodyPr vert="horz" wrap="square" lIns="0" tIns="3175" rIns="0" bIns="0" rtlCol="0" anchor="t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25"/>
              </a:spcBef>
              <a:tabLst>
                <a:tab pos="9213850" algn="l"/>
              </a:tabLst>
            </a:pPr>
            <a:r>
              <a:rPr sz="3000" b="1" spc="-5" dirty="0">
                <a:latin typeface="Calibri"/>
                <a:cs typeface="Calibri"/>
              </a:rPr>
              <a:t>Nomination </a:t>
            </a:r>
            <a:r>
              <a:rPr sz="3000" b="1" dirty="0">
                <a:latin typeface="Calibri"/>
                <a:cs typeface="Calibri"/>
              </a:rPr>
              <a:t>Letter / </a:t>
            </a:r>
            <a:r>
              <a:rPr sz="3000" b="1" spc="-5" dirty="0">
                <a:latin typeface="Calibri"/>
                <a:cs typeface="Calibri"/>
              </a:rPr>
              <a:t>Carta nominació (</a:t>
            </a:r>
            <a:r>
              <a:rPr sz="2400" b="1" spc="-5" dirty="0">
                <a:latin typeface="Calibri"/>
                <a:cs typeface="Calibri"/>
              </a:rPr>
              <a:t>Només cas que el  </a:t>
            </a:r>
            <a:r>
              <a:rPr sz="24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demani la </a:t>
            </a:r>
            <a:r>
              <a:rPr sz="2400" b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Univ. de</a:t>
            </a:r>
            <a:r>
              <a:rPr sz="2400" b="1" u="sng" spc="-9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destinació</a:t>
            </a:r>
            <a:r>
              <a:rPr sz="30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)	</a:t>
            </a:r>
            <a:endParaRPr sz="3000" dirty="0">
              <a:latin typeface="Calibri"/>
              <a:cs typeface="Calibri"/>
            </a:endParaRPr>
          </a:p>
          <a:p>
            <a:pPr marL="732155" indent="-448945">
              <a:lnSpc>
                <a:spcPct val="100000"/>
              </a:lnSpc>
              <a:spcBef>
                <a:spcPts val="1355"/>
              </a:spcBef>
              <a:buFont typeface="Symbol"/>
              <a:buChar char=""/>
              <a:tabLst>
                <a:tab pos="732155" algn="l"/>
                <a:tab pos="732790" algn="l"/>
              </a:tabLst>
            </a:pPr>
            <a:r>
              <a:rPr sz="3000" spc="-5" dirty="0">
                <a:latin typeface="Calibri"/>
                <a:cs typeface="Calibri"/>
              </a:rPr>
              <a:t>Es prepara </a:t>
            </a:r>
            <a:r>
              <a:rPr sz="3000" spc="-10" dirty="0">
                <a:latin typeface="Calibri"/>
                <a:cs typeface="Calibri"/>
              </a:rPr>
              <a:t>des </a:t>
            </a:r>
            <a:r>
              <a:rPr sz="3000" spc="-5" dirty="0">
                <a:latin typeface="Calibri"/>
                <a:cs typeface="Calibri"/>
              </a:rPr>
              <a:t>de</a:t>
            </a:r>
            <a:r>
              <a:rPr sz="3000" spc="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l’ARI</a:t>
            </a:r>
          </a:p>
          <a:p>
            <a:pPr>
              <a:lnSpc>
                <a:spcPct val="100000"/>
              </a:lnSpc>
              <a:spcBef>
                <a:spcPts val="5"/>
              </a:spcBef>
              <a:buFont typeface="Symbol"/>
              <a:buChar char=""/>
            </a:pPr>
            <a:endParaRPr sz="11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9213850" algn="l"/>
              </a:tabLst>
            </a:pPr>
            <a:r>
              <a:rPr sz="3000" b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Passaport	</a:t>
            </a:r>
            <a:endParaRPr sz="3000" dirty="0">
              <a:latin typeface="Calibri"/>
              <a:cs typeface="Calibri"/>
            </a:endParaRPr>
          </a:p>
          <a:p>
            <a:pPr marL="732155" indent="-448945" algn="just">
              <a:lnSpc>
                <a:spcPct val="100000"/>
              </a:lnSpc>
              <a:spcBef>
                <a:spcPts val="1360"/>
              </a:spcBef>
              <a:buFont typeface="Symbol"/>
              <a:buChar char=""/>
              <a:tabLst>
                <a:tab pos="732155" algn="l"/>
                <a:tab pos="732790" algn="l"/>
              </a:tabLst>
            </a:pPr>
            <a:r>
              <a:rPr sz="3000" spc="-5" dirty="0">
                <a:latin typeface="Calibri"/>
                <a:cs typeface="Calibri"/>
              </a:rPr>
              <a:t>Ha d’estar </a:t>
            </a:r>
            <a:r>
              <a:rPr sz="3000" dirty="0">
                <a:latin typeface="Calibri"/>
                <a:cs typeface="Calibri"/>
              </a:rPr>
              <a:t>vigent en el </a:t>
            </a:r>
            <a:r>
              <a:rPr sz="3000" spc="-5" dirty="0">
                <a:latin typeface="Calibri"/>
                <a:cs typeface="Calibri"/>
              </a:rPr>
              <a:t>moment de </a:t>
            </a:r>
            <a:r>
              <a:rPr sz="3000" dirty="0">
                <a:latin typeface="Calibri"/>
                <a:cs typeface="Calibri"/>
              </a:rPr>
              <a:t>la</a:t>
            </a:r>
            <a:r>
              <a:rPr sz="3000" spc="-3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sol·licitud</a:t>
            </a:r>
            <a:endParaRPr sz="3000" dirty="0">
              <a:latin typeface="Calibri"/>
              <a:cs typeface="Calibri"/>
            </a:endParaRPr>
          </a:p>
          <a:p>
            <a:pPr marL="732155" marR="382905" indent="-447675" algn="just">
              <a:lnSpc>
                <a:spcPct val="101699"/>
              </a:lnSpc>
              <a:spcBef>
                <a:spcPts val="165"/>
              </a:spcBef>
              <a:buFont typeface="Symbol"/>
              <a:buChar char=""/>
              <a:tabLst>
                <a:tab pos="732155" algn="l"/>
                <a:tab pos="732790" algn="l"/>
              </a:tabLst>
            </a:pPr>
            <a:r>
              <a:rPr sz="3000" spc="-5" dirty="0">
                <a:latin typeface="Calibri"/>
                <a:cs typeface="Calibri"/>
              </a:rPr>
              <a:t>La data </a:t>
            </a:r>
            <a:r>
              <a:rPr sz="3000" spc="-10" dirty="0">
                <a:latin typeface="Calibri"/>
                <a:cs typeface="Calibri"/>
              </a:rPr>
              <a:t>de </a:t>
            </a:r>
            <a:r>
              <a:rPr sz="3000" dirty="0">
                <a:latin typeface="Calibri"/>
                <a:cs typeface="Calibri"/>
              </a:rPr>
              <a:t>caducitat </a:t>
            </a:r>
            <a:r>
              <a:rPr sz="3000" spc="-5" dirty="0">
                <a:latin typeface="Calibri"/>
                <a:cs typeface="Calibri"/>
              </a:rPr>
              <a:t>ha de </a:t>
            </a:r>
            <a:r>
              <a:rPr sz="3000" spc="-10" dirty="0">
                <a:latin typeface="Calibri"/>
                <a:cs typeface="Calibri"/>
              </a:rPr>
              <a:t>ser </a:t>
            </a:r>
            <a:r>
              <a:rPr sz="3000" dirty="0">
                <a:latin typeface="Calibri"/>
                <a:cs typeface="Calibri"/>
              </a:rPr>
              <a:t>6 </a:t>
            </a:r>
            <a:r>
              <a:rPr sz="3000" spc="-5" dirty="0">
                <a:latin typeface="Calibri"/>
                <a:cs typeface="Calibri"/>
              </a:rPr>
              <a:t>mesos </a:t>
            </a:r>
            <a:r>
              <a:rPr sz="3000" spc="-10" dirty="0">
                <a:latin typeface="Calibri"/>
                <a:cs typeface="Calibri"/>
              </a:rPr>
              <a:t>posterior </a:t>
            </a:r>
            <a:r>
              <a:rPr sz="3000" dirty="0">
                <a:latin typeface="Calibri"/>
                <a:cs typeface="Calibri"/>
              </a:rPr>
              <a:t>a la  </a:t>
            </a:r>
            <a:r>
              <a:rPr sz="3000" spc="-5" dirty="0">
                <a:latin typeface="Calibri"/>
                <a:cs typeface="Calibri"/>
              </a:rPr>
              <a:t>data prevista de sortida </a:t>
            </a:r>
            <a:r>
              <a:rPr sz="3000" spc="-10" dirty="0">
                <a:latin typeface="Calibri"/>
                <a:cs typeface="Calibri"/>
              </a:rPr>
              <a:t>del </a:t>
            </a:r>
            <a:r>
              <a:rPr sz="3000" spc="-5" dirty="0">
                <a:latin typeface="Calibri"/>
                <a:cs typeface="Calibri"/>
              </a:rPr>
              <a:t>país de</a:t>
            </a:r>
            <a:r>
              <a:rPr sz="3000" spc="4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destinació</a:t>
            </a:r>
            <a:endParaRPr sz="3000" dirty="0">
              <a:latin typeface="Calibri"/>
              <a:cs typeface="Calibri"/>
            </a:endParaRPr>
          </a:p>
          <a:p>
            <a:pPr marL="732155" marR="603250" indent="-447675" algn="just">
              <a:lnSpc>
                <a:spcPct val="102000"/>
              </a:lnSpc>
              <a:spcBef>
                <a:spcPts val="150"/>
              </a:spcBef>
              <a:buFont typeface="Symbol"/>
              <a:buChar char=""/>
              <a:tabLst>
                <a:tab pos="732155" algn="l"/>
                <a:tab pos="732790" algn="l"/>
              </a:tabLst>
            </a:pPr>
            <a:r>
              <a:rPr sz="3000" b="1" spc="-5" dirty="0">
                <a:latin typeface="Calibri"/>
                <a:cs typeface="Calibri"/>
              </a:rPr>
              <a:t>S’ha </a:t>
            </a:r>
            <a:r>
              <a:rPr sz="3000" b="1" dirty="0">
                <a:latin typeface="Calibri"/>
                <a:cs typeface="Calibri"/>
              </a:rPr>
              <a:t>d’adjuntar </a:t>
            </a:r>
            <a:r>
              <a:rPr sz="3000" b="1" spc="-5" dirty="0">
                <a:latin typeface="Calibri"/>
                <a:cs typeface="Calibri"/>
              </a:rPr>
              <a:t>fotocòpia en color </a:t>
            </a:r>
            <a:r>
              <a:rPr sz="30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sempre</a:t>
            </a:r>
            <a:r>
              <a:rPr sz="3000" spc="-5" dirty="0">
                <a:latin typeface="Calibri"/>
                <a:cs typeface="Calibri"/>
              </a:rPr>
              <a:t>, </a:t>
            </a:r>
            <a:r>
              <a:rPr sz="3000" dirty="0">
                <a:latin typeface="Calibri"/>
                <a:cs typeface="Calibri"/>
              </a:rPr>
              <a:t>encara  </a:t>
            </a:r>
            <a:r>
              <a:rPr sz="3000" spc="-5" dirty="0">
                <a:latin typeface="Calibri"/>
                <a:cs typeface="Calibri"/>
              </a:rPr>
              <a:t>que no </a:t>
            </a:r>
            <a:r>
              <a:rPr sz="3000" dirty="0">
                <a:latin typeface="Calibri"/>
                <a:cs typeface="Calibri"/>
              </a:rPr>
              <a:t>ho </a:t>
            </a:r>
            <a:r>
              <a:rPr sz="3000" spc="-5" dirty="0" err="1">
                <a:latin typeface="Calibri"/>
                <a:cs typeface="Calibri"/>
              </a:rPr>
              <a:t>demanin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spc="-5" dirty="0" err="1">
                <a:latin typeface="Calibri"/>
                <a:cs typeface="Calibri"/>
              </a:rPr>
              <a:t>explícitament</a:t>
            </a:r>
            <a:endParaRPr lang="ca-ES" sz="3000" spc="-5" dirty="0">
              <a:latin typeface="Calibri"/>
              <a:cs typeface="Calibri"/>
            </a:endParaRPr>
          </a:p>
          <a:p>
            <a:pPr marL="732155" marR="603250" indent="-447675" algn="just">
              <a:lnSpc>
                <a:spcPct val="102000"/>
              </a:lnSpc>
              <a:spcBef>
                <a:spcPts val="150"/>
              </a:spcBef>
              <a:buFont typeface="Symbol"/>
              <a:buChar char=""/>
              <a:tabLst>
                <a:tab pos="732155" algn="l"/>
                <a:tab pos="732790" algn="l"/>
              </a:tabLst>
            </a:pPr>
            <a:r>
              <a:rPr lang="es-ES" sz="3000" spc="-5" dirty="0">
                <a:latin typeface="Calibri"/>
                <a:cs typeface="Calibri"/>
              </a:rPr>
              <a:t>Per </a:t>
            </a:r>
            <a:r>
              <a:rPr lang="es-ES" sz="3000" spc="-5" dirty="0" err="1">
                <a:latin typeface="Calibri"/>
                <a:cs typeface="Calibri"/>
              </a:rPr>
              <a:t>altra</a:t>
            </a:r>
            <a:r>
              <a:rPr lang="es-ES" sz="3000" spc="-5" dirty="0">
                <a:latin typeface="Calibri"/>
                <a:cs typeface="Calibri"/>
              </a:rPr>
              <a:t> banda, </a:t>
            </a:r>
            <a:r>
              <a:rPr lang="es-ES" sz="3000" spc="-5" dirty="0" err="1">
                <a:latin typeface="Calibri"/>
                <a:cs typeface="Calibri"/>
              </a:rPr>
              <a:t>us</a:t>
            </a:r>
            <a:r>
              <a:rPr lang="es-ES" sz="3000" spc="-5" dirty="0">
                <a:latin typeface="Calibri"/>
                <a:cs typeface="Calibri"/>
              </a:rPr>
              <a:t> </a:t>
            </a:r>
            <a:r>
              <a:rPr lang="es-ES" sz="3000" spc="-5" dirty="0" err="1">
                <a:latin typeface="Calibri"/>
                <a:cs typeface="Calibri"/>
              </a:rPr>
              <a:t>recomanem</a:t>
            </a:r>
            <a:r>
              <a:rPr lang="es-ES" sz="3000" spc="-5">
                <a:latin typeface="Calibri"/>
                <a:cs typeface="Calibri"/>
              </a:rPr>
              <a:t> que, en </a:t>
            </a:r>
            <a:r>
              <a:rPr lang="es-ES" sz="3000" spc="-5" dirty="0">
                <a:latin typeface="Calibri"/>
                <a:cs typeface="Calibri"/>
              </a:rPr>
              <a:t>arribar a </a:t>
            </a:r>
            <a:r>
              <a:rPr lang="es-ES" sz="3000" spc="-5" dirty="0" err="1">
                <a:latin typeface="Calibri"/>
                <a:cs typeface="Calibri"/>
              </a:rPr>
              <a:t>destí</a:t>
            </a:r>
            <a:r>
              <a:rPr lang="es-ES" sz="3000" spc="-5" dirty="0">
                <a:latin typeface="Calibri"/>
                <a:cs typeface="Calibri"/>
              </a:rPr>
              <a:t>, </a:t>
            </a:r>
            <a:r>
              <a:rPr lang="es-ES" sz="3000" spc="-5" dirty="0" err="1">
                <a:latin typeface="Calibri"/>
                <a:cs typeface="Calibri"/>
              </a:rPr>
              <a:t>us</a:t>
            </a:r>
            <a:r>
              <a:rPr lang="es-ES" sz="3000" spc="-5" dirty="0">
                <a:latin typeface="Calibri"/>
                <a:cs typeface="Calibri"/>
              </a:rPr>
              <a:t> </a:t>
            </a:r>
            <a:r>
              <a:rPr lang="es-ES" sz="3000" spc="-5" dirty="0" err="1">
                <a:latin typeface="Calibri"/>
                <a:cs typeface="Calibri"/>
              </a:rPr>
              <a:t>doneu</a:t>
            </a:r>
            <a:r>
              <a:rPr lang="es-ES" sz="3000" spc="-5" dirty="0">
                <a:latin typeface="Calibri"/>
                <a:cs typeface="Calibri"/>
              </a:rPr>
              <a:t> </a:t>
            </a:r>
            <a:r>
              <a:rPr lang="es-ES" sz="3000" spc="-5" dirty="0" err="1">
                <a:latin typeface="Calibri"/>
                <a:cs typeface="Calibri"/>
              </a:rPr>
              <a:t>d’alta</a:t>
            </a:r>
            <a:r>
              <a:rPr lang="es-ES" sz="3000" spc="-5" dirty="0">
                <a:latin typeface="Calibri"/>
                <a:cs typeface="Calibri"/>
              </a:rPr>
              <a:t> al registre consular. </a:t>
            </a:r>
            <a:endParaRPr sz="30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9145" y="420115"/>
            <a:ext cx="9135109" cy="813043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5172075">
              <a:lnSpc>
                <a:spcPct val="100000"/>
              </a:lnSpc>
              <a:spcBef>
                <a:spcPts val="100"/>
              </a:spcBef>
            </a:pPr>
            <a:r>
              <a:rPr lang="es-ES" spc="-5" dirty="0">
                <a:hlinkClick r:id="rId2"/>
              </a:rPr>
              <a:t>uab.exchange.programme</a:t>
            </a:r>
            <a:r>
              <a:rPr lang="en-US" spc="-5" dirty="0">
                <a:hlinkClick r:id="rId2"/>
              </a:rPr>
              <a:t>@uab.cat</a:t>
            </a:r>
            <a:endParaRPr lang="es-ES"/>
          </a:p>
        </p:txBody>
      </p:sp>
      <p:sp>
        <p:nvSpPr>
          <p:cNvPr id="3" name="object 3"/>
          <p:cNvSpPr/>
          <p:nvPr/>
        </p:nvSpPr>
        <p:spPr>
          <a:xfrm>
            <a:off x="825500" y="412115"/>
            <a:ext cx="1528445" cy="49657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88340" y="1860169"/>
            <a:ext cx="9245600" cy="4634230"/>
          </a:xfrm>
          <a:prstGeom prst="rect">
            <a:avLst/>
          </a:prstGeom>
        </p:spPr>
        <p:txBody>
          <a:bodyPr vert="horz" wrap="square" lIns="0" tIns="210820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660"/>
              </a:spcBef>
              <a:tabLst>
                <a:tab pos="9232265" algn="l"/>
              </a:tabLst>
            </a:pPr>
            <a:r>
              <a:rPr sz="3000" u="sng" spc="-6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0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Acreditació nivell </a:t>
            </a:r>
            <a:r>
              <a:rPr sz="3000" b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d’idioma</a:t>
            </a:r>
            <a:r>
              <a:rPr sz="3000" b="1" u="sng" spc="-7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000" b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requerit	</a:t>
            </a:r>
            <a:endParaRPr sz="3000">
              <a:latin typeface="Calibri"/>
              <a:cs typeface="Calibri"/>
            </a:endParaRPr>
          </a:p>
          <a:p>
            <a:pPr marL="930910" marR="39370" indent="-450850" algn="just">
              <a:lnSpc>
                <a:spcPct val="101699"/>
              </a:lnSpc>
              <a:spcBef>
                <a:spcPts val="1505"/>
              </a:spcBef>
              <a:buFont typeface="Symbol"/>
              <a:buChar char=""/>
              <a:tabLst>
                <a:tab pos="931544" algn="l"/>
                <a:tab pos="932180" algn="l"/>
              </a:tabLst>
            </a:pPr>
            <a:r>
              <a:rPr sz="3000" spc="-5" dirty="0">
                <a:latin typeface="Calibri"/>
                <a:cs typeface="Calibri"/>
              </a:rPr>
              <a:t>S’ha de </a:t>
            </a:r>
            <a:r>
              <a:rPr sz="3000" dirty="0">
                <a:latin typeface="Calibri"/>
                <a:cs typeface="Calibri"/>
              </a:rPr>
              <a:t>complir la </a:t>
            </a:r>
            <a:r>
              <a:rPr sz="3000" spc="-5" dirty="0">
                <a:latin typeface="Calibri"/>
                <a:cs typeface="Calibri"/>
              </a:rPr>
              <a:t>puntuació </a:t>
            </a:r>
            <a:r>
              <a:rPr sz="3000" dirty="0">
                <a:latin typeface="Calibri"/>
                <a:cs typeface="Calibri"/>
              </a:rPr>
              <a:t>mínima </a:t>
            </a:r>
            <a:r>
              <a:rPr sz="3000" spc="-5" dirty="0">
                <a:latin typeface="Calibri"/>
                <a:cs typeface="Calibri"/>
              </a:rPr>
              <a:t>establerta </a:t>
            </a:r>
            <a:r>
              <a:rPr sz="3000" spc="-10" dirty="0">
                <a:latin typeface="Calibri"/>
                <a:cs typeface="Calibri"/>
              </a:rPr>
              <a:t>per </a:t>
            </a:r>
            <a:r>
              <a:rPr sz="3000" dirty="0">
                <a:latin typeface="Calibri"/>
                <a:cs typeface="Calibri"/>
              </a:rPr>
              <a:t>la  </a:t>
            </a:r>
            <a:r>
              <a:rPr sz="3000" spc="-5" dirty="0">
                <a:latin typeface="Calibri"/>
                <a:cs typeface="Calibri"/>
              </a:rPr>
              <a:t>universitat de destinació</a:t>
            </a:r>
            <a:endParaRPr sz="3000">
              <a:latin typeface="Calibri"/>
              <a:cs typeface="Calibri"/>
            </a:endParaRPr>
          </a:p>
          <a:p>
            <a:pPr marL="930910" marR="131445" indent="-450850" algn="just">
              <a:lnSpc>
                <a:spcPct val="101699"/>
              </a:lnSpc>
              <a:spcBef>
                <a:spcPts val="165"/>
              </a:spcBef>
              <a:buFont typeface="Symbol"/>
              <a:buChar char=""/>
              <a:tabLst>
                <a:tab pos="931544" algn="l"/>
                <a:tab pos="932180" algn="l"/>
              </a:tabLst>
            </a:pPr>
            <a:r>
              <a:rPr sz="3000" spc="-5" dirty="0">
                <a:latin typeface="Calibri"/>
                <a:cs typeface="Calibri"/>
              </a:rPr>
              <a:t>En </a:t>
            </a:r>
            <a:r>
              <a:rPr sz="3000" dirty="0">
                <a:latin typeface="Calibri"/>
                <a:cs typeface="Calibri"/>
              </a:rPr>
              <a:t>la </a:t>
            </a:r>
            <a:r>
              <a:rPr sz="3000" spc="-5" dirty="0">
                <a:latin typeface="Calibri"/>
                <a:cs typeface="Calibri"/>
              </a:rPr>
              <a:t>data límit que us indiquem, </a:t>
            </a:r>
            <a:r>
              <a:rPr sz="3000" dirty="0">
                <a:latin typeface="Calibri"/>
                <a:cs typeface="Calibri"/>
              </a:rPr>
              <a:t>ens </a:t>
            </a:r>
            <a:r>
              <a:rPr sz="3000" spc="-5" dirty="0">
                <a:latin typeface="Calibri"/>
                <a:cs typeface="Calibri"/>
              </a:rPr>
              <a:t>heu de  portar/enviar el </a:t>
            </a:r>
            <a:r>
              <a:rPr sz="3000" b="1" spc="-5" dirty="0">
                <a:latin typeface="Calibri"/>
                <a:cs typeface="Calibri"/>
              </a:rPr>
              <a:t>certificat </a:t>
            </a:r>
            <a:r>
              <a:rPr sz="3000" b="1" dirty="0">
                <a:latin typeface="Calibri"/>
                <a:cs typeface="Calibri"/>
              </a:rPr>
              <a:t>oficial </a:t>
            </a:r>
            <a:r>
              <a:rPr sz="3000" spc="-5" dirty="0">
                <a:latin typeface="Calibri"/>
                <a:cs typeface="Calibri"/>
              </a:rPr>
              <a:t>dels resultats  obtinguts </a:t>
            </a:r>
            <a:r>
              <a:rPr sz="3000" dirty="0">
                <a:latin typeface="Calibri"/>
                <a:cs typeface="Calibri"/>
              </a:rPr>
              <a:t>en la </a:t>
            </a:r>
            <a:r>
              <a:rPr sz="3000" spc="-5" dirty="0">
                <a:latin typeface="Calibri"/>
                <a:cs typeface="Calibri"/>
              </a:rPr>
              <a:t>prova que heu fet (com </a:t>
            </a:r>
            <a:r>
              <a:rPr sz="3000" dirty="0">
                <a:latin typeface="Calibri"/>
                <a:cs typeface="Calibri"/>
              </a:rPr>
              <a:t>a mínim </a:t>
            </a:r>
            <a:r>
              <a:rPr sz="3000" spc="-10" dirty="0">
                <a:latin typeface="Calibri"/>
                <a:cs typeface="Calibri"/>
              </a:rPr>
              <a:t>tenir  </a:t>
            </a:r>
            <a:r>
              <a:rPr sz="3000" spc="-5" dirty="0">
                <a:latin typeface="Calibri"/>
                <a:cs typeface="Calibri"/>
              </a:rPr>
              <a:t>els resultats provisionals </a:t>
            </a:r>
            <a:r>
              <a:rPr sz="3000" spc="-10" dirty="0">
                <a:latin typeface="Calibri"/>
                <a:cs typeface="Calibri"/>
              </a:rPr>
              <a:t>per </a:t>
            </a:r>
            <a:r>
              <a:rPr sz="3000" dirty="0">
                <a:latin typeface="Calibri"/>
                <a:cs typeface="Calibri"/>
              </a:rPr>
              <a:t>a </a:t>
            </a:r>
            <a:r>
              <a:rPr sz="3000" spc="-5" dirty="0">
                <a:latin typeface="Calibri"/>
                <a:cs typeface="Calibri"/>
              </a:rPr>
              <a:t>aquesta</a:t>
            </a:r>
            <a:r>
              <a:rPr sz="3000" spc="4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data)</a:t>
            </a:r>
            <a:endParaRPr sz="3000">
              <a:latin typeface="Calibri"/>
              <a:cs typeface="Calibri"/>
            </a:endParaRPr>
          </a:p>
          <a:p>
            <a:pPr marL="930910" marR="1822450" indent="-450850" algn="just">
              <a:lnSpc>
                <a:spcPct val="101699"/>
              </a:lnSpc>
              <a:spcBef>
                <a:spcPts val="170"/>
              </a:spcBef>
              <a:buFont typeface="Symbol"/>
              <a:buChar char=""/>
              <a:tabLst>
                <a:tab pos="931544" algn="l"/>
                <a:tab pos="932180" algn="l"/>
              </a:tabLst>
            </a:pPr>
            <a:r>
              <a:rPr sz="3000" dirty="0">
                <a:latin typeface="Calibri"/>
                <a:cs typeface="Calibri"/>
              </a:rPr>
              <a:t>No </a:t>
            </a:r>
            <a:r>
              <a:rPr sz="3000" spc="-5" dirty="0">
                <a:latin typeface="Calibri"/>
                <a:cs typeface="Calibri"/>
              </a:rPr>
              <a:t>recollirem </a:t>
            </a:r>
            <a:r>
              <a:rPr sz="3000" dirty="0">
                <a:latin typeface="Calibri"/>
                <a:cs typeface="Calibri"/>
              </a:rPr>
              <a:t>cap </a:t>
            </a:r>
            <a:r>
              <a:rPr sz="3000" spc="-5" dirty="0">
                <a:latin typeface="Calibri"/>
                <a:cs typeface="Calibri"/>
              </a:rPr>
              <a:t>sol·licitud que no </a:t>
            </a:r>
            <a:r>
              <a:rPr sz="3000" dirty="0">
                <a:latin typeface="Calibri"/>
                <a:cs typeface="Calibri"/>
              </a:rPr>
              <a:t>vingui  </a:t>
            </a:r>
            <a:r>
              <a:rPr sz="3000" spc="-5" dirty="0">
                <a:latin typeface="Calibri"/>
                <a:cs typeface="Calibri"/>
              </a:rPr>
              <a:t>acompanyada </a:t>
            </a:r>
            <a:r>
              <a:rPr sz="3000" spc="-10" dirty="0">
                <a:latin typeface="Calibri"/>
                <a:cs typeface="Calibri"/>
              </a:rPr>
              <a:t>dels </a:t>
            </a:r>
            <a:r>
              <a:rPr sz="3000" spc="-5" dirty="0">
                <a:latin typeface="Calibri"/>
                <a:cs typeface="Calibri"/>
              </a:rPr>
              <a:t>resultats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provisionals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32334051-92E4-4945-A3D2-E4498003B0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2171" y="2349386"/>
            <a:ext cx="9806429" cy="677108"/>
          </a:xfrm>
        </p:spPr>
        <p:txBody>
          <a:bodyPr/>
          <a:lstStyle/>
          <a:p>
            <a:r>
              <a:rPr lang="ca-ES" sz="4400" i="1" dirty="0">
                <a:solidFill>
                  <a:srgbClr val="00B050"/>
                </a:solidFill>
              </a:rPr>
              <a:t>Moltes gràcies per la vostra atenció!</a:t>
            </a:r>
          </a:p>
        </p:txBody>
      </p:sp>
      <p:sp>
        <p:nvSpPr>
          <p:cNvPr id="3" name="Subtítol 2">
            <a:extLst>
              <a:ext uri="{FF2B5EF4-FFF2-40B4-BE49-F238E27FC236}">
                <a16:creationId xmlns:a16="http://schemas.microsoft.com/office/drawing/2014/main" id="{D751F87D-88EB-401B-B559-06B1BEE3E9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a-ES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uab.exchange.programme@uab.cat</a:t>
            </a:r>
            <a:r>
              <a:rPr lang="ca-ES" dirty="0">
                <a:solidFill>
                  <a:srgbClr val="0070C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15790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9145" y="420115"/>
            <a:ext cx="9123537" cy="1638353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5172075">
              <a:lnSpc>
                <a:spcPct val="100000"/>
              </a:lnSpc>
              <a:spcBef>
                <a:spcPts val="100"/>
              </a:spcBef>
            </a:pPr>
            <a:endParaRPr lang="es-ES" spc="-5" dirty="0"/>
          </a:p>
        </p:txBody>
      </p:sp>
      <p:sp>
        <p:nvSpPr>
          <p:cNvPr id="3" name="object 3"/>
          <p:cNvSpPr/>
          <p:nvPr/>
        </p:nvSpPr>
        <p:spPr>
          <a:xfrm>
            <a:off x="825500" y="412115"/>
            <a:ext cx="1528445" cy="4965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35227" y="1307338"/>
            <a:ext cx="8761095" cy="4896212"/>
          </a:xfrm>
          <a:prstGeom prst="rect">
            <a:avLst/>
          </a:prstGeom>
        </p:spPr>
        <p:txBody>
          <a:bodyPr vert="horz" wrap="square" lIns="0" tIns="3810" rIns="0" bIns="0" rtlCol="0" anchor="t">
            <a:spAutoFit/>
          </a:bodyPr>
          <a:lstStyle/>
          <a:p>
            <a:pPr marL="503555" marR="5080" indent="-491490" algn="just">
              <a:lnSpc>
                <a:spcPct val="101899"/>
              </a:lnSpc>
              <a:spcBef>
                <a:spcPts val="30"/>
              </a:spcBef>
              <a:buFont typeface="Symbol"/>
              <a:buChar char=""/>
              <a:tabLst>
                <a:tab pos="504190" algn="l"/>
              </a:tabLst>
            </a:pPr>
            <a:r>
              <a:rPr lang="ca-ES" sz="3000" spc="-5" dirty="0">
                <a:latin typeface="Calibri"/>
                <a:cs typeface="Calibri"/>
              </a:rPr>
              <a:t>En </a:t>
            </a:r>
            <a:r>
              <a:rPr lang="ca-ES" sz="3000" dirty="0">
                <a:latin typeface="Calibri"/>
                <a:cs typeface="Calibri"/>
              </a:rPr>
              <a:t>tots </a:t>
            </a:r>
            <a:r>
              <a:rPr lang="ca-ES" sz="3000" spc="-10" dirty="0">
                <a:latin typeface="Calibri"/>
                <a:cs typeface="Calibri"/>
              </a:rPr>
              <a:t>els </a:t>
            </a:r>
            <a:r>
              <a:rPr lang="ca-ES" sz="3000" dirty="0">
                <a:latin typeface="Calibri"/>
                <a:cs typeface="Calibri"/>
              </a:rPr>
              <a:t>casos, </a:t>
            </a:r>
            <a:r>
              <a:rPr lang="ca-ES" sz="3000" b="1" spc="-5" dirty="0">
                <a:solidFill>
                  <a:srgbClr val="FF0000"/>
                </a:solidFill>
                <a:latin typeface="Calibri"/>
                <a:cs typeface="Calibri"/>
              </a:rPr>
              <a:t>l'admissió al </a:t>
            </a:r>
            <a:r>
              <a:rPr lang="ca-ES" sz="3000" b="1" dirty="0">
                <a:solidFill>
                  <a:srgbClr val="FF0000"/>
                </a:solidFill>
                <a:latin typeface="Calibri"/>
                <a:cs typeface="Calibri"/>
              </a:rPr>
              <a:t>programa </a:t>
            </a:r>
            <a:r>
              <a:rPr lang="ca-ES" sz="3000" b="1" spc="-5" dirty="0">
                <a:solidFill>
                  <a:srgbClr val="FF0000"/>
                </a:solidFill>
                <a:latin typeface="Calibri"/>
                <a:cs typeface="Calibri"/>
              </a:rPr>
              <a:t>d'intercanvi  </a:t>
            </a:r>
            <a:r>
              <a:rPr lang="ca-ES" sz="3000" b="1" dirty="0">
                <a:solidFill>
                  <a:srgbClr val="FF0000"/>
                </a:solidFill>
                <a:latin typeface="Calibri"/>
                <a:cs typeface="Calibri"/>
              </a:rPr>
              <a:t>resta </a:t>
            </a:r>
            <a:r>
              <a:rPr lang="ca-ES" sz="3000" b="1" spc="-5" dirty="0">
                <a:solidFill>
                  <a:srgbClr val="FF0000"/>
                </a:solidFill>
                <a:latin typeface="Calibri"/>
                <a:cs typeface="Calibri"/>
              </a:rPr>
              <a:t>condicionada </a:t>
            </a:r>
            <a:r>
              <a:rPr lang="ca-ES" sz="3000" b="1" dirty="0">
                <a:solidFill>
                  <a:srgbClr val="FF0000"/>
                </a:solidFill>
                <a:latin typeface="Calibri"/>
                <a:cs typeface="Calibri"/>
              </a:rPr>
              <a:t>a </a:t>
            </a:r>
            <a:r>
              <a:rPr lang="ca-ES" sz="3000" b="1" spc="-5" dirty="0">
                <a:solidFill>
                  <a:srgbClr val="FF0000"/>
                </a:solidFill>
                <a:latin typeface="Calibri"/>
                <a:cs typeface="Calibri"/>
              </a:rPr>
              <a:t>l'acceptació final </a:t>
            </a:r>
            <a:r>
              <a:rPr lang="ca-ES" sz="3000" b="1" dirty="0">
                <a:solidFill>
                  <a:srgbClr val="FF0000"/>
                </a:solidFill>
                <a:latin typeface="Calibri"/>
                <a:cs typeface="Calibri"/>
              </a:rPr>
              <a:t>per </a:t>
            </a:r>
            <a:r>
              <a:rPr lang="ca-ES" sz="3000" b="1" spc="-5" dirty="0">
                <a:solidFill>
                  <a:srgbClr val="FF0000"/>
                </a:solidFill>
                <a:latin typeface="Calibri"/>
                <a:cs typeface="Calibri"/>
              </a:rPr>
              <a:t>part de la  universitat de</a:t>
            </a:r>
            <a:r>
              <a:rPr lang="ca-ES" sz="3000" b="1" spc="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ca-ES" sz="3000" b="1" spc="-5" dirty="0">
                <a:solidFill>
                  <a:srgbClr val="FF0000"/>
                </a:solidFill>
                <a:latin typeface="Calibri"/>
                <a:cs typeface="Calibri"/>
              </a:rPr>
              <a:t>destinació i/o continuïtat dels programes d'intercanvi i a la situació sanitària </a:t>
            </a:r>
            <a:endParaRPr lang="ca-ES" sz="3000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503555" marR="5080" indent="-491490" algn="just">
              <a:lnSpc>
                <a:spcPct val="101899"/>
              </a:lnSpc>
              <a:spcBef>
                <a:spcPts val="30"/>
              </a:spcBef>
              <a:buFont typeface="Symbol"/>
              <a:buChar char=""/>
              <a:tabLst>
                <a:tab pos="504190" algn="l"/>
              </a:tabLst>
            </a:pPr>
            <a:r>
              <a:rPr lang="ca-ES" sz="3000" spc="-5" dirty="0">
                <a:solidFill>
                  <a:srgbClr val="000000"/>
                </a:solidFill>
                <a:latin typeface="Calibri"/>
                <a:cs typeface="Calibri"/>
              </a:rPr>
              <a:t>Recomanem</a:t>
            </a:r>
            <a:r>
              <a:rPr lang="ca-ES" sz="3000" spc="-5" dirty="0">
                <a:latin typeface="Calibri"/>
                <a:cs typeface="Calibri"/>
              </a:rPr>
              <a:t> </a:t>
            </a:r>
            <a:r>
              <a:rPr lang="ca-ES" sz="3000" b="1" spc="-5" dirty="0">
                <a:latin typeface="Calibri"/>
                <a:cs typeface="Calibri"/>
              </a:rPr>
              <a:t>esperar </a:t>
            </a:r>
            <a:r>
              <a:rPr lang="ca-ES" sz="3000" dirty="0">
                <a:latin typeface="Calibri"/>
                <a:cs typeface="Calibri"/>
              </a:rPr>
              <a:t>a </a:t>
            </a:r>
            <a:r>
              <a:rPr lang="ca-ES" sz="3000" spc="-5" dirty="0">
                <a:latin typeface="Calibri"/>
                <a:cs typeface="Calibri"/>
              </a:rPr>
              <a:t>l’admissió definitiva</a:t>
            </a:r>
            <a:r>
              <a:rPr lang="ca-ES" sz="3000" spc="45" dirty="0">
                <a:latin typeface="Calibri"/>
                <a:cs typeface="Calibri"/>
              </a:rPr>
              <a:t> </a:t>
            </a:r>
            <a:r>
              <a:rPr lang="ca-ES" sz="3000" spc="-5" dirty="0">
                <a:latin typeface="Calibri"/>
                <a:cs typeface="Calibri"/>
              </a:rPr>
              <a:t>per:</a:t>
            </a:r>
            <a:endParaRPr lang="ca-ES" sz="3000" dirty="0">
              <a:latin typeface="Calibri"/>
              <a:cs typeface="Calibri"/>
            </a:endParaRPr>
          </a:p>
          <a:p>
            <a:pPr marL="1132840" lvl="1" indent="-663575" algn="just">
              <a:lnSpc>
                <a:spcPct val="100000"/>
              </a:lnSpc>
              <a:spcBef>
                <a:spcPts val="60"/>
              </a:spcBef>
              <a:buFont typeface="Courier New"/>
              <a:buChar char="•"/>
              <a:tabLst>
                <a:tab pos="1133475" algn="l"/>
              </a:tabLst>
            </a:pPr>
            <a:r>
              <a:rPr sz="3000" spc="-5" dirty="0">
                <a:latin typeface="Calibri"/>
                <a:cs typeface="Calibri"/>
              </a:rPr>
              <a:t>Contractar </a:t>
            </a:r>
            <a:r>
              <a:rPr sz="3000" dirty="0">
                <a:latin typeface="Calibri"/>
                <a:cs typeface="Calibri"/>
              </a:rPr>
              <a:t>assegurança</a:t>
            </a:r>
            <a:r>
              <a:rPr sz="3000" spc="2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mèdica</a:t>
            </a:r>
            <a:endParaRPr sz="3000" dirty="0">
              <a:latin typeface="Calibri"/>
              <a:cs typeface="Calibri"/>
            </a:endParaRPr>
          </a:p>
          <a:p>
            <a:pPr marL="1132840" lvl="1" indent="-663575" algn="just">
              <a:lnSpc>
                <a:spcPct val="100000"/>
              </a:lnSpc>
              <a:spcBef>
                <a:spcPts val="60"/>
              </a:spcBef>
              <a:buFont typeface="Courier New"/>
              <a:buChar char="•"/>
              <a:tabLst>
                <a:tab pos="1133475" algn="l"/>
              </a:tabLst>
            </a:pPr>
            <a:r>
              <a:rPr sz="3000" spc="-5" dirty="0">
                <a:latin typeface="Calibri"/>
                <a:cs typeface="Calibri"/>
              </a:rPr>
              <a:t>Comprar bitllets</a:t>
            </a:r>
            <a:r>
              <a:rPr sz="3000" spc="2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d’avió</a:t>
            </a:r>
            <a:endParaRPr sz="3000" dirty="0">
              <a:latin typeface="Calibri"/>
              <a:cs typeface="Calibri"/>
            </a:endParaRPr>
          </a:p>
          <a:p>
            <a:pPr marL="504190" marR="851535" indent="-504190" algn="just">
              <a:lnSpc>
                <a:spcPct val="101699"/>
              </a:lnSpc>
              <a:spcBef>
                <a:spcPts val="1515"/>
              </a:spcBef>
              <a:buFont typeface="Symbol"/>
              <a:buChar char=""/>
              <a:tabLst>
                <a:tab pos="504190" algn="l"/>
              </a:tabLst>
            </a:pPr>
            <a:r>
              <a:rPr sz="3000" spc="-5" dirty="0">
                <a:latin typeface="Calibri"/>
                <a:cs typeface="Calibri"/>
              </a:rPr>
              <a:t>Comunicacions </a:t>
            </a:r>
            <a:r>
              <a:rPr sz="3000" dirty="0">
                <a:latin typeface="Calibri"/>
                <a:cs typeface="Calibri"/>
              </a:rPr>
              <a:t>a </a:t>
            </a:r>
            <a:r>
              <a:rPr sz="3000" b="1" spc="-5" dirty="0">
                <a:latin typeface="Calibri"/>
                <a:cs typeface="Calibri"/>
              </a:rPr>
              <a:t>l’email institucional </a:t>
            </a:r>
            <a:r>
              <a:rPr sz="3000" spc="-5" dirty="0">
                <a:latin typeface="Calibri"/>
                <a:cs typeface="Calibri"/>
              </a:rPr>
              <a:t>de la </a:t>
            </a:r>
            <a:r>
              <a:rPr sz="3000" dirty="0">
                <a:latin typeface="Calibri"/>
                <a:cs typeface="Calibri"/>
              </a:rPr>
              <a:t>UAB</a:t>
            </a:r>
            <a:r>
              <a:rPr lang="es-ES" sz="3000" dirty="0">
                <a:latin typeface="Calibri"/>
                <a:cs typeface="Calibri"/>
              </a:rPr>
              <a:t>  autonoma</a:t>
            </a:r>
            <a:r>
              <a:rPr lang="es-ES" sz="3000" spc="-5" dirty="0">
                <a:latin typeface="Calibri"/>
                <a:cs typeface="Calibri"/>
              </a:rPr>
              <a:t>.cat</a:t>
            </a:r>
            <a:endParaRPr sz="3000" dirty="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01040" y="6693103"/>
            <a:ext cx="9220200" cy="0"/>
          </a:xfrm>
          <a:custGeom>
            <a:avLst/>
            <a:gdLst/>
            <a:ahLst/>
            <a:cxnLst/>
            <a:rect l="l" t="t" r="r" b="b"/>
            <a:pathLst>
              <a:path w="9220200">
                <a:moveTo>
                  <a:pt x="0" y="0"/>
                </a:moveTo>
                <a:lnTo>
                  <a:pt x="9219946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897590" y="420115"/>
            <a:ext cx="5028236" cy="412934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ES" sz="2600" b="1" u="heavy" spc="-5" dirty="0">
                <a:uFill>
                  <a:solidFill>
                    <a:srgbClr val="0000FF"/>
                  </a:solidFill>
                </a:uFill>
                <a:ea typeface="+mn-lt"/>
                <a:cs typeface="+mn-lt"/>
                <a:hlinkClick r:id="rId2"/>
              </a:rPr>
              <a:t>uab.exchange.programme</a:t>
            </a:r>
            <a:r>
              <a:rPr lang="en-US" sz="2600" b="1" u="heavy" spc="-5" dirty="0">
                <a:uFill>
                  <a:solidFill>
                    <a:srgbClr val="0000FF"/>
                  </a:solidFill>
                </a:uFill>
                <a:ea typeface="+mn-lt"/>
                <a:cs typeface="+mn-lt"/>
                <a:hlinkClick r:id="rId2"/>
              </a:rPr>
              <a:t>@uab.cat</a:t>
            </a:r>
            <a:endParaRPr lang="es-ES"/>
          </a:p>
        </p:txBody>
      </p:sp>
      <p:sp>
        <p:nvSpPr>
          <p:cNvPr id="3" name="object 3"/>
          <p:cNvSpPr/>
          <p:nvPr/>
        </p:nvSpPr>
        <p:spPr>
          <a:xfrm>
            <a:off x="825500" y="412115"/>
            <a:ext cx="1528445" cy="49657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627" y="1441450"/>
            <a:ext cx="922718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213850" algn="l"/>
              </a:tabLst>
            </a:pPr>
            <a:r>
              <a:rPr sz="3000" u="sng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Application</a:t>
            </a:r>
            <a:r>
              <a:rPr sz="3000" u="sng" spc="-5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sz="3000" u="sng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form	</a:t>
            </a:r>
            <a:endParaRPr sz="3000"/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38735" rIns="0" bIns="0" rtlCol="0" anchor="t">
            <a:spAutoFit/>
          </a:bodyPr>
          <a:lstStyle/>
          <a:p>
            <a:pPr marL="606425" indent="-447675" algn="just">
              <a:lnSpc>
                <a:spcPct val="100000"/>
              </a:lnSpc>
              <a:spcBef>
                <a:spcPts val="305"/>
              </a:spcBef>
              <a:buFont typeface="Symbol"/>
              <a:buChar char=""/>
              <a:tabLst>
                <a:tab pos="605790" algn="l"/>
                <a:tab pos="606425" algn="l"/>
              </a:tabLst>
            </a:pPr>
            <a:r>
              <a:rPr spc="-10" dirty="0"/>
              <a:t>Sempre </a:t>
            </a:r>
            <a:r>
              <a:rPr spc="-5" dirty="0"/>
              <a:t>que es pugui, omplir a</a:t>
            </a:r>
            <a:r>
              <a:rPr spc="15" dirty="0"/>
              <a:t> </a:t>
            </a:r>
            <a:r>
              <a:rPr spc="-10" dirty="0"/>
              <a:t>ordinador</a:t>
            </a:r>
            <a:endParaRPr lang="es-ES"/>
          </a:p>
          <a:p>
            <a:pPr marL="606425" indent="-447675" algn="just">
              <a:lnSpc>
                <a:spcPct val="100000"/>
              </a:lnSpc>
              <a:spcBef>
                <a:spcPts val="209"/>
              </a:spcBef>
              <a:buFont typeface="Symbol"/>
              <a:buChar char=""/>
              <a:tabLst>
                <a:tab pos="605790" algn="l"/>
                <a:tab pos="606425" algn="l"/>
              </a:tabLst>
            </a:pPr>
            <a:r>
              <a:rPr spc="-5" dirty="0"/>
              <a:t>Quan s’ompli a</a:t>
            </a:r>
            <a:r>
              <a:rPr spc="-10" dirty="0"/>
              <a:t> </a:t>
            </a:r>
            <a:r>
              <a:rPr spc="-5" dirty="0"/>
              <a:t>mà:</a:t>
            </a:r>
          </a:p>
          <a:p>
            <a:pPr marL="801370" lvl="1" indent="-229235" algn="just">
              <a:lnSpc>
                <a:spcPct val="100000"/>
              </a:lnSpc>
              <a:spcBef>
                <a:spcPts val="60"/>
              </a:spcBef>
              <a:buFont typeface="Courier New"/>
              <a:buChar char="•"/>
              <a:tabLst>
                <a:tab pos="802005" algn="l"/>
              </a:tabLst>
            </a:pPr>
            <a:r>
              <a:rPr sz="2800" spc="-10" dirty="0">
                <a:latin typeface="Calibri"/>
                <a:cs typeface="Calibri"/>
              </a:rPr>
              <a:t>utilitzar </a:t>
            </a:r>
            <a:r>
              <a:rPr sz="2800" dirty="0">
                <a:latin typeface="Calibri"/>
                <a:cs typeface="Calibri"/>
              </a:rPr>
              <a:t>MAJÚSCULES</a:t>
            </a:r>
            <a:endParaRPr sz="2800">
              <a:latin typeface="Calibri"/>
              <a:cs typeface="Calibri"/>
            </a:endParaRPr>
          </a:p>
          <a:p>
            <a:pPr marL="801370" lvl="1" indent="-229235" algn="just">
              <a:lnSpc>
                <a:spcPct val="100000"/>
              </a:lnSpc>
              <a:spcBef>
                <a:spcPts val="60"/>
              </a:spcBef>
              <a:buFont typeface="Courier New"/>
              <a:buChar char="•"/>
              <a:tabLst>
                <a:tab pos="802005" algn="l"/>
              </a:tabLst>
            </a:pPr>
            <a:r>
              <a:rPr sz="2800" spc="-10" dirty="0">
                <a:latin typeface="Calibri"/>
                <a:cs typeface="Calibri"/>
              </a:rPr>
              <a:t>utilitzar </a:t>
            </a:r>
            <a:r>
              <a:rPr sz="2800" spc="-5" dirty="0">
                <a:latin typeface="Calibri"/>
                <a:cs typeface="Calibri"/>
              </a:rPr>
              <a:t>bolígraf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538DD3"/>
                </a:solidFill>
                <a:latin typeface="Calibri"/>
                <a:cs typeface="Calibri"/>
              </a:rPr>
              <a:t>BLAU</a:t>
            </a:r>
            <a:endParaRPr sz="2800">
              <a:latin typeface="Calibri"/>
              <a:cs typeface="Calibri"/>
            </a:endParaRPr>
          </a:p>
          <a:p>
            <a:pPr marL="606425" marR="26670" indent="-447675" algn="just">
              <a:lnSpc>
                <a:spcPct val="101800"/>
              </a:lnSpc>
              <a:spcBef>
                <a:spcPts val="140"/>
              </a:spcBef>
              <a:buFont typeface="Symbol"/>
              <a:buChar char=""/>
              <a:tabLst>
                <a:tab pos="605790" algn="l"/>
                <a:tab pos="606425" algn="l"/>
              </a:tabLst>
            </a:pPr>
            <a:r>
              <a:rPr spc="-5" dirty="0"/>
              <a:t>Aquelles universitats </a:t>
            </a:r>
            <a:r>
              <a:rPr spc="-10" dirty="0"/>
              <a:t>que </a:t>
            </a:r>
            <a:r>
              <a:rPr spc="-5" dirty="0"/>
              <a:t>tenen </a:t>
            </a:r>
            <a:r>
              <a:rPr spc="-10" dirty="0"/>
              <a:t>un </a:t>
            </a:r>
            <a:r>
              <a:rPr spc="-5" dirty="0"/>
              <a:t>sistema d’</a:t>
            </a:r>
            <a:r>
              <a:rPr b="1" spc="-5" dirty="0">
                <a:latin typeface="Calibri"/>
                <a:cs typeface="Calibri"/>
              </a:rPr>
              <a:t>Applications  online</a:t>
            </a:r>
            <a:r>
              <a:rPr spc="-5" dirty="0"/>
              <a:t>:</a:t>
            </a:r>
          </a:p>
          <a:p>
            <a:pPr marL="1236980" lvl="1" indent="-539750" algn="just">
              <a:lnSpc>
                <a:spcPct val="100000"/>
              </a:lnSpc>
              <a:spcBef>
                <a:spcPts val="60"/>
              </a:spcBef>
              <a:buFont typeface="Courier New"/>
              <a:buChar char="•"/>
              <a:tabLst>
                <a:tab pos="1236980" algn="l"/>
                <a:tab pos="1237615" algn="l"/>
              </a:tabLst>
            </a:pPr>
            <a:r>
              <a:rPr sz="2800" spc="-5" dirty="0">
                <a:latin typeface="Calibri"/>
                <a:cs typeface="Calibri"/>
              </a:rPr>
              <a:t>Guardeu-vos </a:t>
            </a:r>
            <a:r>
              <a:rPr sz="2800" spc="-10" dirty="0">
                <a:latin typeface="Calibri"/>
                <a:cs typeface="Calibri"/>
              </a:rPr>
              <a:t>sempre </a:t>
            </a:r>
            <a:r>
              <a:rPr sz="2800" spc="-5" dirty="0">
                <a:latin typeface="Calibri"/>
                <a:cs typeface="Calibri"/>
              </a:rPr>
              <a:t>impressió de l’application</a:t>
            </a:r>
            <a:r>
              <a:rPr sz="2800" spc="5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online</a:t>
            </a:r>
            <a:endParaRPr sz="2800">
              <a:latin typeface="Calibri"/>
              <a:cs typeface="Calibri"/>
            </a:endParaRPr>
          </a:p>
          <a:p>
            <a:pPr marL="1236980" marR="178435" lvl="1" indent="-539750" algn="just">
              <a:lnSpc>
                <a:spcPct val="101800"/>
              </a:lnSpc>
              <a:buFont typeface="Courier New"/>
              <a:buChar char="•"/>
              <a:tabLst>
                <a:tab pos="1236980" algn="l"/>
                <a:tab pos="1237615" algn="l"/>
              </a:tabLst>
            </a:pPr>
            <a:r>
              <a:rPr sz="2800" spc="-5" dirty="0">
                <a:latin typeface="Calibri"/>
                <a:cs typeface="Calibri"/>
              </a:rPr>
              <a:t>Si cal </a:t>
            </a:r>
            <a:r>
              <a:rPr sz="2800" dirty="0">
                <a:latin typeface="Calibri"/>
                <a:cs typeface="Calibri"/>
              </a:rPr>
              <a:t>enviar </a:t>
            </a:r>
            <a:r>
              <a:rPr sz="2800" spc="-10" dirty="0">
                <a:latin typeface="Calibri"/>
                <a:cs typeface="Calibri"/>
              </a:rPr>
              <a:t>una </a:t>
            </a:r>
            <a:r>
              <a:rPr sz="2800" spc="-5" dirty="0">
                <a:latin typeface="Calibri"/>
                <a:cs typeface="Calibri"/>
              </a:rPr>
              <a:t>còpia d’aquesta application online a  la universitat de destinació, caldrà que ens la  porteu/envieu </a:t>
            </a:r>
            <a:r>
              <a:rPr sz="2800" spc="-10" dirty="0">
                <a:latin typeface="Calibri"/>
                <a:cs typeface="Calibri"/>
              </a:rPr>
              <a:t>per </a:t>
            </a:r>
            <a:r>
              <a:rPr sz="2800" spc="5" dirty="0">
                <a:latin typeface="Calibri"/>
                <a:cs typeface="Calibri"/>
              </a:rPr>
              <a:t>e-mail </a:t>
            </a:r>
            <a:r>
              <a:rPr sz="2800" spc="-5" dirty="0">
                <a:latin typeface="Calibri"/>
                <a:cs typeface="Calibri"/>
              </a:rPr>
              <a:t>signada </a:t>
            </a:r>
            <a:r>
              <a:rPr sz="2800" spc="-10" dirty="0">
                <a:latin typeface="Calibri"/>
                <a:cs typeface="Calibri"/>
              </a:rPr>
              <a:t>per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vosaltres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939154" y="420115"/>
            <a:ext cx="3975100" cy="813043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ES" sz="2600" b="1" u="heavy" spc="-5" dirty="0">
                <a:uFill>
                  <a:solidFill>
                    <a:srgbClr val="0000FF"/>
                  </a:solidFill>
                </a:uFill>
                <a:ea typeface="+mn-lt"/>
                <a:cs typeface="+mn-lt"/>
                <a:hlinkClick r:id="rId2"/>
              </a:rPr>
              <a:t>uab.exchange.programme</a:t>
            </a:r>
            <a:r>
              <a:rPr lang="en-US" sz="2600" b="1" u="heavy" spc="-5" dirty="0">
                <a:uFill>
                  <a:solidFill>
                    <a:srgbClr val="0000FF"/>
                  </a:solidFill>
                </a:uFill>
                <a:ea typeface="+mn-lt"/>
                <a:cs typeface="+mn-lt"/>
                <a:hlinkClick r:id="rId2"/>
              </a:rPr>
              <a:t>@uab.cat</a:t>
            </a:r>
            <a:endParaRPr lang="es-ES"/>
          </a:p>
        </p:txBody>
      </p:sp>
      <p:sp>
        <p:nvSpPr>
          <p:cNvPr id="3" name="object 3"/>
          <p:cNvSpPr/>
          <p:nvPr/>
        </p:nvSpPr>
        <p:spPr>
          <a:xfrm>
            <a:off x="825500" y="412115"/>
            <a:ext cx="1528445" cy="49657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627" y="1441450"/>
            <a:ext cx="922718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213850" algn="l"/>
              </a:tabLst>
            </a:pPr>
            <a:r>
              <a:rPr sz="3000" u="sng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Signatures als </a:t>
            </a:r>
            <a:r>
              <a:rPr sz="3000" u="sng" spc="-1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formularis	</a:t>
            </a:r>
            <a:endParaRPr sz="3000"/>
          </a:p>
        </p:txBody>
      </p:sp>
      <p:sp>
        <p:nvSpPr>
          <p:cNvPr id="5" name="object 5"/>
          <p:cNvSpPr txBox="1"/>
          <p:nvPr/>
        </p:nvSpPr>
        <p:spPr>
          <a:xfrm>
            <a:off x="706627" y="2051050"/>
            <a:ext cx="9151620" cy="5232843"/>
          </a:xfrm>
          <a:prstGeom prst="rect">
            <a:avLst/>
          </a:prstGeom>
        </p:spPr>
        <p:txBody>
          <a:bodyPr vert="horz" wrap="square" lIns="0" tIns="4445" rIns="0" bIns="0" rtlCol="0" anchor="t">
            <a:spAutoFit/>
          </a:bodyPr>
          <a:lstStyle/>
          <a:p>
            <a:pPr marL="12700" marR="5080" algn="just">
              <a:lnSpc>
                <a:spcPct val="101800"/>
              </a:lnSpc>
              <a:spcBef>
                <a:spcPts val="35"/>
              </a:spcBef>
            </a:pPr>
            <a:r>
              <a:rPr sz="3000" spc="-5" dirty="0">
                <a:latin typeface="Calibri"/>
                <a:cs typeface="Calibri"/>
              </a:rPr>
              <a:t>Revisar que </a:t>
            </a:r>
            <a:r>
              <a:rPr sz="3000" dirty="0">
                <a:latin typeface="Calibri"/>
                <a:cs typeface="Calibri"/>
              </a:rPr>
              <a:t>a </a:t>
            </a:r>
            <a:r>
              <a:rPr sz="3000" spc="-5" dirty="0">
                <a:latin typeface="Calibri"/>
                <a:cs typeface="Calibri"/>
              </a:rPr>
              <a:t>tots els formularis hi hagi totes les signatures  que </a:t>
            </a:r>
            <a:r>
              <a:rPr sz="3000" dirty="0">
                <a:latin typeface="Calibri"/>
                <a:cs typeface="Calibri"/>
              </a:rPr>
              <a:t>es</a:t>
            </a:r>
            <a:r>
              <a:rPr sz="3000" spc="-5" dirty="0">
                <a:latin typeface="Calibri"/>
                <a:cs typeface="Calibri"/>
              </a:rPr>
              <a:t> demanin:</a:t>
            </a:r>
            <a:endParaRPr lang="es-ES" sz="3000">
              <a:latin typeface="Calibri"/>
              <a:cs typeface="Calibri"/>
            </a:endParaRPr>
          </a:p>
          <a:p>
            <a:pPr marL="732155" indent="-448945" algn="just">
              <a:spcBef>
                <a:spcPts val="210"/>
              </a:spcBef>
              <a:buFont typeface="Symbol"/>
              <a:buChar char=""/>
              <a:tabLst>
                <a:tab pos="732155" algn="l"/>
                <a:tab pos="732790" algn="l"/>
              </a:tabLst>
            </a:pPr>
            <a:r>
              <a:rPr sz="2800" b="1" spc="-5" dirty="0" err="1">
                <a:latin typeface="Calibri"/>
                <a:cs typeface="Calibri"/>
              </a:rPr>
              <a:t>Estudiant</a:t>
            </a:r>
            <a:r>
              <a:rPr lang="es-ES" sz="2800" b="1" spc="-5" dirty="0">
                <a:latin typeface="Calibri"/>
                <a:cs typeface="Calibri"/>
              </a:rPr>
              <a:t> (signatura </a:t>
            </a:r>
            <a:r>
              <a:rPr lang="es-ES" sz="2800" b="1" spc="-5" dirty="0" err="1">
                <a:latin typeface="Calibri"/>
                <a:cs typeface="Calibri"/>
              </a:rPr>
              <a:t>electrònica</a:t>
            </a:r>
            <a:r>
              <a:rPr lang="es-ES" sz="2800" b="1" spc="-5" dirty="0">
                <a:latin typeface="Calibri"/>
                <a:cs typeface="Calibri"/>
              </a:rPr>
              <a:t>)</a:t>
            </a:r>
            <a:endParaRPr sz="2800" dirty="0">
              <a:latin typeface="Calibri"/>
              <a:cs typeface="Calibri"/>
            </a:endParaRPr>
          </a:p>
          <a:p>
            <a:pPr marL="732155" indent="-448945" algn="just">
              <a:lnSpc>
                <a:spcPct val="100000"/>
              </a:lnSpc>
              <a:spcBef>
                <a:spcPts val="215"/>
              </a:spcBef>
              <a:buFont typeface="Symbol"/>
              <a:buChar char=""/>
              <a:tabLst>
                <a:tab pos="732155" algn="l"/>
                <a:tab pos="732790" algn="l"/>
              </a:tabLst>
            </a:pPr>
            <a:r>
              <a:rPr sz="2800" spc="-5" dirty="0">
                <a:latin typeface="Calibri"/>
                <a:cs typeface="Calibri"/>
              </a:rPr>
              <a:t>Coordinador </a:t>
            </a:r>
            <a:r>
              <a:rPr sz="2800" b="1" spc="-5" dirty="0">
                <a:latin typeface="Calibri"/>
                <a:cs typeface="Calibri"/>
              </a:rPr>
              <a:t>Acadèmic </a:t>
            </a:r>
            <a:r>
              <a:rPr sz="2000" spc="-5" dirty="0">
                <a:latin typeface="Calibri"/>
                <a:cs typeface="Calibri"/>
              </a:rPr>
              <a:t>(consultar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20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Gestió Acadèmica </a:t>
            </a:r>
            <a:r>
              <a:rPr sz="20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del </a:t>
            </a:r>
            <a:r>
              <a:rPr sz="20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teu</a:t>
            </a:r>
            <a:r>
              <a:rPr sz="2000" u="heavy" spc="6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 </a:t>
            </a:r>
            <a:r>
              <a:rPr sz="20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centre</a:t>
            </a:r>
            <a:r>
              <a:rPr sz="2000" spc="-5" dirty="0">
                <a:latin typeface="Calibri"/>
                <a:cs typeface="Calibri"/>
              </a:rPr>
              <a:t>)</a:t>
            </a:r>
            <a:endParaRPr sz="2000">
              <a:latin typeface="Calibri"/>
              <a:cs typeface="Calibri"/>
            </a:endParaRPr>
          </a:p>
          <a:p>
            <a:pPr marL="732155" indent="-448945" algn="just">
              <a:lnSpc>
                <a:spcPct val="100000"/>
              </a:lnSpc>
              <a:spcBef>
                <a:spcPts val="409"/>
              </a:spcBef>
              <a:buSzPct val="107142"/>
              <a:buFont typeface="Symbol"/>
              <a:buChar char=""/>
              <a:tabLst>
                <a:tab pos="732155" algn="l"/>
                <a:tab pos="732790" algn="l"/>
              </a:tabLst>
            </a:pPr>
            <a:r>
              <a:rPr sz="2800" spc="-5" dirty="0">
                <a:latin typeface="Calibri"/>
                <a:cs typeface="Calibri"/>
              </a:rPr>
              <a:t>Coordinador </a:t>
            </a:r>
            <a:r>
              <a:rPr sz="2800" b="1" spc="-5" dirty="0">
                <a:latin typeface="Calibri"/>
                <a:cs typeface="Calibri"/>
              </a:rPr>
              <a:t>Administratiu </a:t>
            </a:r>
            <a:r>
              <a:rPr sz="2800" spc="-5" dirty="0">
                <a:latin typeface="Calibri"/>
                <a:cs typeface="Calibri"/>
              </a:rPr>
              <a:t>o </a:t>
            </a:r>
            <a:r>
              <a:rPr sz="2800" b="1" spc="-5" dirty="0">
                <a:latin typeface="Calibri"/>
                <a:cs typeface="Calibri"/>
              </a:rPr>
              <a:t>Institucional </a:t>
            </a:r>
            <a:r>
              <a:rPr sz="2800" spc="-10" dirty="0">
                <a:latin typeface="Calibri"/>
                <a:cs typeface="Calibri"/>
              </a:rPr>
              <a:t>(signa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ARI)</a:t>
            </a:r>
            <a:endParaRPr sz="2800">
              <a:latin typeface="Calibri"/>
              <a:cs typeface="Calibri"/>
            </a:endParaRPr>
          </a:p>
          <a:p>
            <a:pPr marL="2260600" marR="2865755" algn="just">
              <a:lnSpc>
                <a:spcPct val="101800"/>
              </a:lnSpc>
              <a:spcBef>
                <a:spcPts val="50"/>
              </a:spcBef>
            </a:pPr>
            <a:r>
              <a:rPr sz="2200" spc="-10" dirty="0">
                <a:latin typeface="Calibri"/>
                <a:cs typeface="Calibri"/>
              </a:rPr>
              <a:t>Exchange </a:t>
            </a:r>
            <a:r>
              <a:rPr sz="2200" spc="-5" dirty="0" err="1">
                <a:latin typeface="Calibri"/>
                <a:cs typeface="Calibri"/>
              </a:rPr>
              <a:t>Programmes</a:t>
            </a:r>
            <a:r>
              <a:rPr sz="2200" spc="-5" dirty="0">
                <a:latin typeface="Calibri"/>
                <a:cs typeface="Calibri"/>
              </a:rPr>
              <a:t> Coordinator</a:t>
            </a:r>
            <a:r>
              <a:rPr lang="es-ES" sz="2200" spc="-5" dirty="0">
                <a:latin typeface="Calibri"/>
                <a:cs typeface="Calibri"/>
              </a:rPr>
              <a:t>  </a:t>
            </a:r>
            <a:r>
              <a:rPr lang="es-ES" sz="2200" b="1" u="sng" spc="-5" dirty="0">
                <a:latin typeface="Calibri"/>
                <a:cs typeface="Calibri"/>
                <a:hlinkClick r:id="rId2"/>
              </a:rPr>
              <a:t>uab.exchange.programme</a:t>
            </a:r>
            <a:r>
              <a:rPr lang="en-US" sz="2200" b="1" u="sng" spc="-5" dirty="0">
                <a:latin typeface="Calibri"/>
                <a:cs typeface="Calibri"/>
                <a:hlinkClick r:id="rId2"/>
              </a:rPr>
              <a:t>@uab.cat</a:t>
            </a:r>
            <a:endParaRPr lang="en-US" sz="2200" spc="-5">
              <a:ea typeface="+mn-lt"/>
              <a:cs typeface="+mn-lt"/>
            </a:endParaRPr>
          </a:p>
          <a:p>
            <a:pPr marL="2260600" marR="2865755" algn="just">
              <a:lnSpc>
                <a:spcPct val="101800"/>
              </a:lnSpc>
              <a:spcBef>
                <a:spcPts val="50"/>
              </a:spcBef>
            </a:pPr>
            <a:r>
              <a:rPr sz="2200" spc="-10" dirty="0">
                <a:latin typeface="Calibri"/>
                <a:cs typeface="Calibri"/>
              </a:rPr>
              <a:t>Tel. +34 </a:t>
            </a:r>
            <a:r>
              <a:rPr sz="2200" spc="-5" dirty="0">
                <a:latin typeface="Calibri"/>
                <a:cs typeface="Calibri"/>
              </a:rPr>
              <a:t>93 586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8499</a:t>
            </a:r>
            <a:endParaRPr sz="2200">
              <a:latin typeface="Calibri"/>
              <a:cs typeface="Calibri"/>
            </a:endParaRPr>
          </a:p>
          <a:p>
            <a:pPr marL="643890" algn="just">
              <a:lnSpc>
                <a:spcPct val="100000"/>
              </a:lnSpc>
              <a:spcBef>
                <a:spcPts val="900"/>
              </a:spcBef>
              <a:tabLst>
                <a:tab pos="2260600" algn="l"/>
              </a:tabLst>
            </a:pPr>
            <a:r>
              <a:rPr sz="2000" i="1" dirty="0">
                <a:latin typeface="Calibri"/>
                <a:cs typeface="Calibri"/>
              </a:rPr>
              <a:t>Adreça</a:t>
            </a:r>
            <a:r>
              <a:rPr sz="2000" i="1" spc="5" dirty="0">
                <a:latin typeface="Calibri"/>
                <a:cs typeface="Calibri"/>
              </a:rPr>
              <a:t> </a:t>
            </a:r>
            <a:r>
              <a:rPr sz="2000" i="1" spc="-5" dirty="0">
                <a:latin typeface="Calibri"/>
                <a:cs typeface="Calibri"/>
              </a:rPr>
              <a:t>postal:	</a:t>
            </a:r>
            <a:r>
              <a:rPr sz="2200" spc="-5" dirty="0">
                <a:latin typeface="Calibri"/>
                <a:cs typeface="Calibri"/>
              </a:rPr>
              <a:t>UNIVERSITAT AUTÒNOMA DE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BARCELONA</a:t>
            </a:r>
            <a:endParaRPr sz="2200">
              <a:latin typeface="Calibri"/>
              <a:cs typeface="Calibri"/>
            </a:endParaRPr>
          </a:p>
          <a:p>
            <a:pPr marL="2260600" algn="just">
              <a:lnSpc>
                <a:spcPct val="100000"/>
              </a:lnSpc>
              <a:spcBef>
                <a:spcPts val="50"/>
              </a:spcBef>
            </a:pPr>
            <a:r>
              <a:rPr sz="2200" spc="-5" dirty="0">
                <a:latin typeface="Calibri"/>
                <a:cs typeface="Calibri"/>
              </a:rPr>
              <a:t>Àrea de Relacions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Internacionals</a:t>
            </a:r>
            <a:endParaRPr sz="2200">
              <a:latin typeface="Calibri"/>
              <a:cs typeface="Calibri"/>
            </a:endParaRPr>
          </a:p>
          <a:p>
            <a:pPr marL="2260600" marR="1991360" algn="just">
              <a:lnSpc>
                <a:spcPct val="101800"/>
              </a:lnSpc>
            </a:pPr>
            <a:r>
              <a:rPr sz="2200" spc="-5" dirty="0">
                <a:latin typeface="Calibri"/>
                <a:cs typeface="Calibri"/>
              </a:rPr>
              <a:t>Pl. </a:t>
            </a:r>
            <a:r>
              <a:rPr sz="2200" spc="-10" dirty="0">
                <a:latin typeface="Calibri"/>
                <a:cs typeface="Calibri"/>
              </a:rPr>
              <a:t>Cívica, </a:t>
            </a:r>
            <a:r>
              <a:rPr sz="2200" spc="-5" dirty="0">
                <a:latin typeface="Calibri"/>
                <a:cs typeface="Calibri"/>
              </a:rPr>
              <a:t>Biblioteca de Comunicació (Ed.N)  08193 – Bellaterra (Barcelona)</a:t>
            </a:r>
            <a:r>
              <a:rPr sz="2200" spc="-10" dirty="0">
                <a:latin typeface="Calibri"/>
                <a:cs typeface="Calibri"/>
              </a:rPr>
              <a:t> SPAIN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939154" y="420115"/>
            <a:ext cx="3975100" cy="813043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ES" sz="2600" b="1" u="heavy" spc="-5" dirty="0">
                <a:uFill>
                  <a:solidFill>
                    <a:srgbClr val="0000FF"/>
                  </a:solidFill>
                </a:uFill>
                <a:ea typeface="+mn-lt"/>
                <a:cs typeface="+mn-lt"/>
                <a:hlinkClick r:id="rId2"/>
              </a:rPr>
              <a:t>uab.exchange.programme</a:t>
            </a:r>
            <a:r>
              <a:rPr lang="en-US" sz="2600" b="1" u="heavy" spc="-5" dirty="0">
                <a:uFill>
                  <a:solidFill>
                    <a:srgbClr val="0000FF"/>
                  </a:solidFill>
                </a:uFill>
                <a:ea typeface="+mn-lt"/>
                <a:cs typeface="+mn-lt"/>
                <a:hlinkClick r:id="rId2"/>
              </a:rPr>
              <a:t>@uab.cat</a:t>
            </a:r>
            <a:endParaRPr lang="es-ES"/>
          </a:p>
        </p:txBody>
      </p:sp>
      <p:sp>
        <p:nvSpPr>
          <p:cNvPr id="3" name="object 3"/>
          <p:cNvSpPr/>
          <p:nvPr/>
        </p:nvSpPr>
        <p:spPr>
          <a:xfrm>
            <a:off x="825500" y="412115"/>
            <a:ext cx="1528445" cy="49657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627" y="1147317"/>
            <a:ext cx="922718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213850" algn="l"/>
              </a:tabLst>
            </a:pPr>
            <a:r>
              <a:rPr sz="30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Expedient </a:t>
            </a:r>
            <a:r>
              <a:rPr sz="3000" u="sng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acadèmic (Transcript </a:t>
            </a:r>
            <a:r>
              <a:rPr sz="30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of</a:t>
            </a:r>
            <a:r>
              <a:rPr sz="3000" u="sng" spc="-1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sz="3000" u="sng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Records)	</a:t>
            </a:r>
            <a:endParaRPr sz="3000"/>
          </a:p>
        </p:txBody>
      </p:sp>
      <p:sp>
        <p:nvSpPr>
          <p:cNvPr id="5" name="object 5"/>
          <p:cNvSpPr txBox="1"/>
          <p:nvPr/>
        </p:nvSpPr>
        <p:spPr>
          <a:xfrm>
            <a:off x="1066291" y="1776730"/>
            <a:ext cx="8529955" cy="5766130"/>
          </a:xfrm>
          <a:prstGeom prst="rect">
            <a:avLst/>
          </a:prstGeom>
        </p:spPr>
        <p:txBody>
          <a:bodyPr vert="horz" wrap="square" lIns="0" tIns="3810" rIns="0" bIns="0" rtlCol="0" anchor="t">
            <a:spAutoFit/>
          </a:bodyPr>
          <a:lstStyle/>
          <a:p>
            <a:pPr marL="463550" marR="1120140" indent="-450850" algn="just">
              <a:lnSpc>
                <a:spcPct val="101899"/>
              </a:lnSpc>
              <a:spcBef>
                <a:spcPts val="30"/>
              </a:spcBef>
              <a:buFont typeface="Symbol"/>
              <a:buChar char=""/>
              <a:tabLst>
                <a:tab pos="463550" algn="l"/>
                <a:tab pos="464184" algn="l"/>
              </a:tabLst>
            </a:pPr>
            <a:r>
              <a:rPr sz="2800" spc="-10" dirty="0">
                <a:latin typeface="Calibri"/>
                <a:cs typeface="Calibri"/>
              </a:rPr>
              <a:t>L’enviarem sempre. </a:t>
            </a:r>
            <a:r>
              <a:rPr sz="2800" spc="-5" dirty="0">
                <a:latin typeface="Calibri"/>
                <a:cs typeface="Calibri"/>
              </a:rPr>
              <a:t>Encara </a:t>
            </a:r>
            <a:r>
              <a:rPr sz="2800" spc="-10" dirty="0">
                <a:latin typeface="Calibri"/>
                <a:cs typeface="Calibri"/>
              </a:rPr>
              <a:t>que </a:t>
            </a:r>
            <a:r>
              <a:rPr sz="2800" spc="-5" dirty="0">
                <a:latin typeface="Calibri"/>
                <a:cs typeface="Calibri"/>
              </a:rPr>
              <a:t>la universitat </a:t>
            </a:r>
            <a:r>
              <a:rPr sz="2800" spc="-10" dirty="0">
                <a:latin typeface="Calibri"/>
                <a:cs typeface="Calibri"/>
              </a:rPr>
              <a:t>de  destinació </a:t>
            </a:r>
            <a:r>
              <a:rPr sz="2800" spc="-5" dirty="0">
                <a:latin typeface="Calibri"/>
                <a:cs typeface="Calibri"/>
              </a:rPr>
              <a:t>no ho sol·liciti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explícitament.</a:t>
            </a:r>
            <a:endParaRPr lang="es-ES" sz="2800">
              <a:latin typeface="Calibri"/>
              <a:cs typeface="Calibri"/>
            </a:endParaRPr>
          </a:p>
          <a:p>
            <a:pPr marL="463550" marR="1120140" indent="-450850" algn="just">
              <a:lnSpc>
                <a:spcPct val="101899"/>
              </a:lnSpc>
              <a:spcBef>
                <a:spcPts val="30"/>
              </a:spcBef>
              <a:buFont typeface="Symbol"/>
              <a:buChar char=""/>
              <a:tabLst>
                <a:tab pos="463550" algn="l"/>
                <a:tab pos="464184" algn="l"/>
              </a:tabLst>
            </a:pPr>
            <a:endParaRPr lang="es-ES" sz="2800" spc="-5" dirty="0">
              <a:latin typeface="Calibri"/>
              <a:cs typeface="Calibri"/>
            </a:endParaRPr>
          </a:p>
          <a:p>
            <a:pPr marL="463550" marR="102235" indent="-450850" algn="just">
              <a:lnSpc>
                <a:spcPct val="101800"/>
              </a:lnSpc>
              <a:spcBef>
                <a:spcPts val="145"/>
              </a:spcBef>
              <a:buFont typeface="Symbol"/>
              <a:buChar char=""/>
              <a:tabLst>
                <a:tab pos="463550" algn="l"/>
                <a:tab pos="464184" algn="l"/>
              </a:tabLst>
            </a:pPr>
            <a:r>
              <a:rPr sz="2800" spc="-10" dirty="0">
                <a:latin typeface="Calibri"/>
                <a:cs typeface="Calibri"/>
              </a:rPr>
              <a:t>L’Àrea </a:t>
            </a:r>
            <a:r>
              <a:rPr sz="2800" spc="-5" dirty="0">
                <a:latin typeface="Calibri"/>
                <a:cs typeface="Calibri"/>
              </a:rPr>
              <a:t>de </a:t>
            </a:r>
            <a:r>
              <a:rPr sz="2800" dirty="0">
                <a:latin typeface="Calibri"/>
                <a:cs typeface="Calibri"/>
              </a:rPr>
              <a:t>Relacions </a:t>
            </a:r>
            <a:r>
              <a:rPr sz="2800" spc="-5" dirty="0">
                <a:latin typeface="Calibri"/>
                <a:cs typeface="Calibri"/>
              </a:rPr>
              <a:t>Internacionals </a:t>
            </a:r>
            <a:r>
              <a:rPr sz="2800" dirty="0">
                <a:latin typeface="Calibri"/>
                <a:cs typeface="Calibri"/>
              </a:rPr>
              <a:t>(l’ARI) </a:t>
            </a:r>
            <a:r>
              <a:rPr sz="2800" spc="-5" dirty="0">
                <a:latin typeface="Calibri"/>
                <a:cs typeface="Calibri"/>
              </a:rPr>
              <a:t>ha demanat a  les gestions acadèmiques els vostres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expedients.</a:t>
            </a:r>
            <a:endParaRPr sz="2800">
              <a:latin typeface="Calibri"/>
              <a:cs typeface="Calibri"/>
            </a:endParaRPr>
          </a:p>
          <a:p>
            <a:pPr marL="463550" marR="102235" indent="-450850" algn="just">
              <a:lnSpc>
                <a:spcPct val="101800"/>
              </a:lnSpc>
              <a:spcBef>
                <a:spcPts val="145"/>
              </a:spcBef>
              <a:buFont typeface="Symbol"/>
              <a:buChar char=""/>
              <a:tabLst>
                <a:tab pos="463550" algn="l"/>
                <a:tab pos="464184" algn="l"/>
              </a:tabLst>
            </a:pPr>
            <a:endParaRPr lang="es-ES" sz="2800" spc="-5" dirty="0">
              <a:latin typeface="Calibri"/>
              <a:cs typeface="Calibri"/>
            </a:endParaRPr>
          </a:p>
          <a:p>
            <a:pPr marL="463550" marR="5080" indent="-450850" algn="just">
              <a:lnSpc>
                <a:spcPct val="101800"/>
              </a:lnSpc>
              <a:spcBef>
                <a:spcPts val="145"/>
              </a:spcBef>
              <a:buFont typeface="Symbol"/>
              <a:buChar char=""/>
              <a:tabLst>
                <a:tab pos="463550" algn="l"/>
                <a:tab pos="464184" algn="l"/>
              </a:tabLst>
            </a:pPr>
            <a:r>
              <a:rPr sz="2800" spc="-10" dirty="0">
                <a:latin typeface="Calibri"/>
                <a:cs typeface="Calibri"/>
              </a:rPr>
              <a:t>Des </a:t>
            </a:r>
            <a:r>
              <a:rPr sz="2800" spc="-5" dirty="0">
                <a:latin typeface="Calibri"/>
                <a:cs typeface="Calibri"/>
              </a:rPr>
              <a:t>de l’ARI </a:t>
            </a:r>
            <a:r>
              <a:rPr sz="2800" spc="-10" dirty="0">
                <a:latin typeface="Calibri"/>
                <a:cs typeface="Calibri"/>
              </a:rPr>
              <a:t>farem </a:t>
            </a:r>
            <a:r>
              <a:rPr sz="2800" spc="-5" dirty="0">
                <a:latin typeface="Calibri"/>
                <a:cs typeface="Calibri"/>
              </a:rPr>
              <a:t>arribar </a:t>
            </a:r>
            <a:r>
              <a:rPr sz="2800" dirty="0">
                <a:latin typeface="Calibri"/>
                <a:cs typeface="Calibri"/>
              </a:rPr>
              <a:t>aquest </a:t>
            </a:r>
            <a:r>
              <a:rPr sz="2800" spc="-5" dirty="0">
                <a:latin typeface="Calibri"/>
                <a:cs typeface="Calibri"/>
              </a:rPr>
              <a:t>document als  estudiants </a:t>
            </a:r>
            <a:r>
              <a:rPr sz="2800" spc="-10" dirty="0">
                <a:latin typeface="Calibri"/>
                <a:cs typeface="Calibri"/>
              </a:rPr>
              <a:t>que </a:t>
            </a:r>
            <a:r>
              <a:rPr sz="2800" spc="-5" dirty="0">
                <a:latin typeface="Calibri"/>
                <a:cs typeface="Calibri"/>
              </a:rPr>
              <a:t>hagueu de fer l’application online i </a:t>
            </a:r>
            <a:r>
              <a:rPr sz="2800" spc="-10" dirty="0">
                <a:latin typeface="Calibri"/>
                <a:cs typeface="Calibri"/>
              </a:rPr>
              <a:t>pujar  </a:t>
            </a:r>
            <a:r>
              <a:rPr sz="2800" spc="-5" dirty="0">
                <a:latin typeface="Calibri"/>
                <a:cs typeface="Calibri"/>
              </a:rPr>
              <a:t>vosaltres mateixos els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documents.</a:t>
            </a:r>
            <a:endParaRPr sz="2800">
              <a:latin typeface="Calibri"/>
              <a:cs typeface="Calibri"/>
            </a:endParaRPr>
          </a:p>
          <a:p>
            <a:pPr marL="463550" marR="5080" indent="-450850" algn="just">
              <a:lnSpc>
                <a:spcPct val="101800"/>
              </a:lnSpc>
              <a:spcBef>
                <a:spcPts val="145"/>
              </a:spcBef>
              <a:buFont typeface="Symbol"/>
              <a:buChar char=""/>
              <a:tabLst>
                <a:tab pos="463550" algn="l"/>
                <a:tab pos="464184" algn="l"/>
                <a:tab pos="2576195" algn="l"/>
              </a:tabLst>
            </a:pPr>
            <a:endParaRPr lang="es-ES" sz="2800" spc="-5" dirty="0">
              <a:latin typeface="Calibri"/>
              <a:cs typeface="Calibri"/>
            </a:endParaRPr>
          </a:p>
          <a:p>
            <a:pPr marL="463550" marR="41910" indent="-450850" algn="just">
              <a:lnSpc>
                <a:spcPct val="101800"/>
              </a:lnSpc>
              <a:spcBef>
                <a:spcPts val="140"/>
              </a:spcBef>
              <a:buFont typeface="Symbol"/>
              <a:buChar char=""/>
              <a:tabLst>
                <a:tab pos="463550" algn="l"/>
                <a:tab pos="464184" algn="l"/>
                <a:tab pos="2576195" algn="l"/>
              </a:tabLst>
            </a:pPr>
            <a:r>
              <a:rPr sz="2800" spc="-5" dirty="0">
                <a:latin typeface="Calibri"/>
                <a:cs typeface="Calibri"/>
              </a:rPr>
              <a:t>Algunes </a:t>
            </a:r>
            <a:r>
              <a:rPr sz="2800" spc="-10" dirty="0">
                <a:latin typeface="Calibri"/>
                <a:cs typeface="Calibri"/>
              </a:rPr>
              <a:t>universitats </a:t>
            </a:r>
            <a:r>
              <a:rPr sz="2800" spc="-5" dirty="0">
                <a:latin typeface="Calibri"/>
                <a:cs typeface="Calibri"/>
              </a:rPr>
              <a:t>demanen </a:t>
            </a:r>
            <a:r>
              <a:rPr sz="2800" spc="-10" dirty="0">
                <a:latin typeface="Calibri"/>
                <a:cs typeface="Calibri"/>
              </a:rPr>
              <a:t>una </a:t>
            </a:r>
            <a:r>
              <a:rPr sz="2800" spc="-5" dirty="0">
                <a:latin typeface="Calibri"/>
                <a:cs typeface="Calibri"/>
              </a:rPr>
              <a:t>nota mitjana  determinada.	Si no s’acompleix aquest </a:t>
            </a:r>
            <a:r>
              <a:rPr sz="2800" dirty="0">
                <a:latin typeface="Calibri"/>
                <a:cs typeface="Calibri"/>
              </a:rPr>
              <a:t>requisit, </a:t>
            </a:r>
            <a:r>
              <a:rPr sz="2800" spc="-5" dirty="0">
                <a:latin typeface="Calibri"/>
                <a:cs typeface="Calibri"/>
              </a:rPr>
              <a:t>pot </a:t>
            </a:r>
            <a:r>
              <a:rPr sz="2800" spc="-10" dirty="0">
                <a:latin typeface="Calibri"/>
                <a:cs typeface="Calibri"/>
              </a:rPr>
              <a:t>ser  </a:t>
            </a:r>
            <a:r>
              <a:rPr sz="2800" spc="-5" dirty="0">
                <a:latin typeface="Calibri"/>
                <a:cs typeface="Calibri"/>
              </a:rPr>
              <a:t>motiu de desestimació de la vostra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sol·licitud.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9145" y="420115"/>
            <a:ext cx="9135109" cy="813043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5172075">
              <a:lnSpc>
                <a:spcPct val="100000"/>
              </a:lnSpc>
              <a:spcBef>
                <a:spcPts val="100"/>
              </a:spcBef>
            </a:pPr>
            <a:r>
              <a:rPr lang="es-ES" spc="-5" dirty="0">
                <a:hlinkClick r:id="rId2"/>
              </a:rPr>
              <a:t>uab.exchange.programme</a:t>
            </a:r>
            <a:r>
              <a:rPr lang="en-US" spc="-5" dirty="0">
                <a:hlinkClick r:id="rId2"/>
              </a:rPr>
              <a:t>@uab.cat</a:t>
            </a:r>
            <a:endParaRPr lang="es-ES"/>
          </a:p>
        </p:txBody>
      </p:sp>
      <p:sp>
        <p:nvSpPr>
          <p:cNvPr id="3" name="object 3"/>
          <p:cNvSpPr/>
          <p:nvPr/>
        </p:nvSpPr>
        <p:spPr>
          <a:xfrm>
            <a:off x="825500" y="412115"/>
            <a:ext cx="1528445" cy="49657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06627" y="1147317"/>
            <a:ext cx="9227185" cy="4606517"/>
          </a:xfrm>
          <a:prstGeom prst="rect">
            <a:avLst/>
          </a:prstGeom>
        </p:spPr>
        <p:txBody>
          <a:bodyPr vert="horz" wrap="square" lIns="0" tIns="184785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455"/>
              </a:spcBef>
            </a:pPr>
            <a:r>
              <a:rPr sz="30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Health </a:t>
            </a:r>
            <a:r>
              <a:rPr sz="3000" b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Certificate (</a:t>
            </a:r>
            <a:r>
              <a:rPr sz="2400" b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Només cas que el </a:t>
            </a:r>
            <a:r>
              <a:rPr sz="24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demani la Univ. de</a:t>
            </a:r>
            <a:r>
              <a:rPr sz="2400" b="1" u="sng" spc="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destinació</a:t>
            </a:r>
            <a:r>
              <a:rPr sz="3000" b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)</a:t>
            </a:r>
            <a:r>
              <a:rPr sz="3000" b="1" u="sng" spc="6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endParaRPr sz="3000" dirty="0">
              <a:latin typeface="Calibri"/>
              <a:cs typeface="Calibri"/>
            </a:endParaRPr>
          </a:p>
          <a:p>
            <a:pPr marL="822960" indent="-452120" algn="just">
              <a:lnSpc>
                <a:spcPct val="100000"/>
              </a:lnSpc>
              <a:spcBef>
                <a:spcPts val="1355"/>
              </a:spcBef>
              <a:buFont typeface="Symbol"/>
              <a:buChar char=""/>
              <a:tabLst>
                <a:tab pos="823594" algn="l"/>
                <a:tab pos="824230" algn="l"/>
              </a:tabLst>
            </a:pPr>
            <a:r>
              <a:rPr sz="3000" spc="-5" dirty="0">
                <a:latin typeface="Calibri"/>
                <a:cs typeface="Calibri"/>
              </a:rPr>
              <a:t>Signat </a:t>
            </a:r>
            <a:r>
              <a:rPr sz="3000" dirty="0">
                <a:latin typeface="Calibri"/>
                <a:cs typeface="Calibri"/>
              </a:rPr>
              <a:t>i </a:t>
            </a:r>
            <a:r>
              <a:rPr sz="3000" spc="-5" dirty="0">
                <a:latin typeface="Calibri"/>
                <a:cs typeface="Calibri"/>
              </a:rPr>
              <a:t>segellat </a:t>
            </a:r>
            <a:r>
              <a:rPr sz="3000" spc="-10" dirty="0">
                <a:latin typeface="Calibri"/>
                <a:cs typeface="Calibri"/>
              </a:rPr>
              <a:t>pel</a:t>
            </a:r>
            <a:r>
              <a:rPr sz="3000" spc="1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metge</a:t>
            </a:r>
          </a:p>
          <a:p>
            <a:pPr algn="just">
              <a:lnSpc>
                <a:spcPct val="100000"/>
              </a:lnSpc>
              <a:spcBef>
                <a:spcPts val="30"/>
              </a:spcBef>
              <a:buFont typeface="Symbol"/>
              <a:buChar char=""/>
            </a:pPr>
            <a:endParaRPr sz="3300" dirty="0">
              <a:latin typeface="Times New Roman"/>
              <a:cs typeface="Times New Roman"/>
            </a:endParaRPr>
          </a:p>
          <a:p>
            <a:pPr marL="822960" marR="799465" indent="-450850" algn="just">
              <a:lnSpc>
                <a:spcPct val="101800"/>
              </a:lnSpc>
              <a:buFont typeface="Symbol"/>
              <a:buChar char=""/>
              <a:tabLst>
                <a:tab pos="823594" algn="l"/>
                <a:tab pos="824230" algn="l"/>
              </a:tabLst>
            </a:pPr>
            <a:r>
              <a:rPr sz="3000" dirty="0">
                <a:latin typeface="Calibri"/>
                <a:cs typeface="Calibri"/>
              </a:rPr>
              <a:t>Abans </a:t>
            </a:r>
            <a:r>
              <a:rPr sz="3000" spc="-5" dirty="0">
                <a:latin typeface="Calibri"/>
                <a:cs typeface="Calibri"/>
              </a:rPr>
              <a:t>de sortir de la consulta </a:t>
            </a:r>
            <a:r>
              <a:rPr sz="3000" b="1" spc="-5" dirty="0">
                <a:latin typeface="Calibri"/>
                <a:cs typeface="Calibri"/>
              </a:rPr>
              <a:t>revisar </a:t>
            </a:r>
            <a:r>
              <a:rPr sz="3000" b="1" dirty="0">
                <a:latin typeface="Calibri"/>
                <a:cs typeface="Calibri"/>
              </a:rPr>
              <a:t>que s’han  </a:t>
            </a:r>
            <a:r>
              <a:rPr sz="3000" b="1" spc="-5" dirty="0">
                <a:latin typeface="Calibri"/>
                <a:cs typeface="Calibri"/>
              </a:rPr>
              <a:t>omplert </a:t>
            </a:r>
            <a:r>
              <a:rPr sz="3000" b="1" dirty="0">
                <a:latin typeface="Calibri"/>
                <a:cs typeface="Calibri"/>
              </a:rPr>
              <a:t>tots els </a:t>
            </a:r>
            <a:r>
              <a:rPr sz="3000" b="1" spc="-5" dirty="0">
                <a:latin typeface="Calibri"/>
                <a:cs typeface="Calibri"/>
              </a:rPr>
              <a:t>apartats</a:t>
            </a:r>
            <a:r>
              <a:rPr sz="3000" spc="-5" dirty="0">
                <a:latin typeface="Calibri"/>
                <a:cs typeface="Calibri"/>
              </a:rPr>
              <a:t>; encara que </a:t>
            </a:r>
            <a:r>
              <a:rPr sz="3000" dirty="0">
                <a:latin typeface="Calibri"/>
                <a:cs typeface="Calibri"/>
              </a:rPr>
              <a:t>la </a:t>
            </a:r>
            <a:r>
              <a:rPr sz="3000" spc="-5" dirty="0">
                <a:latin typeface="Calibri"/>
                <a:cs typeface="Calibri"/>
              </a:rPr>
              <a:t>resposta  sigui </a:t>
            </a:r>
            <a:r>
              <a:rPr sz="3000" dirty="0">
                <a:latin typeface="Calibri"/>
                <a:cs typeface="Calibri"/>
              </a:rPr>
              <a:t>“NO”, el </a:t>
            </a:r>
            <a:r>
              <a:rPr sz="3000" spc="-5" dirty="0">
                <a:latin typeface="Calibri"/>
                <a:cs typeface="Calibri"/>
              </a:rPr>
              <a:t>metge ha de fer </a:t>
            </a:r>
            <a:r>
              <a:rPr sz="3000" dirty="0">
                <a:latin typeface="Calibri"/>
                <a:cs typeface="Calibri"/>
              </a:rPr>
              <a:t>constar </a:t>
            </a:r>
            <a:r>
              <a:rPr sz="3000" spc="-5" dirty="0">
                <a:latin typeface="Calibri"/>
                <a:cs typeface="Calibri"/>
              </a:rPr>
              <a:t>“none”,  “nothing”...</a:t>
            </a:r>
            <a:endParaRPr sz="3300" dirty="0">
              <a:highlight>
                <a:srgbClr val="FFFF00"/>
              </a:highlight>
              <a:latin typeface="Times New Roman"/>
              <a:cs typeface="Times New Roman"/>
            </a:endParaRPr>
          </a:p>
          <a:p>
            <a:pPr marL="822960" marR="542290" indent="-450850" algn="just">
              <a:lnSpc>
                <a:spcPct val="102099"/>
              </a:lnSpc>
              <a:spcBef>
                <a:spcPts val="5"/>
              </a:spcBef>
              <a:buFont typeface="Symbol"/>
              <a:buChar char=""/>
              <a:tabLst>
                <a:tab pos="823594" algn="l"/>
                <a:tab pos="824230" algn="l"/>
              </a:tabLst>
            </a:pPr>
            <a:r>
              <a:rPr sz="3000" spc="-5" dirty="0">
                <a:latin typeface="Calibri"/>
                <a:cs typeface="Calibri"/>
              </a:rPr>
              <a:t>Podeu fer </a:t>
            </a:r>
            <a:r>
              <a:rPr sz="3000" dirty="0">
                <a:latin typeface="Calibri"/>
                <a:cs typeface="Calibri"/>
              </a:rPr>
              <a:t>la </a:t>
            </a:r>
            <a:r>
              <a:rPr sz="3000" spc="-5" dirty="0">
                <a:latin typeface="Calibri"/>
                <a:cs typeface="Calibri"/>
              </a:rPr>
              <a:t>revisió </a:t>
            </a:r>
            <a:r>
              <a:rPr sz="3000" dirty="0">
                <a:latin typeface="Calibri"/>
                <a:cs typeface="Calibri"/>
              </a:rPr>
              <a:t>al</a:t>
            </a:r>
            <a:r>
              <a:rPr sz="3000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0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Servei </a:t>
            </a:r>
            <a:r>
              <a:rPr sz="30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Assistencial </a:t>
            </a:r>
            <a:r>
              <a:rPr sz="30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de Salut </a:t>
            </a:r>
            <a:r>
              <a:rPr sz="3000" spc="-5" dirty="0">
                <a:latin typeface="Calibri"/>
                <a:cs typeface="Calibri"/>
              </a:rPr>
              <a:t> (SAS) </a:t>
            </a:r>
            <a:r>
              <a:rPr sz="3000" spc="-10" dirty="0">
                <a:latin typeface="Calibri"/>
                <a:cs typeface="Calibri"/>
              </a:rPr>
              <a:t>del </a:t>
            </a:r>
            <a:r>
              <a:rPr sz="3000" spc="-5" dirty="0">
                <a:latin typeface="Calibri"/>
                <a:cs typeface="Calibri"/>
              </a:rPr>
              <a:t>Campus (telf. </a:t>
            </a:r>
            <a:r>
              <a:rPr sz="3000" dirty="0">
                <a:latin typeface="Calibri"/>
                <a:cs typeface="Calibri"/>
              </a:rPr>
              <a:t>93 </a:t>
            </a:r>
            <a:r>
              <a:rPr sz="3000" spc="-5" dirty="0">
                <a:latin typeface="Calibri"/>
                <a:cs typeface="Calibri"/>
              </a:rPr>
              <a:t>581 1800 </a:t>
            </a:r>
            <a:r>
              <a:rPr sz="3000" dirty="0">
                <a:latin typeface="Calibri"/>
                <a:cs typeface="Calibri"/>
              </a:rPr>
              <a:t>/ 93 </a:t>
            </a:r>
            <a:r>
              <a:rPr sz="3000" spc="10" dirty="0">
                <a:latin typeface="Calibri"/>
                <a:cs typeface="Calibri"/>
              </a:rPr>
              <a:t>581</a:t>
            </a:r>
            <a:r>
              <a:rPr sz="3000" spc="-3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1900)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9145" y="420115"/>
            <a:ext cx="9135109" cy="813043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5172075">
              <a:lnSpc>
                <a:spcPct val="100000"/>
              </a:lnSpc>
              <a:spcBef>
                <a:spcPts val="100"/>
              </a:spcBef>
            </a:pPr>
            <a:r>
              <a:rPr lang="es-ES" spc="-5" dirty="0">
                <a:hlinkClick r:id="rId2"/>
              </a:rPr>
              <a:t>uab.exchange.programme</a:t>
            </a:r>
            <a:r>
              <a:rPr lang="en-US" spc="-5" dirty="0">
                <a:hlinkClick r:id="rId2"/>
              </a:rPr>
              <a:t>@uab.cat</a:t>
            </a:r>
            <a:endParaRPr lang="es-ES" dirty="0"/>
          </a:p>
        </p:txBody>
      </p:sp>
      <p:sp>
        <p:nvSpPr>
          <p:cNvPr id="3" name="object 3"/>
          <p:cNvSpPr/>
          <p:nvPr/>
        </p:nvSpPr>
        <p:spPr>
          <a:xfrm>
            <a:off x="825500" y="412115"/>
            <a:ext cx="1528445" cy="49657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46100" y="1419225"/>
            <a:ext cx="9227185" cy="5948423"/>
          </a:xfrm>
          <a:prstGeom prst="rect">
            <a:avLst/>
          </a:prstGeom>
        </p:spPr>
        <p:txBody>
          <a:bodyPr vert="horz" wrap="square" lIns="0" tIns="6350" rIns="0" bIns="0" rtlCol="0" anchor="t">
            <a:spAutoFit/>
          </a:bodyPr>
          <a:lstStyle/>
          <a:p>
            <a:pPr marL="12700" marR="5080">
              <a:lnSpc>
                <a:spcPct val="101899"/>
              </a:lnSpc>
              <a:spcBef>
                <a:spcPts val="50"/>
              </a:spcBef>
              <a:tabLst>
                <a:tab pos="5270500" algn="l"/>
                <a:tab pos="9213850" algn="l"/>
              </a:tabLst>
            </a:pPr>
            <a:r>
              <a:rPr sz="2300" b="1" spc="-5" dirty="0">
                <a:latin typeface="Calibri"/>
                <a:cs typeface="Calibri"/>
              </a:rPr>
              <a:t>Certificat del </a:t>
            </a:r>
            <a:r>
              <a:rPr sz="2300" b="1" dirty="0">
                <a:latin typeface="Calibri"/>
                <a:cs typeface="Calibri"/>
              </a:rPr>
              <a:t>banc – </a:t>
            </a:r>
            <a:r>
              <a:rPr sz="2300" b="1" spc="-5" dirty="0">
                <a:latin typeface="Calibri"/>
                <a:cs typeface="Calibri"/>
              </a:rPr>
              <a:t>Solvència </a:t>
            </a:r>
            <a:r>
              <a:rPr sz="2300" b="1" spc="-10" dirty="0">
                <a:latin typeface="Calibri"/>
                <a:cs typeface="Calibri"/>
              </a:rPr>
              <a:t>econòmica </a:t>
            </a:r>
            <a:r>
              <a:rPr sz="2300" b="1" dirty="0">
                <a:latin typeface="Calibri"/>
                <a:cs typeface="Calibri"/>
              </a:rPr>
              <a:t>– </a:t>
            </a:r>
            <a:r>
              <a:rPr sz="2300" b="1" spc="-5" dirty="0">
                <a:latin typeface="Calibri"/>
                <a:cs typeface="Calibri"/>
              </a:rPr>
              <a:t>Financial form </a:t>
            </a:r>
            <a:r>
              <a:rPr sz="2300" b="1" dirty="0">
                <a:latin typeface="Calibri"/>
                <a:cs typeface="Calibri"/>
              </a:rPr>
              <a:t>– Bank  </a:t>
            </a:r>
            <a:r>
              <a:rPr sz="2300" b="1" spc="-5" dirty="0">
                <a:latin typeface="Calibri"/>
                <a:cs typeface="Calibri"/>
              </a:rPr>
              <a:t>Statement </a:t>
            </a:r>
            <a:r>
              <a:rPr sz="2300" b="1" dirty="0">
                <a:latin typeface="Calibri"/>
                <a:cs typeface="Calibri"/>
              </a:rPr>
              <a:t>– Evidence of</a:t>
            </a:r>
            <a:r>
              <a:rPr sz="2300" b="1" spc="20" dirty="0">
                <a:latin typeface="Calibri"/>
                <a:cs typeface="Calibri"/>
              </a:rPr>
              <a:t> </a:t>
            </a:r>
            <a:r>
              <a:rPr sz="2300" b="1" dirty="0">
                <a:latin typeface="Calibri"/>
                <a:cs typeface="Calibri"/>
              </a:rPr>
              <a:t>Financial </a:t>
            </a:r>
            <a:r>
              <a:rPr sz="2300" b="1" spc="-5" dirty="0">
                <a:latin typeface="Calibri"/>
                <a:cs typeface="Calibri"/>
              </a:rPr>
              <a:t>Support	(</a:t>
            </a:r>
            <a:r>
              <a:rPr sz="2400" b="1" spc="-5" dirty="0">
                <a:latin typeface="Calibri"/>
                <a:cs typeface="Calibri"/>
              </a:rPr>
              <a:t>Només cas que </a:t>
            </a:r>
            <a:r>
              <a:rPr sz="2400" b="1" spc="-10" dirty="0">
                <a:latin typeface="Calibri"/>
                <a:cs typeface="Calibri"/>
              </a:rPr>
              <a:t>el </a:t>
            </a:r>
            <a:r>
              <a:rPr sz="2400" b="1" spc="-5" dirty="0">
                <a:latin typeface="Calibri"/>
                <a:cs typeface="Calibri"/>
              </a:rPr>
              <a:t>demani </a:t>
            </a:r>
            <a:r>
              <a:rPr sz="2400" b="1" dirty="0">
                <a:latin typeface="Calibri"/>
                <a:cs typeface="Calibri"/>
              </a:rPr>
              <a:t>la  </a:t>
            </a:r>
            <a:r>
              <a:rPr sz="24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Univ. </a:t>
            </a:r>
            <a:r>
              <a:rPr sz="2400" b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</a:t>
            </a:r>
            <a:r>
              <a:rPr sz="2400" b="1" u="sng" spc="-5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destinació</a:t>
            </a:r>
            <a:r>
              <a:rPr sz="2300" b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)		</a:t>
            </a:r>
            <a:endParaRPr sz="23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700" dirty="0">
              <a:latin typeface="Times New Roman"/>
              <a:cs typeface="Times New Roman"/>
            </a:endParaRPr>
          </a:p>
          <a:p>
            <a:pPr marL="822960" indent="-45212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  <a:tabLst>
                <a:tab pos="823594" algn="l"/>
                <a:tab pos="824230" algn="l"/>
              </a:tabLst>
            </a:pPr>
            <a:r>
              <a:rPr sz="2300" b="1" dirty="0">
                <a:solidFill>
                  <a:srgbClr val="FF0000"/>
                </a:solidFill>
                <a:latin typeface="Calibri"/>
                <a:cs typeface="Calibri"/>
              </a:rPr>
              <a:t>El document que </a:t>
            </a:r>
            <a:r>
              <a:rPr sz="2300" b="1" spc="-5" dirty="0">
                <a:solidFill>
                  <a:srgbClr val="FF0000"/>
                </a:solidFill>
                <a:latin typeface="Calibri"/>
                <a:cs typeface="Calibri"/>
              </a:rPr>
              <a:t>elabora el </a:t>
            </a:r>
            <a:r>
              <a:rPr sz="2300" b="1" dirty="0">
                <a:solidFill>
                  <a:srgbClr val="FF0000"/>
                </a:solidFill>
                <a:latin typeface="Calibri"/>
                <a:cs typeface="Calibri"/>
              </a:rPr>
              <a:t>banc ha de ser </a:t>
            </a:r>
            <a:r>
              <a:rPr sz="2300" b="1" spc="-5" dirty="0">
                <a:solidFill>
                  <a:srgbClr val="FF0000"/>
                </a:solidFill>
                <a:latin typeface="Calibri"/>
                <a:cs typeface="Calibri"/>
              </a:rPr>
              <a:t>en</a:t>
            </a:r>
            <a:r>
              <a:rPr sz="2300" b="1" spc="-6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300" b="1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anglès</a:t>
            </a:r>
            <a:endParaRPr sz="2300" dirty="0">
              <a:latin typeface="Calibri"/>
              <a:cs typeface="Calibri"/>
            </a:endParaRPr>
          </a:p>
          <a:p>
            <a:pPr marL="822960" indent="-452120" algn="just">
              <a:lnSpc>
                <a:spcPct val="100000"/>
              </a:lnSpc>
              <a:spcBef>
                <a:spcPts val="165"/>
              </a:spcBef>
              <a:buFont typeface="Symbol"/>
              <a:buChar char=""/>
              <a:tabLst>
                <a:tab pos="823594" algn="l"/>
                <a:tab pos="824230" algn="l"/>
              </a:tabLst>
            </a:pPr>
            <a:r>
              <a:rPr sz="2300" spc="-5" dirty="0">
                <a:latin typeface="Calibri"/>
                <a:cs typeface="Calibri"/>
              </a:rPr>
              <a:t>Els certificats de banc/beques/sponsors han de ser originals</a:t>
            </a:r>
            <a:r>
              <a:rPr sz="2300" dirty="0">
                <a:latin typeface="Calibri"/>
                <a:cs typeface="Calibri"/>
              </a:rPr>
              <a:t> </a:t>
            </a:r>
            <a:r>
              <a:rPr sz="2300" spc="-5" dirty="0">
                <a:latin typeface="Calibri"/>
                <a:cs typeface="Calibri"/>
              </a:rPr>
              <a:t>amb</a:t>
            </a:r>
            <a:endParaRPr sz="2300" dirty="0">
              <a:latin typeface="Calibri"/>
              <a:cs typeface="Calibri"/>
            </a:endParaRPr>
          </a:p>
          <a:p>
            <a:pPr marL="822960" algn="just">
              <a:lnSpc>
                <a:spcPct val="100000"/>
              </a:lnSpc>
              <a:spcBef>
                <a:spcPts val="50"/>
              </a:spcBef>
            </a:pPr>
            <a:r>
              <a:rPr sz="2300" b="1" dirty="0">
                <a:latin typeface="Calibri"/>
                <a:cs typeface="Calibri"/>
              </a:rPr>
              <a:t>signatures </a:t>
            </a:r>
            <a:r>
              <a:rPr sz="2300" b="1" spc="-5" dirty="0">
                <a:latin typeface="Calibri"/>
                <a:cs typeface="Calibri"/>
              </a:rPr>
              <a:t>originals </a:t>
            </a:r>
            <a:r>
              <a:rPr sz="2300" spc="-5" dirty="0">
                <a:latin typeface="Calibri"/>
                <a:cs typeface="Calibri"/>
              </a:rPr>
              <a:t>(no s’accepten còpies) </a:t>
            </a:r>
            <a:r>
              <a:rPr sz="2300" dirty="0">
                <a:latin typeface="Calibri"/>
                <a:cs typeface="Calibri"/>
              </a:rPr>
              <a:t>i </a:t>
            </a:r>
            <a:r>
              <a:rPr sz="2300" b="1" spc="-5" dirty="0">
                <a:latin typeface="Calibri"/>
                <a:cs typeface="Calibri"/>
              </a:rPr>
              <a:t>segell </a:t>
            </a:r>
            <a:r>
              <a:rPr sz="2300" b="1" dirty="0">
                <a:latin typeface="Calibri"/>
                <a:cs typeface="Calibri"/>
              </a:rPr>
              <a:t>del banc</a:t>
            </a:r>
            <a:endParaRPr sz="2300" dirty="0">
              <a:latin typeface="Calibri"/>
              <a:cs typeface="Calibri"/>
            </a:endParaRPr>
          </a:p>
          <a:p>
            <a:pPr marL="822960" indent="-452120" algn="just">
              <a:lnSpc>
                <a:spcPct val="100000"/>
              </a:lnSpc>
              <a:spcBef>
                <a:spcPts val="170"/>
              </a:spcBef>
              <a:buFont typeface="Symbol"/>
              <a:buChar char=""/>
              <a:tabLst>
                <a:tab pos="824230" algn="l"/>
              </a:tabLst>
            </a:pPr>
            <a:r>
              <a:rPr sz="2300" dirty="0">
                <a:latin typeface="Calibri"/>
                <a:cs typeface="Calibri"/>
              </a:rPr>
              <a:t>El </a:t>
            </a:r>
            <a:r>
              <a:rPr sz="2300" b="1" dirty="0">
                <a:latin typeface="Calibri"/>
                <a:cs typeface="Calibri"/>
              </a:rPr>
              <a:t>nom del </a:t>
            </a:r>
            <a:r>
              <a:rPr sz="2300" b="1" spc="-5" dirty="0">
                <a:latin typeface="Calibri"/>
                <a:cs typeface="Calibri"/>
              </a:rPr>
              <a:t>titular </a:t>
            </a:r>
            <a:r>
              <a:rPr sz="2300" b="1" dirty="0">
                <a:latin typeface="Calibri"/>
                <a:cs typeface="Calibri"/>
              </a:rPr>
              <a:t>del </a:t>
            </a:r>
            <a:r>
              <a:rPr sz="2300" b="1" spc="-5" dirty="0">
                <a:latin typeface="Calibri"/>
                <a:cs typeface="Calibri"/>
              </a:rPr>
              <a:t>compte </a:t>
            </a:r>
            <a:r>
              <a:rPr sz="2300" spc="-5" dirty="0">
                <a:latin typeface="Calibri"/>
                <a:cs typeface="Calibri"/>
              </a:rPr>
              <a:t>pot ser </a:t>
            </a:r>
            <a:r>
              <a:rPr sz="2300" dirty="0">
                <a:latin typeface="Calibri"/>
                <a:cs typeface="Calibri"/>
              </a:rPr>
              <a:t>el </a:t>
            </a:r>
            <a:r>
              <a:rPr sz="2300" spc="-5" dirty="0">
                <a:latin typeface="Calibri"/>
                <a:cs typeface="Calibri"/>
              </a:rPr>
              <a:t>dels pares </a:t>
            </a:r>
            <a:r>
              <a:rPr sz="2300" dirty="0">
                <a:latin typeface="Calibri"/>
                <a:cs typeface="Calibri"/>
              </a:rPr>
              <a:t>o </a:t>
            </a:r>
            <a:r>
              <a:rPr sz="2300" spc="-5" dirty="0">
                <a:latin typeface="Calibri"/>
                <a:cs typeface="Calibri"/>
              </a:rPr>
              <a:t>algun</a:t>
            </a:r>
            <a:r>
              <a:rPr sz="2300" spc="-40" dirty="0">
                <a:latin typeface="Calibri"/>
                <a:cs typeface="Calibri"/>
              </a:rPr>
              <a:t> </a:t>
            </a:r>
            <a:r>
              <a:rPr sz="2300" spc="-5" dirty="0">
                <a:latin typeface="Calibri"/>
                <a:cs typeface="Calibri"/>
              </a:rPr>
              <a:t>familiar</a:t>
            </a:r>
            <a:endParaRPr sz="2300" dirty="0">
              <a:latin typeface="Calibri"/>
              <a:cs typeface="Calibri"/>
            </a:endParaRPr>
          </a:p>
          <a:p>
            <a:pPr marL="822960" marR="34925" indent="-450850" algn="just">
              <a:lnSpc>
                <a:spcPct val="101699"/>
              </a:lnSpc>
              <a:spcBef>
                <a:spcPts val="120"/>
              </a:spcBef>
              <a:buFont typeface="Symbol"/>
              <a:buChar char=""/>
              <a:tabLst>
                <a:tab pos="824230" algn="l"/>
              </a:tabLst>
            </a:pPr>
            <a:r>
              <a:rPr sz="2300" dirty="0">
                <a:latin typeface="Calibri"/>
                <a:cs typeface="Calibri"/>
              </a:rPr>
              <a:t>L’import </a:t>
            </a:r>
            <a:r>
              <a:rPr sz="2300" spc="-5" dirty="0">
                <a:latin typeface="Calibri"/>
                <a:cs typeface="Calibri"/>
              </a:rPr>
              <a:t>hauria de ser </a:t>
            </a:r>
            <a:r>
              <a:rPr sz="2300" dirty="0">
                <a:latin typeface="Calibri"/>
                <a:cs typeface="Calibri"/>
              </a:rPr>
              <a:t>en </a:t>
            </a:r>
            <a:r>
              <a:rPr sz="2300" b="1" spc="-5" dirty="0">
                <a:latin typeface="Calibri"/>
                <a:cs typeface="Calibri"/>
              </a:rPr>
              <a:t>DÒLARS </a:t>
            </a:r>
            <a:r>
              <a:rPr sz="2300" spc="-5" dirty="0">
                <a:latin typeface="Calibri"/>
                <a:cs typeface="Calibri"/>
              </a:rPr>
              <a:t>(per Estats Units). Si </a:t>
            </a:r>
            <a:r>
              <a:rPr sz="2300" dirty="0">
                <a:latin typeface="Calibri"/>
                <a:cs typeface="Calibri"/>
              </a:rPr>
              <a:t>el </a:t>
            </a:r>
            <a:r>
              <a:rPr sz="2300" spc="-5" dirty="0">
                <a:latin typeface="Calibri"/>
                <a:cs typeface="Calibri"/>
              </a:rPr>
              <a:t>document </a:t>
            </a:r>
            <a:r>
              <a:rPr sz="2300" dirty="0">
                <a:latin typeface="Calibri"/>
                <a:cs typeface="Calibri"/>
              </a:rPr>
              <a:t>és  en </a:t>
            </a:r>
            <a:r>
              <a:rPr sz="2300" spc="-5" dirty="0">
                <a:latin typeface="Calibri"/>
                <a:cs typeface="Calibri"/>
              </a:rPr>
              <a:t>EUROS, cal que aparegui </a:t>
            </a:r>
            <a:r>
              <a:rPr sz="2300" dirty="0">
                <a:latin typeface="Calibri"/>
                <a:cs typeface="Calibri"/>
              </a:rPr>
              <a:t>entre </a:t>
            </a:r>
            <a:r>
              <a:rPr sz="2300" spc="-5" dirty="0">
                <a:latin typeface="Calibri"/>
                <a:cs typeface="Calibri"/>
              </a:rPr>
              <a:t>parèntesi </a:t>
            </a:r>
            <a:r>
              <a:rPr sz="2300" dirty="0">
                <a:latin typeface="Calibri"/>
                <a:cs typeface="Calibri"/>
              </a:rPr>
              <a:t>el </a:t>
            </a:r>
            <a:r>
              <a:rPr sz="2300" spc="-5" dirty="0">
                <a:latin typeface="Calibri"/>
                <a:cs typeface="Calibri"/>
              </a:rPr>
              <a:t>valor de </a:t>
            </a:r>
            <a:r>
              <a:rPr sz="2300" dirty="0">
                <a:latin typeface="Calibri"/>
                <a:cs typeface="Calibri"/>
              </a:rPr>
              <a:t>la conversió en  </a:t>
            </a:r>
            <a:r>
              <a:rPr sz="2300" spc="-5" dirty="0">
                <a:latin typeface="Calibri"/>
                <a:cs typeface="Calibri"/>
              </a:rPr>
              <a:t>Dòlars.</a:t>
            </a:r>
            <a:endParaRPr sz="2300" dirty="0">
              <a:latin typeface="Calibri"/>
              <a:cs typeface="Calibri"/>
            </a:endParaRPr>
          </a:p>
          <a:p>
            <a:pPr marL="822960" indent="-452120" algn="just">
              <a:spcBef>
                <a:spcPts val="170"/>
              </a:spcBef>
              <a:buFont typeface="Symbol"/>
              <a:buChar char=""/>
              <a:tabLst>
                <a:tab pos="824230" algn="l"/>
              </a:tabLst>
            </a:pPr>
            <a:r>
              <a:rPr sz="2300" spc="-5" dirty="0">
                <a:latin typeface="Calibri"/>
                <a:cs typeface="Calibri"/>
              </a:rPr>
              <a:t>Hi ha Universitats que indicaran </a:t>
            </a:r>
            <a:r>
              <a:rPr sz="2300" dirty="0">
                <a:latin typeface="Calibri"/>
                <a:cs typeface="Calibri"/>
              </a:rPr>
              <a:t>l’import a</a:t>
            </a:r>
            <a:r>
              <a:rPr sz="2300" spc="-10" dirty="0">
                <a:latin typeface="Calibri"/>
                <a:cs typeface="Calibri"/>
              </a:rPr>
              <a:t> </a:t>
            </a:r>
            <a:r>
              <a:rPr sz="2300" spc="-5" dirty="0" err="1">
                <a:latin typeface="Calibri"/>
                <a:cs typeface="Calibri"/>
              </a:rPr>
              <a:t>justificar</a:t>
            </a:r>
            <a:r>
              <a:rPr lang="es-ES" sz="2300" spc="-5" dirty="0">
                <a:latin typeface="Calibri"/>
                <a:cs typeface="Calibri"/>
              </a:rPr>
              <a:t>La </a:t>
            </a:r>
            <a:r>
              <a:rPr lang="es-ES" sz="2300" spc="-5" dirty="0" err="1">
                <a:latin typeface="Calibri"/>
                <a:cs typeface="Calibri"/>
              </a:rPr>
              <a:t>solvència</a:t>
            </a:r>
            <a:r>
              <a:rPr lang="es-ES" sz="2300" spc="-5" dirty="0">
                <a:latin typeface="Calibri"/>
                <a:cs typeface="Calibri"/>
              </a:rPr>
              <a:t> </a:t>
            </a:r>
            <a:r>
              <a:rPr lang="es-ES" sz="2300" dirty="0" err="1">
                <a:latin typeface="Calibri"/>
                <a:cs typeface="Calibri"/>
              </a:rPr>
              <a:t>econòmica</a:t>
            </a:r>
            <a:r>
              <a:rPr lang="es-ES" sz="2300" dirty="0">
                <a:latin typeface="Calibri"/>
                <a:cs typeface="Calibri"/>
              </a:rPr>
              <a:t> </a:t>
            </a:r>
            <a:r>
              <a:rPr lang="es-ES" sz="2300" spc="-5" dirty="0" err="1">
                <a:latin typeface="Calibri"/>
                <a:cs typeface="Calibri"/>
              </a:rPr>
              <a:t>s’haurà</a:t>
            </a:r>
            <a:r>
              <a:rPr lang="es-ES" sz="2300" spc="-5" dirty="0">
                <a:latin typeface="Calibri"/>
                <a:cs typeface="Calibri"/>
              </a:rPr>
              <a:t> </a:t>
            </a:r>
            <a:r>
              <a:rPr lang="es-ES" sz="2300" spc="-10" dirty="0">
                <a:latin typeface="Calibri"/>
                <a:cs typeface="Calibri"/>
              </a:rPr>
              <a:t>de </a:t>
            </a:r>
            <a:r>
              <a:rPr lang="es-ES" sz="2300" spc="-5" dirty="0">
                <a:latin typeface="Calibri"/>
                <a:cs typeface="Calibri"/>
              </a:rPr>
              <a:t>demostrar per poder tramitar </a:t>
            </a:r>
            <a:r>
              <a:rPr lang="es-ES" sz="2300" dirty="0">
                <a:latin typeface="Calibri"/>
                <a:cs typeface="Calibri"/>
              </a:rPr>
              <a:t>el </a:t>
            </a:r>
            <a:r>
              <a:rPr lang="es-ES" sz="2300" spc="-5" dirty="0" err="1">
                <a:latin typeface="Calibri"/>
                <a:cs typeface="Calibri"/>
              </a:rPr>
              <a:t>visat</a:t>
            </a:r>
            <a:r>
              <a:rPr lang="es-ES" sz="2300" spc="-5" dirty="0">
                <a:latin typeface="Calibri"/>
                <a:cs typeface="Calibri"/>
              </a:rPr>
              <a:t>.  En </a:t>
            </a:r>
            <a:r>
              <a:rPr lang="es-ES" sz="2300" dirty="0" err="1">
                <a:latin typeface="Calibri"/>
                <a:cs typeface="Calibri"/>
              </a:rPr>
              <a:t>alguns</a:t>
            </a:r>
            <a:r>
              <a:rPr lang="es-ES" sz="2300" dirty="0">
                <a:latin typeface="Calibri"/>
                <a:cs typeface="Calibri"/>
              </a:rPr>
              <a:t> </a:t>
            </a:r>
            <a:r>
              <a:rPr lang="es-ES" sz="2300" spc="-10" dirty="0">
                <a:latin typeface="Calibri"/>
                <a:cs typeface="Calibri"/>
              </a:rPr>
              <a:t>casos </a:t>
            </a:r>
            <a:r>
              <a:rPr lang="es-ES" sz="2300" dirty="0" err="1">
                <a:latin typeface="Calibri"/>
                <a:cs typeface="Calibri"/>
              </a:rPr>
              <a:t>és</a:t>
            </a:r>
            <a:r>
              <a:rPr lang="es-ES" sz="2300" dirty="0">
                <a:latin typeface="Calibri"/>
                <a:cs typeface="Calibri"/>
              </a:rPr>
              <a:t> la </a:t>
            </a:r>
            <a:r>
              <a:rPr lang="es-ES" sz="2300" spc="-5" dirty="0" err="1">
                <a:latin typeface="Calibri"/>
                <a:cs typeface="Calibri"/>
              </a:rPr>
              <a:t>universitat</a:t>
            </a:r>
            <a:r>
              <a:rPr lang="es-ES" sz="2300" spc="-5" dirty="0">
                <a:latin typeface="Calibri"/>
                <a:cs typeface="Calibri"/>
              </a:rPr>
              <a:t> de </a:t>
            </a:r>
            <a:r>
              <a:rPr lang="es-ES" sz="2300" spc="-5" dirty="0" err="1">
                <a:latin typeface="Calibri"/>
                <a:cs typeface="Calibri"/>
              </a:rPr>
              <a:t>destinació</a:t>
            </a:r>
            <a:r>
              <a:rPr lang="es-ES" sz="2300" spc="-5" dirty="0">
                <a:latin typeface="Calibri"/>
                <a:cs typeface="Calibri"/>
              </a:rPr>
              <a:t> qui </a:t>
            </a:r>
            <a:r>
              <a:rPr lang="es-ES" sz="2300" spc="-5" dirty="0" err="1">
                <a:latin typeface="Calibri"/>
                <a:cs typeface="Calibri"/>
              </a:rPr>
              <a:t>demana</a:t>
            </a:r>
            <a:r>
              <a:rPr lang="es-ES" sz="2300" spc="-5" dirty="0">
                <a:latin typeface="Calibri"/>
                <a:cs typeface="Calibri"/>
              </a:rPr>
              <a:t> </a:t>
            </a:r>
            <a:r>
              <a:rPr lang="es-ES" sz="2300" dirty="0">
                <a:latin typeface="Calibri"/>
                <a:cs typeface="Calibri"/>
              </a:rPr>
              <a:t>la </a:t>
            </a:r>
            <a:r>
              <a:rPr lang="es-ES" sz="2300" spc="-5" dirty="0" err="1">
                <a:latin typeface="Calibri"/>
                <a:cs typeface="Calibri"/>
              </a:rPr>
              <a:t>informació</a:t>
            </a:r>
            <a:r>
              <a:rPr lang="es-ES" sz="2300" spc="-5" dirty="0">
                <a:latin typeface="Calibri"/>
                <a:cs typeface="Calibri"/>
              </a:rPr>
              <a:t>,  </a:t>
            </a:r>
            <a:r>
              <a:rPr lang="es-ES" sz="2300" dirty="0">
                <a:latin typeface="Calibri"/>
                <a:cs typeface="Calibri"/>
              </a:rPr>
              <a:t>en </a:t>
            </a:r>
            <a:r>
              <a:rPr lang="es-ES" sz="2300" spc="-5" dirty="0" err="1">
                <a:latin typeface="Calibri"/>
                <a:cs typeface="Calibri"/>
              </a:rPr>
              <a:t>altres</a:t>
            </a:r>
            <a:r>
              <a:rPr lang="es-ES" sz="2300" spc="-5" dirty="0">
                <a:latin typeface="Calibri"/>
                <a:cs typeface="Calibri"/>
              </a:rPr>
              <a:t> casos </a:t>
            </a:r>
            <a:r>
              <a:rPr lang="es-ES" sz="2300" spc="-5" dirty="0" err="1">
                <a:latin typeface="Calibri"/>
                <a:cs typeface="Calibri"/>
              </a:rPr>
              <a:t>us</a:t>
            </a:r>
            <a:r>
              <a:rPr lang="es-ES" sz="2300" spc="-5" dirty="0">
                <a:latin typeface="Calibri"/>
                <a:cs typeface="Calibri"/>
              </a:rPr>
              <a:t> </a:t>
            </a:r>
            <a:r>
              <a:rPr lang="es-ES" sz="2300" spc="-5" dirty="0" err="1">
                <a:latin typeface="Calibri"/>
                <a:cs typeface="Calibri"/>
              </a:rPr>
              <a:t>ho</a:t>
            </a:r>
            <a:r>
              <a:rPr lang="es-ES" sz="2300" spc="-5" dirty="0">
                <a:latin typeface="Calibri"/>
                <a:cs typeface="Calibri"/>
              </a:rPr>
              <a:t> </a:t>
            </a:r>
            <a:r>
              <a:rPr lang="es-ES" sz="2300" dirty="0" err="1">
                <a:latin typeface="Calibri"/>
                <a:cs typeface="Calibri"/>
              </a:rPr>
              <a:t>requerirà</a:t>
            </a:r>
            <a:r>
              <a:rPr lang="es-ES" sz="2300" dirty="0">
                <a:latin typeface="Calibri"/>
                <a:cs typeface="Calibri"/>
              </a:rPr>
              <a:t> el </a:t>
            </a:r>
            <a:r>
              <a:rPr lang="es-ES" sz="2300" spc="-5" dirty="0" err="1">
                <a:latin typeface="Calibri"/>
                <a:cs typeface="Calibri"/>
              </a:rPr>
              <a:t>Consolat</a:t>
            </a:r>
            <a:r>
              <a:rPr lang="es-ES" sz="2300" spc="-5" dirty="0">
                <a:latin typeface="Calibri"/>
                <a:cs typeface="Calibri"/>
              </a:rPr>
              <a:t> </a:t>
            </a:r>
            <a:r>
              <a:rPr lang="es-ES" sz="2300" dirty="0">
                <a:latin typeface="Calibri"/>
                <a:cs typeface="Calibri"/>
              </a:rPr>
              <a:t>i/o</a:t>
            </a:r>
            <a:r>
              <a:rPr lang="es-ES" sz="2300" spc="-35" dirty="0">
                <a:latin typeface="Calibri"/>
                <a:cs typeface="Calibri"/>
              </a:rPr>
              <a:t> </a:t>
            </a:r>
            <a:r>
              <a:rPr lang="es-ES" sz="2300" dirty="0" err="1">
                <a:latin typeface="Calibri"/>
                <a:cs typeface="Calibri"/>
              </a:rPr>
              <a:t>Ambaixada</a:t>
            </a:r>
            <a:endParaRPr lang="es-ES" sz="2300" dirty="0">
              <a:latin typeface="Calibri"/>
              <a:cs typeface="Calibri"/>
            </a:endParaRPr>
          </a:p>
          <a:p>
            <a:pPr marL="822960" indent="-452120" algn="just">
              <a:lnSpc>
                <a:spcPct val="100000"/>
              </a:lnSpc>
              <a:spcBef>
                <a:spcPts val="170"/>
              </a:spcBef>
              <a:buFont typeface="Symbol"/>
              <a:buChar char=""/>
              <a:tabLst>
                <a:tab pos="824230" algn="l"/>
              </a:tabLst>
            </a:pPr>
            <a:endParaRPr sz="23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29593" y="84246"/>
            <a:ext cx="9135109" cy="813043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5172075">
              <a:lnSpc>
                <a:spcPct val="100000"/>
              </a:lnSpc>
              <a:spcBef>
                <a:spcPts val="100"/>
              </a:spcBef>
            </a:pPr>
            <a:r>
              <a:rPr lang="es-ES" spc="-5" dirty="0">
                <a:hlinkClick r:id="rId2"/>
              </a:rPr>
              <a:t>uab.exchange.programme</a:t>
            </a:r>
            <a:r>
              <a:rPr lang="en-US" spc="-5" dirty="0">
                <a:hlinkClick r:id="rId2"/>
              </a:rPr>
              <a:t>@uab.cat</a:t>
            </a:r>
            <a:endParaRPr lang="es-ES"/>
          </a:p>
        </p:txBody>
      </p:sp>
      <p:sp>
        <p:nvSpPr>
          <p:cNvPr id="3" name="object 3"/>
          <p:cNvSpPr/>
          <p:nvPr/>
        </p:nvSpPr>
        <p:spPr>
          <a:xfrm>
            <a:off x="825500" y="412115"/>
            <a:ext cx="1528445" cy="49657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066291" y="1182370"/>
            <a:ext cx="8867775" cy="5452839"/>
          </a:xfrm>
          <a:prstGeom prst="rect">
            <a:avLst/>
          </a:prstGeom>
        </p:spPr>
        <p:txBody>
          <a:bodyPr vert="horz" wrap="square" lIns="0" tIns="7620" rIns="0" bIns="0" rtlCol="0" anchor="t">
            <a:spAutoFit/>
          </a:bodyPr>
          <a:lstStyle/>
          <a:p>
            <a:pPr marL="12700" marR="715645">
              <a:lnSpc>
                <a:spcPct val="101600"/>
              </a:lnSpc>
              <a:spcBef>
                <a:spcPts val="60"/>
              </a:spcBef>
            </a:pPr>
            <a:r>
              <a:rPr sz="2300" b="1" spc="-5" dirty="0">
                <a:latin typeface="Calibri"/>
                <a:cs typeface="Calibri"/>
              </a:rPr>
              <a:t>Statement </a:t>
            </a:r>
            <a:r>
              <a:rPr sz="2300" b="1" dirty="0">
                <a:latin typeface="Calibri"/>
                <a:cs typeface="Calibri"/>
              </a:rPr>
              <a:t>of </a:t>
            </a:r>
            <a:r>
              <a:rPr sz="2300" b="1" spc="-5" dirty="0">
                <a:latin typeface="Calibri"/>
                <a:cs typeface="Calibri"/>
              </a:rPr>
              <a:t>Purpose </a:t>
            </a:r>
            <a:r>
              <a:rPr sz="2300" b="1" dirty="0">
                <a:latin typeface="Calibri"/>
                <a:cs typeface="Calibri"/>
              </a:rPr>
              <a:t>– </a:t>
            </a:r>
            <a:r>
              <a:rPr sz="2300" b="1" spc="-5" dirty="0">
                <a:latin typeface="Calibri"/>
                <a:cs typeface="Calibri"/>
              </a:rPr>
              <a:t>Letter of Motivation </a:t>
            </a:r>
            <a:r>
              <a:rPr sz="2300" b="1" dirty="0">
                <a:latin typeface="Calibri"/>
                <a:cs typeface="Calibri"/>
              </a:rPr>
              <a:t>– </a:t>
            </a:r>
            <a:r>
              <a:rPr sz="2300" b="1" spc="-5" dirty="0">
                <a:latin typeface="Calibri"/>
                <a:cs typeface="Calibri"/>
              </a:rPr>
              <a:t>Essay </a:t>
            </a:r>
            <a:r>
              <a:rPr sz="2300" b="1" dirty="0">
                <a:latin typeface="Calibri"/>
                <a:cs typeface="Calibri"/>
              </a:rPr>
              <a:t>– </a:t>
            </a:r>
            <a:r>
              <a:rPr sz="2300" b="1" spc="-5" dirty="0">
                <a:latin typeface="Calibri"/>
                <a:cs typeface="Calibri"/>
              </a:rPr>
              <a:t>Letter </a:t>
            </a:r>
            <a:r>
              <a:rPr sz="2300" b="1" dirty="0">
                <a:latin typeface="Calibri"/>
                <a:cs typeface="Calibri"/>
              </a:rPr>
              <a:t>of  Intention – </a:t>
            </a:r>
            <a:r>
              <a:rPr sz="2300" b="1" spc="-5" dirty="0">
                <a:latin typeface="Calibri"/>
                <a:cs typeface="Calibri"/>
              </a:rPr>
              <a:t>Carta d’intenció </a:t>
            </a:r>
            <a:r>
              <a:rPr sz="2300" b="1" dirty="0">
                <a:latin typeface="Calibri"/>
                <a:cs typeface="Calibri"/>
              </a:rPr>
              <a:t>(</a:t>
            </a:r>
            <a:r>
              <a:rPr sz="2400" b="1" dirty="0">
                <a:latin typeface="Calibri"/>
                <a:cs typeface="Calibri"/>
              </a:rPr>
              <a:t>Només </a:t>
            </a:r>
            <a:r>
              <a:rPr sz="2400" b="1" spc="-5" dirty="0">
                <a:latin typeface="Calibri"/>
                <a:cs typeface="Calibri"/>
              </a:rPr>
              <a:t>cas </a:t>
            </a:r>
            <a:r>
              <a:rPr sz="2400" b="1" dirty="0">
                <a:latin typeface="Calibri"/>
                <a:cs typeface="Calibri"/>
              </a:rPr>
              <a:t>que </a:t>
            </a:r>
            <a:r>
              <a:rPr sz="2400" b="1" spc="-5" dirty="0">
                <a:latin typeface="Calibri"/>
                <a:cs typeface="Calibri"/>
              </a:rPr>
              <a:t>el demani </a:t>
            </a:r>
            <a:r>
              <a:rPr sz="2400" b="1" dirty="0">
                <a:latin typeface="Calibri"/>
                <a:cs typeface="Calibri"/>
              </a:rPr>
              <a:t>la Univ.</a:t>
            </a:r>
            <a:r>
              <a:rPr sz="2400" b="1" spc="-3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de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  <a:tabLst>
                <a:tab pos="8854440" algn="l"/>
              </a:tabLst>
            </a:pPr>
            <a:r>
              <a:rPr sz="2400" b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destinació</a:t>
            </a:r>
            <a:r>
              <a:rPr sz="2300" b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)	</a:t>
            </a:r>
            <a:endParaRPr sz="2300">
              <a:latin typeface="Calibri"/>
              <a:cs typeface="Calibri"/>
            </a:endParaRPr>
          </a:p>
          <a:p>
            <a:pPr algn="just">
              <a:lnSpc>
                <a:spcPct val="100000"/>
              </a:lnSpc>
              <a:spcBef>
                <a:spcPts val="15"/>
              </a:spcBef>
            </a:pPr>
            <a:endParaRPr sz="3450">
              <a:latin typeface="Times New Roman"/>
              <a:cs typeface="Times New Roman"/>
            </a:endParaRPr>
          </a:p>
          <a:p>
            <a:pPr marL="463550" indent="-450850" algn="just">
              <a:lnSpc>
                <a:spcPct val="100000"/>
              </a:lnSpc>
              <a:spcBef>
                <a:spcPts val="5"/>
              </a:spcBef>
              <a:buFont typeface="Symbol"/>
              <a:buChar char=""/>
              <a:tabLst>
                <a:tab pos="463550" algn="l"/>
                <a:tab pos="464184" algn="l"/>
              </a:tabLst>
            </a:pPr>
            <a:r>
              <a:rPr sz="3000" spc="-5" dirty="0">
                <a:latin typeface="Calibri"/>
                <a:cs typeface="Calibri"/>
              </a:rPr>
              <a:t>Explicar </a:t>
            </a:r>
            <a:r>
              <a:rPr sz="3000" spc="-10" dirty="0">
                <a:latin typeface="Calibri"/>
                <a:cs typeface="Calibri"/>
              </a:rPr>
              <a:t>quines </a:t>
            </a:r>
            <a:r>
              <a:rPr sz="3000" dirty="0">
                <a:latin typeface="Calibri"/>
                <a:cs typeface="Calibri"/>
              </a:rPr>
              <a:t>motivacions </a:t>
            </a:r>
            <a:r>
              <a:rPr sz="3000" spc="-5" dirty="0">
                <a:latin typeface="Calibri"/>
                <a:cs typeface="Calibri"/>
              </a:rPr>
              <a:t>tens per fer </a:t>
            </a:r>
            <a:r>
              <a:rPr sz="3000" dirty="0">
                <a:latin typeface="Calibri"/>
                <a:cs typeface="Calibri"/>
              </a:rPr>
              <a:t>aquest</a:t>
            </a:r>
            <a:endParaRPr sz="3000">
              <a:latin typeface="Calibri"/>
              <a:cs typeface="Calibri"/>
            </a:endParaRPr>
          </a:p>
          <a:p>
            <a:pPr marL="463550" marR="635000" algn="just">
              <a:lnSpc>
                <a:spcPts val="3660"/>
              </a:lnSpc>
              <a:spcBef>
                <a:spcPts val="130"/>
              </a:spcBef>
            </a:pPr>
            <a:r>
              <a:rPr sz="3000" spc="-5" dirty="0">
                <a:latin typeface="Calibri"/>
                <a:cs typeface="Calibri"/>
              </a:rPr>
              <a:t>intercanvi, què </a:t>
            </a:r>
            <a:r>
              <a:rPr sz="3000" dirty="0">
                <a:latin typeface="Calibri"/>
                <a:cs typeface="Calibri"/>
              </a:rPr>
              <a:t>t’aportarà </a:t>
            </a:r>
            <a:r>
              <a:rPr sz="3000" spc="-5" dirty="0">
                <a:latin typeface="Calibri"/>
                <a:cs typeface="Calibri"/>
              </a:rPr>
              <a:t>l’intercanvi, perquè </a:t>
            </a:r>
            <a:r>
              <a:rPr sz="3000" dirty="0">
                <a:latin typeface="Calibri"/>
                <a:cs typeface="Calibri"/>
              </a:rPr>
              <a:t>vols  </a:t>
            </a:r>
            <a:r>
              <a:rPr sz="3000" spc="-5" dirty="0">
                <a:latin typeface="Calibri"/>
                <a:cs typeface="Calibri"/>
              </a:rPr>
              <a:t>estudiar </a:t>
            </a:r>
            <a:r>
              <a:rPr sz="3000" spc="5" dirty="0">
                <a:latin typeface="Calibri"/>
                <a:cs typeface="Calibri"/>
              </a:rPr>
              <a:t>en </a:t>
            </a:r>
            <a:r>
              <a:rPr sz="3000" dirty="0">
                <a:latin typeface="Calibri"/>
                <a:cs typeface="Calibri"/>
              </a:rPr>
              <a:t>aquesta </a:t>
            </a:r>
            <a:r>
              <a:rPr sz="3000" spc="-5" dirty="0">
                <a:latin typeface="Calibri"/>
                <a:cs typeface="Calibri"/>
              </a:rPr>
              <a:t>universitat/país </a:t>
            </a:r>
            <a:r>
              <a:rPr sz="3000" dirty="0">
                <a:latin typeface="Calibri"/>
                <a:cs typeface="Calibri"/>
              </a:rPr>
              <a:t>en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concret...</a:t>
            </a:r>
            <a:endParaRPr sz="3000">
              <a:latin typeface="Calibri"/>
              <a:cs typeface="Calibri"/>
            </a:endParaRPr>
          </a:p>
          <a:p>
            <a:pPr marL="463550" marR="51435" indent="-450850" algn="just">
              <a:lnSpc>
                <a:spcPct val="101699"/>
              </a:lnSpc>
              <a:spcBef>
                <a:spcPts val="35"/>
              </a:spcBef>
              <a:buFont typeface="Symbol"/>
              <a:buChar char=""/>
              <a:tabLst>
                <a:tab pos="463550" algn="l"/>
                <a:tab pos="464184" algn="l"/>
              </a:tabLst>
            </a:pPr>
            <a:r>
              <a:rPr sz="3000" spc="-5" dirty="0">
                <a:latin typeface="Calibri"/>
                <a:cs typeface="Calibri"/>
              </a:rPr>
              <a:t>Sobretot per </a:t>
            </a:r>
            <a:r>
              <a:rPr sz="3000" dirty="0">
                <a:latin typeface="Calibri"/>
                <a:cs typeface="Calibri"/>
              </a:rPr>
              <a:t>als </a:t>
            </a:r>
            <a:r>
              <a:rPr sz="3000" spc="-5" dirty="0">
                <a:latin typeface="Calibri"/>
                <a:cs typeface="Calibri"/>
              </a:rPr>
              <a:t>que aneu </a:t>
            </a:r>
            <a:r>
              <a:rPr sz="3000" dirty="0">
                <a:latin typeface="Calibri"/>
                <a:cs typeface="Calibri"/>
              </a:rPr>
              <a:t>als </a:t>
            </a:r>
            <a:r>
              <a:rPr sz="3000" b="1" dirty="0">
                <a:latin typeface="Calibri"/>
                <a:cs typeface="Calibri"/>
              </a:rPr>
              <a:t>Estats </a:t>
            </a:r>
            <a:r>
              <a:rPr sz="3000" b="1" spc="-5" dirty="0">
                <a:latin typeface="Calibri"/>
                <a:cs typeface="Calibri"/>
              </a:rPr>
              <a:t>Units</a:t>
            </a:r>
            <a:r>
              <a:rPr sz="3000" spc="-5" dirty="0">
                <a:latin typeface="Calibri"/>
                <a:cs typeface="Calibri"/>
              </a:rPr>
              <a:t>, no poseu  </a:t>
            </a:r>
            <a:r>
              <a:rPr sz="3000" dirty="0">
                <a:latin typeface="Calibri"/>
                <a:cs typeface="Calibri"/>
              </a:rPr>
              <a:t>massa </a:t>
            </a:r>
            <a:r>
              <a:rPr sz="3000" spc="-10" dirty="0">
                <a:latin typeface="Calibri"/>
                <a:cs typeface="Calibri"/>
              </a:rPr>
              <a:t>èmfasi </a:t>
            </a:r>
            <a:r>
              <a:rPr sz="3000" dirty="0">
                <a:latin typeface="Calibri"/>
                <a:cs typeface="Calibri"/>
              </a:rPr>
              <a:t>en el </a:t>
            </a:r>
            <a:r>
              <a:rPr sz="3000" spc="-5" dirty="0">
                <a:latin typeface="Calibri"/>
                <a:cs typeface="Calibri"/>
              </a:rPr>
              <a:t>fet de </a:t>
            </a:r>
            <a:r>
              <a:rPr sz="3000" dirty="0">
                <a:latin typeface="Calibri"/>
                <a:cs typeface="Calibri"/>
              </a:rPr>
              <a:t>millorar el </a:t>
            </a:r>
            <a:r>
              <a:rPr sz="3000" spc="-10" dirty="0">
                <a:latin typeface="Calibri"/>
                <a:cs typeface="Calibri"/>
              </a:rPr>
              <a:t>nivell </a:t>
            </a:r>
            <a:r>
              <a:rPr sz="3000" spc="-5" dirty="0">
                <a:latin typeface="Calibri"/>
                <a:cs typeface="Calibri"/>
              </a:rPr>
              <a:t>d’anglès. </a:t>
            </a:r>
            <a:r>
              <a:rPr sz="3000" dirty="0">
                <a:latin typeface="Calibri"/>
                <a:cs typeface="Calibri"/>
              </a:rPr>
              <a:t>Ja  </a:t>
            </a:r>
            <a:r>
              <a:rPr sz="3000" spc="-5" dirty="0">
                <a:latin typeface="Calibri"/>
                <a:cs typeface="Calibri"/>
              </a:rPr>
              <a:t>s’entén </a:t>
            </a:r>
            <a:r>
              <a:rPr sz="3000" dirty="0">
                <a:latin typeface="Calibri"/>
                <a:cs typeface="Calibri"/>
              </a:rPr>
              <a:t>que en l’intercanvi el </a:t>
            </a:r>
            <a:r>
              <a:rPr sz="3000" spc="-5" dirty="0">
                <a:latin typeface="Calibri"/>
                <a:cs typeface="Calibri"/>
              </a:rPr>
              <a:t>millorareu... </a:t>
            </a:r>
            <a:r>
              <a:rPr sz="3000" dirty="0">
                <a:latin typeface="Calibri"/>
                <a:cs typeface="Calibri"/>
              </a:rPr>
              <a:t>ressalteu  </a:t>
            </a:r>
            <a:r>
              <a:rPr sz="3000" spc="-5" dirty="0">
                <a:latin typeface="Calibri"/>
                <a:cs typeface="Calibri"/>
              </a:rPr>
              <a:t>altres </a:t>
            </a:r>
            <a:r>
              <a:rPr sz="3000" dirty="0">
                <a:latin typeface="Calibri"/>
                <a:cs typeface="Calibri"/>
              </a:rPr>
              <a:t>aspectes</a:t>
            </a:r>
            <a:r>
              <a:rPr sz="3000" spc="2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acadèmics.</a:t>
            </a:r>
            <a:endParaRPr sz="3000">
              <a:latin typeface="Calibri"/>
              <a:cs typeface="Calibri"/>
            </a:endParaRPr>
          </a:p>
          <a:p>
            <a:pPr marL="463550" indent="-450850" algn="just">
              <a:lnSpc>
                <a:spcPct val="100000"/>
              </a:lnSpc>
              <a:spcBef>
                <a:spcPts val="229"/>
              </a:spcBef>
              <a:buFont typeface="Symbol"/>
              <a:buChar char=""/>
              <a:tabLst>
                <a:tab pos="463550" algn="l"/>
                <a:tab pos="464184" algn="l"/>
              </a:tabLst>
            </a:pPr>
            <a:r>
              <a:rPr sz="3000" spc="-5" dirty="0">
                <a:latin typeface="Calibri"/>
                <a:cs typeface="Calibri"/>
              </a:rPr>
              <a:t>Es recomana que signeu </a:t>
            </a:r>
            <a:r>
              <a:rPr sz="3000" dirty="0">
                <a:latin typeface="Calibri"/>
                <a:cs typeface="Calibri"/>
              </a:rPr>
              <a:t>la carta al </a:t>
            </a:r>
            <a:r>
              <a:rPr sz="3000" spc="-10" dirty="0">
                <a:latin typeface="Calibri"/>
                <a:cs typeface="Calibri"/>
              </a:rPr>
              <a:t>final, </a:t>
            </a:r>
            <a:r>
              <a:rPr sz="3000" dirty="0">
                <a:latin typeface="Calibri"/>
                <a:cs typeface="Calibri"/>
              </a:rPr>
              <a:t>a</a:t>
            </a:r>
            <a:r>
              <a:rPr sz="3000" spc="10" dirty="0">
                <a:latin typeface="Calibri"/>
                <a:cs typeface="Calibri"/>
              </a:rPr>
              <a:t> mà.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9145" y="420115"/>
            <a:ext cx="9135109" cy="813043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5172075">
              <a:lnSpc>
                <a:spcPct val="100000"/>
              </a:lnSpc>
              <a:spcBef>
                <a:spcPts val="100"/>
              </a:spcBef>
            </a:pPr>
            <a:r>
              <a:rPr lang="es-ES" spc="-5" dirty="0">
                <a:hlinkClick r:id="rId2"/>
              </a:rPr>
              <a:t>uab.exchange.programme</a:t>
            </a:r>
            <a:r>
              <a:rPr lang="en-US" spc="-5" dirty="0">
                <a:hlinkClick r:id="rId2"/>
              </a:rPr>
              <a:t>@uab.cat</a:t>
            </a:r>
            <a:endParaRPr lang="es-ES"/>
          </a:p>
        </p:txBody>
      </p:sp>
      <p:sp>
        <p:nvSpPr>
          <p:cNvPr id="3" name="object 3"/>
          <p:cNvSpPr/>
          <p:nvPr/>
        </p:nvSpPr>
        <p:spPr>
          <a:xfrm>
            <a:off x="825500" y="412115"/>
            <a:ext cx="1528445" cy="49657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06627" y="1410969"/>
            <a:ext cx="9227185" cy="5078095"/>
          </a:xfrm>
          <a:prstGeom prst="rect">
            <a:avLst/>
          </a:prstGeom>
        </p:spPr>
        <p:txBody>
          <a:bodyPr vert="horz" wrap="square" lIns="0" tIns="7620" rIns="0" bIns="0" rtlCol="0" anchor="t">
            <a:spAutoFit/>
          </a:bodyPr>
          <a:lstStyle/>
          <a:p>
            <a:pPr marL="12700" marR="5080">
              <a:lnSpc>
                <a:spcPct val="101099"/>
              </a:lnSpc>
              <a:spcBef>
                <a:spcPts val="60"/>
              </a:spcBef>
              <a:tabLst>
                <a:tab pos="9213850" algn="l"/>
              </a:tabLst>
            </a:pPr>
            <a:r>
              <a:rPr sz="2800" b="1" spc="-10" dirty="0">
                <a:latin typeface="Calibri"/>
                <a:cs typeface="Calibri"/>
              </a:rPr>
              <a:t>Cartes </a:t>
            </a:r>
            <a:r>
              <a:rPr sz="2800" b="1" dirty="0">
                <a:latin typeface="Calibri"/>
                <a:cs typeface="Calibri"/>
              </a:rPr>
              <a:t>de </a:t>
            </a:r>
            <a:r>
              <a:rPr sz="2800" b="1" spc="-5" dirty="0">
                <a:latin typeface="Calibri"/>
                <a:cs typeface="Calibri"/>
              </a:rPr>
              <a:t>Recomanació – </a:t>
            </a:r>
            <a:r>
              <a:rPr sz="2800" b="1" dirty="0">
                <a:latin typeface="Calibri"/>
                <a:cs typeface="Calibri"/>
              </a:rPr>
              <a:t>Letter </a:t>
            </a:r>
            <a:r>
              <a:rPr sz="2800" b="1" spc="-5" dirty="0">
                <a:latin typeface="Calibri"/>
                <a:cs typeface="Calibri"/>
              </a:rPr>
              <a:t>of Support –  Recommendation Letter (</a:t>
            </a:r>
            <a:r>
              <a:rPr sz="2400" b="1" spc="-5" dirty="0">
                <a:latin typeface="Gill Sans MT"/>
                <a:cs typeface="Gill Sans MT"/>
              </a:rPr>
              <a:t>Només </a:t>
            </a:r>
            <a:r>
              <a:rPr sz="2400" b="1" dirty="0">
                <a:latin typeface="Gill Sans MT"/>
                <a:cs typeface="Gill Sans MT"/>
              </a:rPr>
              <a:t>cas que el demani </a:t>
            </a:r>
            <a:r>
              <a:rPr sz="2400" b="1" spc="-5" dirty="0">
                <a:latin typeface="Gill Sans MT"/>
                <a:cs typeface="Gill Sans MT"/>
              </a:rPr>
              <a:t>la </a:t>
            </a:r>
            <a:r>
              <a:rPr sz="2400" b="1" dirty="0">
                <a:latin typeface="Gill Sans MT"/>
                <a:cs typeface="Gill Sans MT"/>
              </a:rPr>
              <a:t>Univ. de  </a:t>
            </a:r>
            <a:r>
              <a:rPr sz="2400" b="1" u="sng" spc="-5" dirty="0">
                <a:uFill>
                  <a:solidFill>
                    <a:srgbClr val="000000"/>
                  </a:solidFill>
                </a:uFill>
                <a:latin typeface="Gill Sans MT"/>
                <a:cs typeface="Gill Sans MT"/>
              </a:rPr>
              <a:t>destinació</a:t>
            </a:r>
            <a:r>
              <a:rPr sz="2800" b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)	</a:t>
            </a:r>
            <a:endParaRPr sz="2800">
              <a:latin typeface="Calibri"/>
              <a:cs typeface="Calibri"/>
            </a:endParaRPr>
          </a:p>
          <a:p>
            <a:pPr marL="913130" indent="-450850" algn="just">
              <a:lnSpc>
                <a:spcPct val="100000"/>
              </a:lnSpc>
              <a:spcBef>
                <a:spcPts val="1595"/>
              </a:spcBef>
              <a:buFont typeface="Symbol"/>
              <a:buChar char=""/>
              <a:tabLst>
                <a:tab pos="913130" algn="l"/>
                <a:tab pos="913765" algn="l"/>
              </a:tabLst>
            </a:pPr>
            <a:r>
              <a:rPr sz="2800" spc="-5" dirty="0">
                <a:latin typeface="Calibri"/>
                <a:cs typeface="Calibri"/>
              </a:rPr>
              <a:t>Idioma del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document:</a:t>
            </a:r>
            <a:endParaRPr sz="2800">
              <a:latin typeface="Calibri"/>
              <a:cs typeface="Calibri"/>
            </a:endParaRPr>
          </a:p>
          <a:p>
            <a:pPr marL="927100" lvl="1" indent="-229235" algn="just">
              <a:lnSpc>
                <a:spcPct val="100000"/>
              </a:lnSpc>
              <a:spcBef>
                <a:spcPts val="60"/>
              </a:spcBef>
              <a:buFont typeface="Courier New"/>
              <a:buChar char="•"/>
              <a:tabLst>
                <a:tab pos="927735" algn="l"/>
              </a:tabLst>
            </a:pPr>
            <a:r>
              <a:rPr sz="2800" spc="-5" dirty="0">
                <a:latin typeface="Calibri"/>
                <a:cs typeface="Calibri"/>
              </a:rPr>
              <a:t>EN </a:t>
            </a:r>
            <a:r>
              <a:rPr sz="2800" spc="-10" dirty="0">
                <a:latin typeface="Calibri"/>
                <a:cs typeface="Calibri"/>
              </a:rPr>
              <a:t>CAP </a:t>
            </a:r>
            <a:r>
              <a:rPr sz="2800" dirty="0">
                <a:latin typeface="Calibri"/>
                <a:cs typeface="Calibri"/>
              </a:rPr>
              <a:t>CAS </a:t>
            </a:r>
            <a:r>
              <a:rPr sz="2800" spc="-10" dirty="0">
                <a:latin typeface="Calibri"/>
                <a:cs typeface="Calibri"/>
              </a:rPr>
              <a:t>pot </a:t>
            </a:r>
            <a:r>
              <a:rPr sz="2800" spc="-5" dirty="0">
                <a:latin typeface="Calibri"/>
                <a:cs typeface="Calibri"/>
              </a:rPr>
              <a:t>ser </a:t>
            </a:r>
            <a:r>
              <a:rPr sz="2800" spc="5" dirty="0">
                <a:latin typeface="Calibri"/>
                <a:cs typeface="Calibri"/>
              </a:rPr>
              <a:t>en</a:t>
            </a:r>
            <a:r>
              <a:rPr sz="2800" spc="-5" dirty="0">
                <a:latin typeface="Calibri"/>
                <a:cs typeface="Calibri"/>
              </a:rPr>
              <a:t> català</a:t>
            </a:r>
            <a:endParaRPr sz="2800">
              <a:latin typeface="Calibri"/>
              <a:cs typeface="Calibri"/>
            </a:endParaRPr>
          </a:p>
          <a:p>
            <a:pPr marL="927100" lvl="1" indent="-229235" algn="just">
              <a:lnSpc>
                <a:spcPct val="100000"/>
              </a:lnSpc>
              <a:spcBef>
                <a:spcPts val="60"/>
              </a:spcBef>
              <a:buFont typeface="Courier New"/>
              <a:buChar char="•"/>
              <a:tabLst>
                <a:tab pos="927735" algn="l"/>
              </a:tabLst>
            </a:pPr>
            <a:r>
              <a:rPr sz="2800" spc="-5" dirty="0">
                <a:latin typeface="Calibri"/>
                <a:cs typeface="Calibri"/>
              </a:rPr>
              <a:t>En </a:t>
            </a:r>
            <a:r>
              <a:rPr sz="2800" b="1" spc="-5" dirty="0">
                <a:latin typeface="Calibri"/>
                <a:cs typeface="Calibri"/>
              </a:rPr>
              <a:t>anglès </a:t>
            </a:r>
            <a:r>
              <a:rPr sz="2800" spc="-5" dirty="0">
                <a:latin typeface="Calibri"/>
                <a:cs typeface="Calibri"/>
              </a:rPr>
              <a:t>o bé l’idioma de la universitat de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destinació</a:t>
            </a:r>
            <a:endParaRPr sz="2800">
              <a:latin typeface="Calibri"/>
              <a:cs typeface="Calibri"/>
            </a:endParaRPr>
          </a:p>
          <a:p>
            <a:pPr marL="913130" indent="-450850" algn="just">
              <a:lnSpc>
                <a:spcPct val="100000"/>
              </a:lnSpc>
              <a:spcBef>
                <a:spcPts val="204"/>
              </a:spcBef>
              <a:buFont typeface="Symbol"/>
              <a:buChar char=""/>
              <a:tabLst>
                <a:tab pos="913130" algn="l"/>
                <a:tab pos="913765" algn="l"/>
              </a:tabLst>
            </a:pPr>
            <a:r>
              <a:rPr sz="2800" spc="-5" dirty="0">
                <a:latin typeface="Calibri"/>
                <a:cs typeface="Calibri"/>
              </a:rPr>
              <a:t>Ha de ser </a:t>
            </a:r>
            <a:r>
              <a:rPr sz="2800" spc="-10" dirty="0">
                <a:latin typeface="Calibri"/>
                <a:cs typeface="Calibri"/>
              </a:rPr>
              <a:t>document original </a:t>
            </a:r>
            <a:r>
              <a:rPr sz="2800" spc="-5" dirty="0">
                <a:latin typeface="Calibri"/>
                <a:cs typeface="Calibri"/>
              </a:rPr>
              <a:t>(no valen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còpies)</a:t>
            </a:r>
            <a:endParaRPr sz="2800">
              <a:latin typeface="Calibri"/>
              <a:cs typeface="Calibri"/>
            </a:endParaRPr>
          </a:p>
          <a:p>
            <a:pPr marL="913130" indent="-450850" algn="just">
              <a:lnSpc>
                <a:spcPct val="100000"/>
              </a:lnSpc>
              <a:spcBef>
                <a:spcPts val="204"/>
              </a:spcBef>
              <a:buFont typeface="Symbol"/>
              <a:buChar char=""/>
              <a:tabLst>
                <a:tab pos="913130" algn="l"/>
                <a:tab pos="913765" algn="l"/>
              </a:tabLst>
            </a:pPr>
            <a:r>
              <a:rPr sz="2800" spc="-10" dirty="0">
                <a:latin typeface="Calibri"/>
                <a:cs typeface="Calibri"/>
              </a:rPr>
              <a:t>Signada </a:t>
            </a:r>
            <a:r>
              <a:rPr sz="2800" dirty="0">
                <a:latin typeface="Calibri"/>
                <a:cs typeface="Calibri"/>
              </a:rPr>
              <a:t>pel </a:t>
            </a:r>
            <a:r>
              <a:rPr sz="2800" spc="-10" dirty="0">
                <a:latin typeface="Calibri"/>
                <a:cs typeface="Calibri"/>
              </a:rPr>
              <a:t>docent</a:t>
            </a:r>
            <a:endParaRPr sz="2800">
              <a:latin typeface="Calibri"/>
              <a:cs typeface="Calibri"/>
            </a:endParaRPr>
          </a:p>
          <a:p>
            <a:pPr marL="913130" indent="-450850" algn="just">
              <a:lnSpc>
                <a:spcPct val="100000"/>
              </a:lnSpc>
              <a:spcBef>
                <a:spcPts val="204"/>
              </a:spcBef>
              <a:buFont typeface="Symbol"/>
              <a:buChar char=""/>
              <a:tabLst>
                <a:tab pos="913130" algn="l"/>
                <a:tab pos="913765" algn="l"/>
              </a:tabLst>
            </a:pPr>
            <a:r>
              <a:rPr sz="2800" spc="-10" dirty="0">
                <a:latin typeface="Calibri"/>
                <a:cs typeface="Calibri"/>
              </a:rPr>
              <a:t>Segell </a:t>
            </a:r>
            <a:r>
              <a:rPr sz="2800" spc="-5" dirty="0">
                <a:latin typeface="Calibri"/>
                <a:cs typeface="Calibri"/>
              </a:rPr>
              <a:t>del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departament</a:t>
            </a:r>
            <a:endParaRPr sz="2800">
              <a:latin typeface="Calibri"/>
              <a:cs typeface="Calibri"/>
            </a:endParaRPr>
          </a:p>
          <a:p>
            <a:pPr marL="913130" indent="-450850" algn="just">
              <a:lnSpc>
                <a:spcPct val="100000"/>
              </a:lnSpc>
              <a:spcBef>
                <a:spcPts val="204"/>
              </a:spcBef>
              <a:buFont typeface="Symbol"/>
              <a:buChar char=""/>
              <a:tabLst>
                <a:tab pos="913130" algn="l"/>
                <a:tab pos="913765" algn="l"/>
              </a:tabLst>
            </a:pPr>
            <a:r>
              <a:rPr sz="2800" spc="-5" dirty="0">
                <a:latin typeface="Calibri"/>
                <a:cs typeface="Calibri"/>
              </a:rPr>
              <a:t>En paper oficial del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departament</a:t>
            </a:r>
            <a:endParaRPr sz="2800">
              <a:latin typeface="Calibri"/>
              <a:cs typeface="Calibri"/>
            </a:endParaRPr>
          </a:p>
          <a:p>
            <a:pPr marL="913130" indent="-450850" algn="just">
              <a:lnSpc>
                <a:spcPct val="100000"/>
              </a:lnSpc>
              <a:spcBef>
                <a:spcPts val="215"/>
              </a:spcBef>
              <a:buFont typeface="Symbol"/>
              <a:buChar char=""/>
              <a:tabLst>
                <a:tab pos="913130" algn="l"/>
                <a:tab pos="913765" algn="l"/>
              </a:tabLst>
            </a:pPr>
            <a:r>
              <a:rPr sz="2800" spc="-10" dirty="0">
                <a:latin typeface="Calibri"/>
                <a:cs typeface="Calibri"/>
              </a:rPr>
              <a:t>Feta per </a:t>
            </a:r>
            <a:r>
              <a:rPr sz="2800" spc="-5" dirty="0">
                <a:latin typeface="Calibri"/>
                <a:cs typeface="Calibri"/>
              </a:rPr>
              <a:t>un docent dels estudis </a:t>
            </a:r>
            <a:r>
              <a:rPr sz="2800" spc="-10" dirty="0">
                <a:latin typeface="Calibri"/>
                <a:cs typeface="Calibri"/>
              </a:rPr>
              <a:t>que </a:t>
            </a:r>
            <a:r>
              <a:rPr sz="2800" spc="-5" dirty="0">
                <a:latin typeface="Calibri"/>
                <a:cs typeface="Calibri"/>
              </a:rPr>
              <a:t>estàs</a:t>
            </a:r>
            <a:r>
              <a:rPr sz="2800" spc="4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cursant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343D018995924AA519A2847E1AF797" ma:contentTypeVersion="2" ma:contentTypeDescription="Crea un document nou" ma:contentTypeScope="" ma:versionID="947c8549f14c753f68d3702fc6be6e34">
  <xsd:schema xmlns:xsd="http://www.w3.org/2001/XMLSchema" xmlns:xs="http://www.w3.org/2001/XMLSchema" xmlns:p="http://schemas.microsoft.com/office/2006/metadata/properties" xmlns:ns2="ee1f67ce-da88-4dfb-a650-0f0da831f464" targetNamespace="http://schemas.microsoft.com/office/2006/metadata/properties" ma:root="true" ma:fieldsID="09d2c8d14c8521459e533f30c6be32ac" ns2:_="">
    <xsd:import namespace="ee1f67ce-da88-4dfb-a650-0f0da831f4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1f67ce-da88-4dfb-a650-0f0da831f4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us de contingut"/>
        <xsd:element ref="dc:title" minOccurs="0" maxOccurs="1" ma:index="4" ma:displayName="Títo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F9AB2FC-82B7-4EFC-B73E-75461A9F27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1f67ce-da88-4dfb-a650-0f0da831f4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D6B2358-A040-45A3-B2BF-59CFEC6CEEC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126DD78-12C0-4A3A-8228-8516595FA468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992</Words>
  <Application>Microsoft Office PowerPoint</Application>
  <PresentationFormat>Personalitzat</PresentationFormat>
  <Paragraphs>88</Paragraphs>
  <Slides>12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5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12</vt:i4>
      </vt:variant>
    </vt:vector>
  </HeadingPairs>
  <TitlesOfParts>
    <vt:vector size="18" baseType="lpstr">
      <vt:lpstr>Calibri</vt:lpstr>
      <vt:lpstr>Courier New</vt:lpstr>
      <vt:lpstr>Gill Sans MT</vt:lpstr>
      <vt:lpstr>Symbol</vt:lpstr>
      <vt:lpstr>Times New Roman</vt:lpstr>
      <vt:lpstr>Office Theme</vt:lpstr>
      <vt:lpstr>uab.exchange.programme@uab.cat</vt:lpstr>
      <vt:lpstr>Presentació del PowerPoint</vt:lpstr>
      <vt:lpstr>Application form </vt:lpstr>
      <vt:lpstr>Signatures als formularis </vt:lpstr>
      <vt:lpstr>Expedient acadèmic (Transcript of Records) </vt:lpstr>
      <vt:lpstr>uab.exchange.programme@uab.cat</vt:lpstr>
      <vt:lpstr>uab.exchange.programme@uab.cat</vt:lpstr>
      <vt:lpstr>uab.exchange.programme@uab.cat</vt:lpstr>
      <vt:lpstr>uab.exchange.programme@uab.cat</vt:lpstr>
      <vt:lpstr>uab.exchange.programme@uab.cat</vt:lpstr>
      <vt:lpstr>uab.exchange.programme@uab.cat</vt:lpstr>
      <vt:lpstr>Moltes gràcies per la vostra atenció!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internacional.propi@uab.cat</dc:title>
  <dc:creator>Renovi</dc:creator>
  <cp:lastModifiedBy>Isabel Boncompte Bonfill</cp:lastModifiedBy>
  <cp:revision>68</cp:revision>
  <dcterms:created xsi:type="dcterms:W3CDTF">2021-01-26T08:20:44Z</dcterms:created>
  <dcterms:modified xsi:type="dcterms:W3CDTF">2022-03-03T08:45:32Z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2021-01-22T00:00:00Z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2021-01-26T00:00:00Z</vt:filetime>
  </property>
  <property fmtid="{D5CDD505-2E9C-101B-9397-08002B2CF9AE}" pid="5" name="ContentTypeId">
    <vt:lpwstr>0x01010072343D018995924AA519A2847E1AF797</vt:lpwstr>
  </property>
</Properties>
</file>