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96" r:id="rId2"/>
    <p:sldId id="307" r:id="rId3"/>
    <p:sldId id="288" r:id="rId4"/>
    <p:sldId id="289" r:id="rId5"/>
    <p:sldId id="297" r:id="rId6"/>
    <p:sldId id="263" r:id="rId7"/>
    <p:sldId id="278" r:id="rId8"/>
    <p:sldId id="304" r:id="rId9"/>
    <p:sldId id="298" r:id="rId10"/>
    <p:sldId id="294" r:id="rId11"/>
    <p:sldId id="295" r:id="rId12"/>
    <p:sldId id="292" r:id="rId13"/>
    <p:sldId id="308" r:id="rId14"/>
    <p:sldId id="303" r:id="rId15"/>
    <p:sldId id="262" r:id="rId16"/>
    <p:sldId id="282" r:id="rId17"/>
    <p:sldId id="305" r:id="rId18"/>
    <p:sldId id="306" r:id="rId19"/>
    <p:sldId id="309" r:id="rId20"/>
    <p:sldId id="310" r:id="rId21"/>
    <p:sldId id="311" r:id="rId22"/>
    <p:sldId id="301" r:id="rId23"/>
    <p:sldId id="283" r:id="rId24"/>
    <p:sldId id="264" r:id="rId25"/>
    <p:sldId id="265" r:id="rId26"/>
    <p:sldId id="266" r:id="rId27"/>
    <p:sldId id="281" r:id="rId28"/>
    <p:sldId id="268" r:id="rId29"/>
    <p:sldId id="270" r:id="rId30"/>
    <p:sldId id="275" r:id="rId31"/>
    <p:sldId id="276" r:id="rId32"/>
    <p:sldId id="280" r:id="rId33"/>
    <p:sldId id="300" r:id="rId34"/>
    <p:sldId id="299" r:id="rId35"/>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044EC-84D0-C6AE-E4E1-DC9170C8CBD5}" v="3" dt="2024-04-04T16:04:16.966"/>
    <p1510:client id="{17DBB282-6DA4-4F10-BAE0-219ADC71F2E6}" v="9" dt="2024-04-04T16:39:46.514"/>
    <p1510:client id="{54286389-5FB7-FC8F-8480-484565F739EA}" v="10" dt="2024-04-05T07:26:05.9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94660"/>
  </p:normalViewPr>
  <p:slideViewPr>
    <p:cSldViewPr>
      <p:cViewPr varScale="1">
        <p:scale>
          <a:sx n="105" d="100"/>
          <a:sy n="105" d="100"/>
        </p:scale>
        <p:origin x="20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5571" tIns="47786" rIns="95571" bIns="47786" rtlCol="0"/>
          <a:lstStyle>
            <a:lvl1pPr algn="l" eaLnBrk="1" fontAlgn="auto" hangingPunct="1">
              <a:spcBef>
                <a:spcPts val="0"/>
              </a:spcBef>
              <a:spcAft>
                <a:spcPts val="0"/>
              </a:spcAft>
              <a:defRPr sz="1300">
                <a:latin typeface="+mn-lt"/>
              </a:defRPr>
            </a:lvl1pPr>
          </a:lstStyle>
          <a:p>
            <a:pPr>
              <a:defRPr/>
            </a:pPr>
            <a:endParaRPr lang="ca-ES"/>
          </a:p>
        </p:txBody>
      </p:sp>
      <p:sp>
        <p:nvSpPr>
          <p:cNvPr id="3" name="2 Marcador de fecha"/>
          <p:cNvSpPr>
            <a:spLocks noGrp="1"/>
          </p:cNvSpPr>
          <p:nvPr>
            <p:ph type="dt" idx="1"/>
          </p:nvPr>
        </p:nvSpPr>
        <p:spPr>
          <a:xfrm>
            <a:off x="3849688" y="0"/>
            <a:ext cx="2946400" cy="496888"/>
          </a:xfrm>
          <a:prstGeom prst="rect">
            <a:avLst/>
          </a:prstGeom>
        </p:spPr>
        <p:txBody>
          <a:bodyPr vert="horz" lIns="95571" tIns="47786" rIns="95571" bIns="47786" rtlCol="0"/>
          <a:lstStyle>
            <a:lvl1pPr algn="r" eaLnBrk="1" fontAlgn="auto" hangingPunct="1">
              <a:spcBef>
                <a:spcPts val="0"/>
              </a:spcBef>
              <a:spcAft>
                <a:spcPts val="0"/>
              </a:spcAft>
              <a:defRPr sz="1300">
                <a:latin typeface="+mn-lt"/>
              </a:defRPr>
            </a:lvl1pPr>
          </a:lstStyle>
          <a:p>
            <a:pPr>
              <a:defRPr/>
            </a:pPr>
            <a:fld id="{CFEC26CA-A726-465A-B708-D19BD4B84320}" type="datetimeFigureOut">
              <a:rPr lang="es-ES"/>
              <a:pPr>
                <a:defRPr/>
              </a:pPr>
              <a:t>03/11/2025</a:t>
            </a:fld>
            <a:endParaRPr lang="ca-ES"/>
          </a:p>
        </p:txBody>
      </p:sp>
      <p:sp>
        <p:nvSpPr>
          <p:cNvPr id="4" name="3 Marcador de imagen de diapositiva"/>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pPr lvl="0"/>
            <a:endParaRPr lang="ca-ES" noProof="0"/>
          </a:p>
        </p:txBody>
      </p:sp>
      <p:sp>
        <p:nvSpPr>
          <p:cNvPr id="5" name="4 Marcador de notas"/>
          <p:cNvSpPr>
            <a:spLocks noGrp="1"/>
          </p:cNvSpPr>
          <p:nvPr>
            <p:ph type="body" sz="quarter" idx="3"/>
          </p:nvPr>
        </p:nvSpPr>
        <p:spPr>
          <a:xfrm>
            <a:off x="679450" y="4716463"/>
            <a:ext cx="5438775" cy="4465637"/>
          </a:xfrm>
          <a:prstGeom prst="rect">
            <a:avLst/>
          </a:prstGeom>
        </p:spPr>
        <p:txBody>
          <a:bodyPr vert="horz" lIns="95571" tIns="47786" rIns="95571" bIns="4778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ca-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5571" tIns="47786" rIns="95571" bIns="47786" rtlCol="0" anchor="b"/>
          <a:lstStyle>
            <a:lvl1pPr algn="l" eaLnBrk="1" fontAlgn="auto" hangingPunct="1">
              <a:spcBef>
                <a:spcPts val="0"/>
              </a:spcBef>
              <a:spcAft>
                <a:spcPts val="0"/>
              </a:spcAft>
              <a:defRPr sz="1300">
                <a:latin typeface="+mn-lt"/>
              </a:defRPr>
            </a:lvl1pPr>
          </a:lstStyle>
          <a:p>
            <a:pPr>
              <a:defRPr/>
            </a:pPr>
            <a:endParaRPr lang="ca-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wrap="square" lIns="95571" tIns="47786" rIns="95571" bIns="477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D3AF20BA-19EA-480A-BFB2-7240EC713B98}" type="slidenum">
              <a:rPr lang="ca-ES" altLang="ca-ES"/>
              <a:pPr>
                <a:defRPr/>
              </a:pPr>
              <a:t>‹#›</a:t>
            </a:fld>
            <a:endParaRPr lang="ca-ES" altLang="ca-ES"/>
          </a:p>
        </p:txBody>
      </p:sp>
    </p:spTree>
    <p:extLst>
      <p:ext uri="{BB962C8B-B14F-4D97-AF65-F5344CB8AC3E}">
        <p14:creationId xmlns:p14="http://schemas.microsoft.com/office/powerpoint/2010/main" val="170568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22</a:t>
            </a:fld>
            <a:endParaRPr lang="ca-ES" altLang="ca-ES" sz="1300"/>
          </a:p>
        </p:txBody>
      </p:sp>
    </p:spTree>
    <p:extLst>
      <p:ext uri="{BB962C8B-B14F-4D97-AF65-F5344CB8AC3E}">
        <p14:creationId xmlns:p14="http://schemas.microsoft.com/office/powerpoint/2010/main" val="423540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32</a:t>
            </a:fld>
            <a:endParaRPr lang="ca-ES" altLang="ca-ES" sz="1300"/>
          </a:p>
        </p:txBody>
      </p:sp>
    </p:spTree>
    <p:extLst>
      <p:ext uri="{BB962C8B-B14F-4D97-AF65-F5344CB8AC3E}">
        <p14:creationId xmlns:p14="http://schemas.microsoft.com/office/powerpoint/2010/main" val="267115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33</a:t>
            </a:fld>
            <a:endParaRPr lang="ca-ES" altLang="ca-ES" sz="1300"/>
          </a:p>
        </p:txBody>
      </p:sp>
    </p:spTree>
    <p:extLst>
      <p:ext uri="{BB962C8B-B14F-4D97-AF65-F5344CB8AC3E}">
        <p14:creationId xmlns:p14="http://schemas.microsoft.com/office/powerpoint/2010/main" val="220895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34</a:t>
            </a:fld>
            <a:endParaRPr lang="ca-ES" altLang="ca-ES" sz="1300"/>
          </a:p>
        </p:txBody>
      </p:sp>
    </p:spTree>
    <p:extLst>
      <p:ext uri="{BB962C8B-B14F-4D97-AF65-F5344CB8AC3E}">
        <p14:creationId xmlns:p14="http://schemas.microsoft.com/office/powerpoint/2010/main" val="308418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5B0F92-FEF6-41DE-959D-3787857A1443}" type="slidenum">
              <a:rPr lang="ca-ES" altLang="ca-ES" sz="1300" smtClean="0"/>
              <a:pPr>
                <a:spcBef>
                  <a:spcPct val="0"/>
                </a:spcBef>
              </a:pPr>
              <a:t>24</a:t>
            </a:fld>
            <a:endParaRPr lang="ca-ES" altLang="ca-ES" sz="1300"/>
          </a:p>
        </p:txBody>
      </p:sp>
    </p:spTree>
    <p:extLst>
      <p:ext uri="{BB962C8B-B14F-4D97-AF65-F5344CB8AC3E}">
        <p14:creationId xmlns:p14="http://schemas.microsoft.com/office/powerpoint/2010/main" val="95122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3A6DF2-60CC-4A46-9BBB-C806B9589B9F}" type="slidenum">
              <a:rPr lang="ca-ES" altLang="ca-ES" sz="1300" smtClean="0"/>
              <a:pPr>
                <a:spcBef>
                  <a:spcPct val="0"/>
                </a:spcBef>
              </a:pPr>
              <a:t>25</a:t>
            </a:fld>
            <a:endParaRPr lang="ca-ES" altLang="ca-ES" sz="1300"/>
          </a:p>
        </p:txBody>
      </p:sp>
    </p:spTree>
    <p:extLst>
      <p:ext uri="{BB962C8B-B14F-4D97-AF65-F5344CB8AC3E}">
        <p14:creationId xmlns:p14="http://schemas.microsoft.com/office/powerpoint/2010/main" val="164767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DF25B0-19D8-4A02-8412-96B1837B8F4B}" type="slidenum">
              <a:rPr lang="ca-ES" altLang="ca-ES" sz="1300" smtClean="0"/>
              <a:pPr>
                <a:spcBef>
                  <a:spcPct val="0"/>
                </a:spcBef>
              </a:pPr>
              <a:t>26</a:t>
            </a:fld>
            <a:endParaRPr lang="ca-ES" altLang="ca-ES" sz="1300"/>
          </a:p>
        </p:txBody>
      </p:sp>
    </p:spTree>
    <p:extLst>
      <p:ext uri="{BB962C8B-B14F-4D97-AF65-F5344CB8AC3E}">
        <p14:creationId xmlns:p14="http://schemas.microsoft.com/office/powerpoint/2010/main" val="406790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CF3717-9AB7-4FA5-8093-42B5A42D147C}" type="slidenum">
              <a:rPr lang="ca-ES" altLang="ca-ES" sz="1300" smtClean="0"/>
              <a:pPr>
                <a:spcBef>
                  <a:spcPct val="0"/>
                </a:spcBef>
              </a:pPr>
              <a:t>27</a:t>
            </a:fld>
            <a:endParaRPr lang="ca-ES" altLang="ca-ES" sz="1300"/>
          </a:p>
        </p:txBody>
      </p:sp>
    </p:spTree>
    <p:extLst>
      <p:ext uri="{BB962C8B-B14F-4D97-AF65-F5344CB8AC3E}">
        <p14:creationId xmlns:p14="http://schemas.microsoft.com/office/powerpoint/2010/main" val="347198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1BCA6D-20A6-4C57-9E5B-270BC1340815}" type="slidenum">
              <a:rPr lang="ca-ES" altLang="ca-ES" sz="1300" smtClean="0"/>
              <a:pPr>
                <a:spcBef>
                  <a:spcPct val="0"/>
                </a:spcBef>
              </a:pPr>
              <a:t>28</a:t>
            </a:fld>
            <a:endParaRPr lang="ca-ES" altLang="ca-ES" sz="1300"/>
          </a:p>
        </p:txBody>
      </p:sp>
    </p:spTree>
    <p:extLst>
      <p:ext uri="{BB962C8B-B14F-4D97-AF65-F5344CB8AC3E}">
        <p14:creationId xmlns:p14="http://schemas.microsoft.com/office/powerpoint/2010/main" val="389796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23F8D-4DFA-45CF-85CE-0422C9981C86}" type="slidenum">
              <a:rPr lang="ca-ES" altLang="ca-ES" sz="1300" smtClean="0"/>
              <a:pPr>
                <a:spcBef>
                  <a:spcPct val="0"/>
                </a:spcBef>
              </a:pPr>
              <a:t>29</a:t>
            </a:fld>
            <a:endParaRPr lang="ca-ES" altLang="ca-ES" sz="1300"/>
          </a:p>
        </p:txBody>
      </p:sp>
    </p:spTree>
    <p:extLst>
      <p:ext uri="{BB962C8B-B14F-4D97-AF65-F5344CB8AC3E}">
        <p14:creationId xmlns:p14="http://schemas.microsoft.com/office/powerpoint/2010/main" val="385142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92F774-3D66-4B4E-883F-2AB8310A4A70}" type="slidenum">
              <a:rPr lang="ca-ES" altLang="ca-ES" sz="1300" smtClean="0"/>
              <a:pPr>
                <a:spcBef>
                  <a:spcPct val="0"/>
                </a:spcBef>
              </a:pPr>
              <a:t>30</a:t>
            </a:fld>
            <a:endParaRPr lang="ca-ES" altLang="ca-ES" sz="1300"/>
          </a:p>
        </p:txBody>
      </p:sp>
    </p:spTree>
    <p:extLst>
      <p:ext uri="{BB962C8B-B14F-4D97-AF65-F5344CB8AC3E}">
        <p14:creationId xmlns:p14="http://schemas.microsoft.com/office/powerpoint/2010/main" val="121224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1E93E-8C56-4541-8BE5-A0B55B69D721}" type="slidenum">
              <a:rPr lang="ca-ES" altLang="ca-ES" sz="1300" smtClean="0"/>
              <a:pPr>
                <a:spcBef>
                  <a:spcPct val="0"/>
                </a:spcBef>
              </a:pPr>
              <a:t>31</a:t>
            </a:fld>
            <a:endParaRPr lang="ca-ES" altLang="ca-ES" sz="1300"/>
          </a:p>
        </p:txBody>
      </p:sp>
    </p:spTree>
    <p:extLst>
      <p:ext uri="{BB962C8B-B14F-4D97-AF65-F5344CB8AC3E}">
        <p14:creationId xmlns:p14="http://schemas.microsoft.com/office/powerpoint/2010/main" val="99527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36511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89361616-2ECC-4AC9-9EAD-B328A9588F2A}" type="datetime1">
              <a:rPr lang="es-ES"/>
              <a:pPr>
                <a:defRPr/>
              </a:pPr>
              <a:t>03/11/2025</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174F80DF-83D0-4353-82F0-3F08C94D9E43}" type="slidenum">
              <a:rPr lang="ca-ES" altLang="ca-ES"/>
              <a:pPr>
                <a:defRPr/>
              </a:pPr>
              <a:t>‹#›</a:t>
            </a:fld>
            <a:endParaRPr lang="ca-ES" altLang="ca-ES"/>
          </a:p>
        </p:txBody>
      </p:sp>
    </p:spTree>
    <p:extLst>
      <p:ext uri="{BB962C8B-B14F-4D97-AF65-F5344CB8AC3E}">
        <p14:creationId xmlns:p14="http://schemas.microsoft.com/office/powerpoint/2010/main" val="419938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C5EBF6F-1418-4253-AF3D-8F101759BD69}" type="datetime1">
              <a:rPr lang="es-ES"/>
              <a:pPr>
                <a:defRPr/>
              </a:pPr>
              <a:t>03/11/2025</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89AAF4AF-F927-4082-ABDC-CB7A01B5626E}" type="slidenum">
              <a:rPr lang="ca-ES" altLang="ca-ES"/>
              <a:pPr>
                <a:defRPr/>
              </a:pPr>
              <a:t>‹#›</a:t>
            </a:fld>
            <a:endParaRPr lang="ca-ES" altLang="ca-ES"/>
          </a:p>
        </p:txBody>
      </p:sp>
    </p:spTree>
    <p:extLst>
      <p:ext uri="{BB962C8B-B14F-4D97-AF65-F5344CB8AC3E}">
        <p14:creationId xmlns:p14="http://schemas.microsoft.com/office/powerpoint/2010/main" val="136001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39767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58953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569C9A5-FA67-4389-9DD6-4925AC962BB7}" type="datetime1">
              <a:rPr lang="es-ES"/>
              <a:pPr>
                <a:defRPr/>
              </a:pPr>
              <a:t>03/11/2025</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B99E957E-7BA1-4F96-BD20-3D36D8EABDA6}" type="slidenum">
              <a:rPr lang="ca-ES" altLang="ca-ES"/>
              <a:pPr>
                <a:defRPr/>
              </a:pPr>
              <a:t>‹#›</a:t>
            </a:fld>
            <a:endParaRPr lang="ca-ES" altLang="ca-ES"/>
          </a:p>
        </p:txBody>
      </p:sp>
    </p:spTree>
    <p:extLst>
      <p:ext uri="{BB962C8B-B14F-4D97-AF65-F5344CB8AC3E}">
        <p14:creationId xmlns:p14="http://schemas.microsoft.com/office/powerpoint/2010/main" val="61558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0DEF6A88-9DDB-4C8E-8F14-4D0E8B7A28F6}" type="datetime1">
              <a:rPr lang="es-ES"/>
              <a:pPr>
                <a:defRPr/>
              </a:pPr>
              <a:t>03/11/2025</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3616AB0B-598A-4BD4-99E0-3EE3D4C63628}" type="slidenum">
              <a:rPr lang="ca-ES" altLang="ca-ES"/>
              <a:pPr>
                <a:defRPr/>
              </a:pPr>
              <a:t>‹#›</a:t>
            </a:fld>
            <a:endParaRPr lang="ca-ES" altLang="ca-ES"/>
          </a:p>
        </p:txBody>
      </p:sp>
    </p:spTree>
    <p:extLst>
      <p:ext uri="{BB962C8B-B14F-4D97-AF65-F5344CB8AC3E}">
        <p14:creationId xmlns:p14="http://schemas.microsoft.com/office/powerpoint/2010/main" val="373282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6CB7018-943A-4429-9AB9-67155A691A91}" type="datetime1">
              <a:rPr lang="es-ES"/>
              <a:pPr>
                <a:defRPr/>
              </a:pPr>
              <a:t>03/11/2025</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B9330F03-E690-43B4-A8C7-84077F163976}" type="slidenum">
              <a:rPr lang="ca-ES" altLang="ca-ES"/>
              <a:pPr>
                <a:defRPr/>
              </a:pPr>
              <a:t>‹#›</a:t>
            </a:fld>
            <a:endParaRPr lang="ca-ES" altLang="ca-ES"/>
          </a:p>
        </p:txBody>
      </p:sp>
    </p:spTree>
    <p:extLst>
      <p:ext uri="{BB962C8B-B14F-4D97-AF65-F5344CB8AC3E}">
        <p14:creationId xmlns:p14="http://schemas.microsoft.com/office/powerpoint/2010/main" val="392005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3D3AB935-0BCD-451B-BFCA-35F01FEDDFA5}" type="datetime1">
              <a:rPr lang="es-ES"/>
              <a:pPr>
                <a:defRPr/>
              </a:pPr>
              <a:t>03/11/2025</a:t>
            </a:fld>
            <a:endParaRPr lang="ca-ES"/>
          </a:p>
        </p:txBody>
      </p:sp>
      <p:sp>
        <p:nvSpPr>
          <p:cNvPr id="3"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4" name="22 Marcador de número de diapositiva"/>
          <p:cNvSpPr>
            <a:spLocks noGrp="1"/>
          </p:cNvSpPr>
          <p:nvPr>
            <p:ph type="sldNum" sz="quarter" idx="12"/>
          </p:nvPr>
        </p:nvSpPr>
        <p:spPr/>
        <p:txBody>
          <a:bodyPr/>
          <a:lstStyle>
            <a:lvl1pPr>
              <a:defRPr/>
            </a:lvl1pPr>
          </a:lstStyle>
          <a:p>
            <a:pPr>
              <a:defRPr/>
            </a:pPr>
            <a:fld id="{FE188A99-D278-4B65-B671-1FEF7D51B7F0}" type="slidenum">
              <a:rPr lang="ca-ES" altLang="ca-ES"/>
              <a:pPr>
                <a:defRPr/>
              </a:pPr>
              <a:t>‹#›</a:t>
            </a:fld>
            <a:endParaRPr lang="ca-ES" altLang="ca-ES"/>
          </a:p>
        </p:txBody>
      </p:sp>
    </p:spTree>
    <p:extLst>
      <p:ext uri="{BB962C8B-B14F-4D97-AF65-F5344CB8AC3E}">
        <p14:creationId xmlns:p14="http://schemas.microsoft.com/office/powerpoint/2010/main" val="70587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DFE4245-F080-4F33-AD8F-CBA9B92CE828}" type="datetime1">
              <a:rPr lang="es-ES"/>
              <a:pPr>
                <a:defRPr/>
              </a:pPr>
              <a:t>03/11/2025</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7669F8C5-62D5-4090-A335-CE2EF7D9AAD0}" type="slidenum">
              <a:rPr lang="ca-ES" altLang="ca-ES"/>
              <a:pPr>
                <a:defRPr/>
              </a:pPr>
              <a:t>‹#›</a:t>
            </a:fld>
            <a:endParaRPr lang="ca-ES" altLang="ca-ES"/>
          </a:p>
        </p:txBody>
      </p:sp>
    </p:spTree>
    <p:extLst>
      <p:ext uri="{BB962C8B-B14F-4D97-AF65-F5344CB8AC3E}">
        <p14:creationId xmlns:p14="http://schemas.microsoft.com/office/powerpoint/2010/main" val="8212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22FDA530-4CEB-4D21-B2C6-F3F6C9244F5D}" type="datetime1">
              <a:rPr lang="es-ES"/>
              <a:pPr>
                <a:defRPr/>
              </a:pPr>
              <a:t>03/11/2025</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FA98FF06-0D03-4A65-BA99-68AEC8DF8A7E}" type="slidenum">
              <a:rPr lang="ca-ES" altLang="ca-ES"/>
              <a:pPr>
                <a:defRPr/>
              </a:pPr>
              <a:t>‹#›</a:t>
            </a:fld>
            <a:endParaRPr lang="ca-ES" altLang="ca-ES"/>
          </a:p>
        </p:txBody>
      </p:sp>
    </p:spTree>
    <p:extLst>
      <p:ext uri="{BB962C8B-B14F-4D97-AF65-F5344CB8AC3E}">
        <p14:creationId xmlns:p14="http://schemas.microsoft.com/office/powerpoint/2010/main" val="153667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9" name="21 Marcador de título"/>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40" name="12 Marcador de texto"/>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BE9D676D-1C9D-473E-ABD9-0EC24734FC51}" type="datetime1">
              <a:rPr lang="es-ES"/>
              <a:pPr>
                <a:defRPr/>
              </a:pPr>
              <a:t>03/11/2025</a:t>
            </a:fld>
            <a:endParaRPr lang="ca-ES"/>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r>
              <a:rPr lang="ca-ES"/>
              <a:t>Comissions d‘Avaluació, 28/04/2016</a:t>
            </a:r>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anose="02040502050405020303" pitchFamily="18" charset="0"/>
              </a:defRPr>
            </a:lvl1pPr>
          </a:lstStyle>
          <a:p>
            <a:pPr>
              <a:defRPr/>
            </a:pPr>
            <a:fld id="{AE0099B3-0112-4E6D-8755-D697D1EBB300}" type="slidenum">
              <a:rPr lang="ca-ES" altLang="ca-ES"/>
              <a:pPr>
                <a:defRPr/>
              </a:pPr>
              <a:t>‹#›</a:t>
            </a:fld>
            <a:endParaRPr lang="ca-ES" altLang="ca-E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ab.cat/doc/ComissionsAvaluacioActivitatDocent2025"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ab.cat/web/personal-uab/personal-uab/personal-academic-i-investigador/tram-docent-autonomic-/-avaluacio-de-l-activitat-docent-1345683609921.html"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oqd.avaluacio@uab.ca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QuadreDeText 2"/>
          <p:cNvSpPr txBox="1"/>
          <p:nvPr/>
        </p:nvSpPr>
        <p:spPr>
          <a:xfrm>
            <a:off x="250825" y="1268413"/>
            <a:ext cx="8713788" cy="5093702"/>
          </a:xfrm>
          <a:prstGeom prst="rect">
            <a:avLst/>
          </a:prstGeom>
          <a:ln>
            <a:solidFill>
              <a:srgbClr val="C1CE7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s-ES" sz="3600" dirty="0">
              <a:solidFill>
                <a:srgbClr val="000000"/>
              </a:solidFill>
              <a:latin typeface="Calibri" panose="020F0502020204030204" pitchFamily="34" charset="0"/>
            </a:endParaRPr>
          </a:p>
          <a:p>
            <a:pPr algn="ctr">
              <a:defRPr/>
            </a:pPr>
            <a:r>
              <a:rPr lang="ca-ES" sz="4400" dirty="0">
                <a:solidFill>
                  <a:schemeClr val="tx1"/>
                </a:solidFill>
                <a:latin typeface="Calibri" panose="020F0502020204030204" pitchFamily="34" charset="0"/>
                <a:cs typeface="Times" panose="02020603050405020304" pitchFamily="18" charset="0"/>
              </a:rPr>
              <a:t>AVALUACIÓ DE L’ ACTIVITAT DOCENT DEL PROFESSORAT DE LA UAB</a:t>
            </a:r>
          </a:p>
          <a:p>
            <a:pPr algn="ctr">
              <a:defRPr/>
            </a:pPr>
            <a:r>
              <a:rPr lang="ca-ES" sz="3600" dirty="0">
                <a:solidFill>
                  <a:schemeClr val="tx1"/>
                </a:solidFill>
                <a:latin typeface="Calibri" panose="020F0502020204030204" pitchFamily="34" charset="0"/>
              </a:rPr>
              <a:t>Convocatòria de 2025</a:t>
            </a:r>
          </a:p>
          <a:p>
            <a:pPr algn="ctr">
              <a:defRPr/>
            </a:pPr>
            <a:endParaRPr lang="ca-ES" sz="3600" dirty="0">
              <a:solidFill>
                <a:schemeClr val="tx1"/>
              </a:solidFill>
              <a:latin typeface="Calibri" panose="020F0502020204030204" pitchFamily="34" charset="0"/>
            </a:endParaRPr>
          </a:p>
          <a:p>
            <a:pPr algn="r">
              <a:defRPr/>
            </a:pPr>
            <a:br>
              <a:rPr lang="es-ES" sz="3600" dirty="0">
                <a:solidFill>
                  <a:srgbClr val="000000"/>
                </a:solidFill>
                <a:latin typeface="Calibri" panose="020F0502020204030204" pitchFamily="34" charset="0"/>
              </a:rPr>
            </a:br>
            <a:r>
              <a:rPr lang="es-ES" sz="2500" dirty="0">
                <a:solidFill>
                  <a:schemeClr val="tx1"/>
                </a:solidFill>
                <a:latin typeface="Calibri" panose="020F0502020204030204" pitchFamily="34" charset="0"/>
              </a:rPr>
              <a:t>Vicerectorat </a:t>
            </a:r>
            <a:r>
              <a:rPr lang="ca-ES" sz="2500" noProof="0" dirty="0">
                <a:solidFill>
                  <a:schemeClr val="tx1"/>
                </a:solidFill>
                <a:latin typeface="Calibri" panose="020F0502020204030204" pitchFamily="34" charset="0"/>
              </a:rPr>
              <a:t>d’Estudis</a:t>
            </a:r>
            <a:r>
              <a:rPr lang="es-ES" sz="2500" dirty="0">
                <a:solidFill>
                  <a:schemeClr val="tx1"/>
                </a:solidFill>
                <a:latin typeface="Calibri" panose="020F0502020204030204" pitchFamily="34" charset="0"/>
              </a:rPr>
              <a:t> i Qualitat</a:t>
            </a:r>
          </a:p>
          <a:p>
            <a:pPr algn="r">
              <a:defRPr/>
            </a:pPr>
            <a:r>
              <a:rPr lang="es-ES" sz="2000" dirty="0">
                <a:solidFill>
                  <a:schemeClr val="tx1"/>
                </a:solidFill>
                <a:latin typeface="Calibri" panose="020F0502020204030204" pitchFamily="34" charset="0"/>
              </a:rPr>
              <a:t>Oficina de Qualitat Docent</a:t>
            </a:r>
          </a:p>
          <a:p>
            <a:pPr algn="ctr">
              <a:defRPr/>
            </a:pPr>
            <a:endParaRPr lang="es-ES" sz="2000" dirty="0">
              <a:solidFill>
                <a:schemeClr val="tx1"/>
              </a:solidFill>
              <a:latin typeface="Calibri" panose="020F0502020204030204" pitchFamily="34" charset="0"/>
            </a:endParaRPr>
          </a:p>
          <a:p>
            <a:pPr algn="ctr">
              <a:defRPr/>
            </a:pPr>
            <a:endParaRPr lang="es-ES" sz="1400" dirty="0">
              <a:solidFill>
                <a:srgbClr val="000000"/>
              </a:solidFill>
              <a:latin typeface="Calibri" panose="020F0502020204030204" pitchFamily="34" charset="0"/>
            </a:endParaRPr>
          </a:p>
          <a:p>
            <a:pPr algn="ctr">
              <a:defRPr/>
            </a:pPr>
            <a:endParaRPr lang="es-ES" sz="1400" dirty="0">
              <a:solidFill>
                <a:srgbClr val="000000"/>
              </a:solidFill>
              <a:latin typeface="Calibri" panose="020F05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68313" y="765175"/>
            <a:ext cx="8229600" cy="647700"/>
          </a:xfrm>
        </p:spPr>
        <p:txBody>
          <a:bodyPr/>
          <a:lstStyle/>
          <a:p>
            <a:r>
              <a:rPr lang="ca-ES" altLang="ca-ES" sz="3200" dirty="0"/>
              <a:t>Assignació</a:t>
            </a:r>
            <a:r>
              <a:rPr lang="es-ES" altLang="ca-ES" sz="3200" dirty="0"/>
              <a:t> informes a valorar-I</a:t>
            </a:r>
            <a:endParaRPr lang="ca-ES" altLang="ca-ES" sz="3200" dirty="0"/>
          </a:p>
        </p:txBody>
      </p:sp>
      <p:sp>
        <p:nvSpPr>
          <p:cNvPr id="12291"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A80775C3-6A15-4D2F-8A0C-D81BD89FD7F3}" type="slidenum">
              <a:rPr lang="ca-ES" altLang="ca-ES" sz="1800" smtClean="0">
                <a:solidFill>
                  <a:srgbClr val="FFFFFF"/>
                </a:solidFill>
              </a:rPr>
              <a:pPr>
                <a:spcBef>
                  <a:spcPct val="0"/>
                </a:spcBef>
                <a:buClrTx/>
                <a:buFontTx/>
                <a:buNone/>
              </a:pPr>
              <a:t>10</a:t>
            </a:fld>
            <a:endParaRPr lang="ca-ES" altLang="ca-ES" sz="1800">
              <a:solidFill>
                <a:srgbClr val="FFFFFF"/>
              </a:solidFill>
            </a:endParaRPr>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341438"/>
            <a:ext cx="7993063" cy="523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68313" y="765175"/>
            <a:ext cx="8229600" cy="647700"/>
          </a:xfrm>
        </p:spPr>
        <p:txBody>
          <a:bodyPr/>
          <a:lstStyle/>
          <a:p>
            <a:r>
              <a:rPr lang="ca-ES" altLang="ca-ES" sz="3200"/>
              <a:t>Assignació</a:t>
            </a:r>
            <a:r>
              <a:rPr lang="es-ES" altLang="ca-ES" sz="3200"/>
              <a:t> informes a valorar-II</a:t>
            </a:r>
            <a:endParaRPr lang="ca-ES" altLang="ca-ES" sz="3200"/>
          </a:p>
        </p:txBody>
      </p:sp>
      <p:sp>
        <p:nvSpPr>
          <p:cNvPr id="13315"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D0FBE27-C14C-4ACA-838E-FB5C82C0F2A2}" type="slidenum">
              <a:rPr lang="ca-ES" altLang="ca-ES" sz="1800" smtClean="0">
                <a:solidFill>
                  <a:srgbClr val="FFFFFF"/>
                </a:solidFill>
              </a:rPr>
              <a:pPr>
                <a:spcBef>
                  <a:spcPct val="0"/>
                </a:spcBef>
                <a:buClrTx/>
                <a:buFontTx/>
                <a:buNone/>
              </a:pPr>
              <a:t>11</a:t>
            </a:fld>
            <a:endParaRPr lang="ca-ES" altLang="ca-ES" sz="1800">
              <a:solidFill>
                <a:srgbClr val="FFFFFF"/>
              </a:solidFill>
            </a:endParaRPr>
          </a:p>
        </p:txBody>
      </p:sp>
      <p:pic>
        <p:nvPicPr>
          <p:cNvPr id="133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2875"/>
            <a:ext cx="7993063" cy="5160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68313" y="765175"/>
            <a:ext cx="8229600" cy="647700"/>
          </a:xfrm>
        </p:spPr>
        <p:txBody>
          <a:bodyPr/>
          <a:lstStyle/>
          <a:p>
            <a:r>
              <a:rPr lang="ca-ES" altLang="ca-ES" sz="3200"/>
              <a:t>Assignació</a:t>
            </a:r>
            <a:r>
              <a:rPr lang="es-ES" altLang="ca-ES" sz="3200"/>
              <a:t> informes a valorar-III</a:t>
            </a:r>
            <a:endParaRPr lang="ca-ES" altLang="ca-ES" sz="3200"/>
          </a:p>
        </p:txBody>
      </p:sp>
      <p:sp>
        <p:nvSpPr>
          <p:cNvPr id="14339"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7300F7E-F57C-40E9-82B9-66EFFD221C98}" type="slidenum">
              <a:rPr lang="ca-ES" altLang="ca-ES" sz="1800" smtClean="0">
                <a:solidFill>
                  <a:srgbClr val="FFFFFF"/>
                </a:solidFill>
              </a:rPr>
              <a:pPr>
                <a:spcBef>
                  <a:spcPct val="0"/>
                </a:spcBef>
                <a:buClrTx/>
                <a:buFontTx/>
                <a:buNone/>
              </a:pPr>
              <a:t>12</a:t>
            </a:fld>
            <a:endParaRPr lang="ca-ES" altLang="ca-ES" sz="1800">
              <a:solidFill>
                <a:srgbClr val="FFFFFF"/>
              </a:solidFill>
            </a:endParaRPr>
          </a:p>
        </p:txBody>
      </p:sp>
      <p:pic>
        <p:nvPicPr>
          <p:cNvPr id="1434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341438"/>
            <a:ext cx="8208963" cy="523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468313" y="836712"/>
            <a:ext cx="8229600" cy="5256584"/>
          </a:xfrm>
        </p:spPr>
        <p:txBody>
          <a:bodyPr/>
          <a:lstStyle/>
          <a:p>
            <a:pPr lvl="1" indent="-245745" eaLnBrk="1" hangingPunct="1">
              <a:lnSpc>
                <a:spcPct val="90000"/>
              </a:lnSpc>
              <a:spcBef>
                <a:spcPts val="1000"/>
              </a:spcBef>
              <a:defRPr/>
            </a:pPr>
            <a:r>
              <a:rPr lang="ca-ES" altLang="es-ES" sz="2000" dirty="0"/>
              <a:t>Full de seguiment:</a:t>
            </a:r>
          </a:p>
          <a:p>
            <a:pPr lvl="2" eaLnBrk="1" hangingPunct="1">
              <a:spcBef>
                <a:spcPts val="600"/>
              </a:spcBef>
            </a:pPr>
            <a:r>
              <a:rPr lang="ca-ES" altLang="es-ES" sz="2000" dirty="0">
                <a:solidFill>
                  <a:schemeClr val="accent2"/>
                </a:solidFill>
              </a:rPr>
              <a:t>Identificació professor/a</a:t>
            </a:r>
          </a:p>
          <a:p>
            <a:pPr lvl="2" eaLnBrk="1" hangingPunct="1">
              <a:spcBef>
                <a:spcPts val="600"/>
              </a:spcBef>
            </a:pPr>
            <a:r>
              <a:rPr lang="ca-ES" altLang="es-ES" sz="2000" dirty="0">
                <a:solidFill>
                  <a:schemeClr val="accent2"/>
                </a:solidFill>
              </a:rPr>
              <a:t>Identificació tram que avalua</a:t>
            </a:r>
          </a:p>
          <a:p>
            <a:pPr lvl="2" eaLnBrk="1" hangingPunct="1">
              <a:spcBef>
                <a:spcPts val="600"/>
              </a:spcBef>
            </a:pPr>
            <a:r>
              <a:rPr lang="ca-ES" altLang="es-ES" sz="2000" dirty="0">
                <a:solidFill>
                  <a:schemeClr val="accent2"/>
                </a:solidFill>
              </a:rPr>
              <a:t>Informa si se supera el llindar de 90 crèdits	</a:t>
            </a:r>
          </a:p>
          <a:p>
            <a:pPr lvl="2" eaLnBrk="1" hangingPunct="1">
              <a:spcBef>
                <a:spcPts val="600"/>
              </a:spcBef>
            </a:pPr>
            <a:r>
              <a:rPr lang="ca-ES" altLang="es-ES" sz="2000" dirty="0">
                <a:solidFill>
                  <a:schemeClr val="accent2"/>
                </a:solidFill>
              </a:rPr>
              <a:t>Informa si en la convocatòria anterior va tenir proposta desfavorable</a:t>
            </a:r>
          </a:p>
          <a:p>
            <a:pPr lvl="2" eaLnBrk="1" hangingPunct="1">
              <a:spcBef>
                <a:spcPts val="600"/>
              </a:spcBef>
            </a:pPr>
            <a:r>
              <a:rPr lang="ca-ES" altLang="es-ES" sz="2000" dirty="0">
                <a:solidFill>
                  <a:schemeClr val="accent2"/>
                </a:solidFill>
              </a:rPr>
              <a:t>Informa si és primera avaluació</a:t>
            </a:r>
          </a:p>
          <a:p>
            <a:pPr lvl="2" eaLnBrk="1" hangingPunct="1">
              <a:spcBef>
                <a:spcPts val="600"/>
              </a:spcBef>
            </a:pPr>
            <a:endParaRPr lang="ca-ES" altLang="es-ES" sz="2000" dirty="0">
              <a:solidFill>
                <a:schemeClr val="accent2"/>
              </a:solidFill>
            </a:endParaRPr>
          </a:p>
          <a:p>
            <a:pPr lvl="1" indent="-245745" eaLnBrk="1" hangingPunct="1">
              <a:lnSpc>
                <a:spcPct val="90000"/>
              </a:lnSpc>
              <a:spcBef>
                <a:spcPts val="1000"/>
              </a:spcBef>
              <a:defRPr/>
            </a:pPr>
            <a:r>
              <a:rPr lang="ca-ES" altLang="es-ES" sz="2000" dirty="0"/>
              <a:t>Es recomana utilitzar/consultar el “full de seguiment” atès que informa:</a:t>
            </a:r>
          </a:p>
          <a:p>
            <a:pPr marL="1179195" lvl="3" eaLnBrk="1" hangingPunct="1">
              <a:lnSpc>
                <a:spcPct val="90000"/>
              </a:lnSpc>
              <a:defRPr/>
            </a:pPr>
            <a:r>
              <a:rPr lang="ca-ES" altLang="es-ES" sz="1600" dirty="0"/>
              <a:t>Indicador 1 (dedicació docent): si se supera el 75% del Model de dedicació docent genèric de la UAB (90 crèdits)</a:t>
            </a:r>
          </a:p>
          <a:p>
            <a:pPr marL="1179195" lvl="3" eaLnBrk="1" hangingPunct="1">
              <a:lnSpc>
                <a:spcPct val="90000"/>
              </a:lnSpc>
              <a:defRPr/>
            </a:pPr>
            <a:r>
              <a:rPr lang="ca-ES" altLang="es-ES" sz="1600" dirty="0">
                <a:highlight>
                  <a:srgbClr val="FFFF00"/>
                </a:highlight>
              </a:rPr>
              <a:t>Indicador 2 (autoinforme): si s’ha hagut de fer el pla personalitzat de millora docent per avaluació desfavorable anterior</a:t>
            </a:r>
          </a:p>
          <a:p>
            <a:pPr marL="1179195" lvl="3" eaLnBrk="1" hangingPunct="1">
              <a:lnSpc>
                <a:spcPct val="90000"/>
              </a:lnSpc>
              <a:defRPr/>
            </a:pPr>
            <a:r>
              <a:rPr lang="ca-ES" altLang="es-ES" sz="1600" dirty="0"/>
              <a:t>Indicador 3 (desenvolupament professional): si és la primera avaluació (requereix una activitat de l’epígraf 1 o 2, </a:t>
            </a:r>
            <a:r>
              <a:rPr lang="ca-ES" altLang="es-ES" sz="1600" dirty="0">
                <a:highlight>
                  <a:srgbClr val="FFFF00"/>
                </a:highlight>
              </a:rPr>
              <a:t>taula 7.3</a:t>
            </a:r>
            <a:r>
              <a:rPr lang="ca-ES" altLang="es-ES" sz="1600" dirty="0"/>
              <a:t>)</a:t>
            </a:r>
          </a:p>
          <a:p>
            <a:pPr marL="1179195" lvl="3" eaLnBrk="1" hangingPunct="1">
              <a:lnSpc>
                <a:spcPct val="90000"/>
              </a:lnSpc>
              <a:defRPr/>
            </a:pPr>
            <a:endParaRPr lang="ca-ES" altLang="es-ES" sz="1600" dirty="0">
              <a:highlight>
                <a:srgbClr val="FFFF00"/>
              </a:highlight>
            </a:endParaRPr>
          </a:p>
          <a:p>
            <a:pPr marL="1179195" lvl="3" eaLnBrk="1" hangingPunct="1">
              <a:lnSpc>
                <a:spcPct val="90000"/>
              </a:lnSpc>
              <a:defRPr/>
            </a:pPr>
            <a:endParaRPr lang="ca-ES" altLang="es-ES" sz="1600" dirty="0">
              <a:highlight>
                <a:srgbClr val="FFFF00"/>
              </a:highlight>
            </a:endParaRPr>
          </a:p>
        </p:txBody>
      </p:sp>
      <p:sp>
        <p:nvSpPr>
          <p:cNvPr id="11267"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82FD1F3-C6B3-4191-8990-EAA6A37C9CB6}" type="slidenum">
              <a:rPr lang="ca-ES" altLang="ca-ES" sz="1800" smtClean="0">
                <a:solidFill>
                  <a:srgbClr val="FFFFFF"/>
                </a:solidFill>
              </a:rPr>
              <a:pPr>
                <a:spcBef>
                  <a:spcPct val="0"/>
                </a:spcBef>
                <a:buClrTx/>
                <a:buFontTx/>
                <a:buNone/>
              </a:pPr>
              <a:t>13</a:t>
            </a:fld>
            <a:endParaRPr lang="ca-ES" altLang="ca-ES" sz="1800">
              <a:solidFill>
                <a:srgbClr val="FFFFFF"/>
              </a:solidFill>
            </a:endParaRPr>
          </a:p>
        </p:txBody>
      </p:sp>
    </p:spTree>
    <p:extLst>
      <p:ext uri="{BB962C8B-B14F-4D97-AF65-F5344CB8AC3E}">
        <p14:creationId xmlns:p14="http://schemas.microsoft.com/office/powerpoint/2010/main" val="351358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eaLnBrk="1" hangingPunct="1">
              <a:spcBef>
                <a:spcPts val="600"/>
              </a:spcBef>
            </a:pPr>
            <a:r>
              <a:rPr lang="ca-ES" altLang="es-ES" sz="1800" dirty="0"/>
              <a:t>Full seguiment:</a:t>
            </a:r>
          </a:p>
          <a:p>
            <a:pPr lvl="1" eaLnBrk="1" hangingPunct="1">
              <a:spcBef>
                <a:spcPts val="600"/>
              </a:spcBef>
            </a:pPr>
            <a:endParaRPr lang="ca-ES" altLang="es-ES" sz="1800" dirty="0"/>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14</a:t>
            </a:fld>
            <a:endParaRPr lang="ca-ES" altLang="ca-ES" sz="1800">
              <a:solidFill>
                <a:srgbClr val="FFFFFF"/>
              </a:solidFill>
            </a:endParaRPr>
          </a:p>
        </p:txBody>
      </p:sp>
      <p:pic>
        <p:nvPicPr>
          <p:cNvPr id="3" name="Imatge 2">
            <a:extLst>
              <a:ext uri="{FF2B5EF4-FFF2-40B4-BE49-F238E27FC236}">
                <a16:creationId xmlns:a16="http://schemas.microsoft.com/office/drawing/2014/main" id="{6167201F-6B75-DC3F-E353-CC06B590259C}"/>
              </a:ext>
            </a:extLst>
          </p:cNvPr>
          <p:cNvPicPr>
            <a:picLocks noChangeAspect="1"/>
          </p:cNvPicPr>
          <p:nvPr/>
        </p:nvPicPr>
        <p:blipFill>
          <a:blip r:embed="rId2"/>
          <a:stretch>
            <a:fillRect/>
          </a:stretch>
        </p:blipFill>
        <p:spPr>
          <a:xfrm>
            <a:off x="785812" y="1271587"/>
            <a:ext cx="7572375" cy="4314825"/>
          </a:xfrm>
          <a:prstGeom prst="rect">
            <a:avLst/>
          </a:prstGeom>
        </p:spPr>
      </p:pic>
    </p:spTree>
    <p:extLst>
      <p:ext uri="{BB962C8B-B14F-4D97-AF65-F5344CB8AC3E}">
        <p14:creationId xmlns:p14="http://schemas.microsoft.com/office/powerpoint/2010/main" val="370852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863AA6E-4EF7-4131-8F4A-6898BECFDFD1}" type="slidenum">
              <a:rPr lang="ca-ES" altLang="ca-ES" sz="1800" smtClean="0">
                <a:solidFill>
                  <a:srgbClr val="FFFFFF"/>
                </a:solidFill>
              </a:rPr>
              <a:pPr>
                <a:spcBef>
                  <a:spcPct val="0"/>
                </a:spcBef>
                <a:buClrTx/>
                <a:buFontTx/>
                <a:buNone/>
              </a:pPr>
              <a:t>15</a:t>
            </a:fld>
            <a:endParaRPr lang="ca-ES" altLang="ca-ES" sz="1800">
              <a:solidFill>
                <a:srgbClr val="FFFFFF"/>
              </a:solidFill>
            </a:endParaRPr>
          </a:p>
        </p:txBody>
      </p:sp>
      <p:sp>
        <p:nvSpPr>
          <p:cNvPr id="17411" name="2 Rectángulo"/>
          <p:cNvSpPr>
            <a:spLocks noChangeArrowheads="1"/>
          </p:cNvSpPr>
          <p:nvPr/>
        </p:nvSpPr>
        <p:spPr bwMode="auto">
          <a:xfrm>
            <a:off x="1403350" y="1308100"/>
            <a:ext cx="623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Indicador 1 (dedicació docent)</a:t>
            </a:r>
          </a:p>
        </p:txBody>
      </p:sp>
      <p:pic>
        <p:nvPicPr>
          <p:cNvPr id="4" name="Imatge 3">
            <a:extLst>
              <a:ext uri="{FF2B5EF4-FFF2-40B4-BE49-F238E27FC236}">
                <a16:creationId xmlns:a16="http://schemas.microsoft.com/office/drawing/2014/main" id="{5E2F21E7-2B2E-74EE-B129-5DC017B8D873}"/>
              </a:ext>
            </a:extLst>
          </p:cNvPr>
          <p:cNvPicPr>
            <a:picLocks noChangeAspect="1"/>
          </p:cNvPicPr>
          <p:nvPr/>
        </p:nvPicPr>
        <p:blipFill>
          <a:blip r:embed="rId2"/>
          <a:stretch>
            <a:fillRect/>
          </a:stretch>
        </p:blipFill>
        <p:spPr>
          <a:xfrm>
            <a:off x="804862" y="2564904"/>
            <a:ext cx="7534275" cy="30575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8F73095-AE44-492F-8C8D-4108ED11CD3A}" type="slidenum">
              <a:rPr lang="ca-ES" altLang="ca-ES" sz="1800" smtClean="0">
                <a:solidFill>
                  <a:srgbClr val="FFFFFF"/>
                </a:solidFill>
              </a:rPr>
              <a:pPr>
                <a:spcBef>
                  <a:spcPct val="0"/>
                </a:spcBef>
                <a:buClrTx/>
                <a:buFontTx/>
                <a:buNone/>
              </a:pPr>
              <a:t>16</a:t>
            </a:fld>
            <a:endParaRPr lang="ca-ES" altLang="ca-ES" sz="1800">
              <a:solidFill>
                <a:srgbClr val="FFFFFF"/>
              </a:solidFill>
            </a:endParaRPr>
          </a:p>
        </p:txBody>
      </p:sp>
      <p:sp>
        <p:nvSpPr>
          <p:cNvPr id="18435" name="7 Rectángulo"/>
          <p:cNvSpPr>
            <a:spLocks noChangeArrowheads="1"/>
          </p:cNvSpPr>
          <p:nvPr/>
        </p:nvSpPr>
        <p:spPr bwMode="auto">
          <a:xfrm>
            <a:off x="827585" y="1035745"/>
            <a:ext cx="7488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Indicador 2 (Autoinforme)</a:t>
            </a:r>
          </a:p>
        </p:txBody>
      </p:sp>
      <p:pic>
        <p:nvPicPr>
          <p:cNvPr id="4" name="Contenidor de contingut 3">
            <a:extLst>
              <a:ext uri="{FF2B5EF4-FFF2-40B4-BE49-F238E27FC236}">
                <a16:creationId xmlns:a16="http://schemas.microsoft.com/office/drawing/2014/main" id="{E4422B23-A1DC-DF3D-5927-33F52818FB55}"/>
              </a:ext>
            </a:extLst>
          </p:cNvPr>
          <p:cNvPicPr>
            <a:picLocks noGrp="1" noChangeAspect="1"/>
          </p:cNvPicPr>
          <p:nvPr>
            <p:ph idx="1"/>
          </p:nvPr>
        </p:nvPicPr>
        <p:blipFill>
          <a:blip r:embed="rId2"/>
          <a:stretch>
            <a:fillRect/>
          </a:stretch>
        </p:blipFill>
        <p:spPr>
          <a:xfrm>
            <a:off x="15619" y="1988840"/>
            <a:ext cx="4667908" cy="3960440"/>
          </a:xfrm>
        </p:spPr>
      </p:pic>
      <p:pic>
        <p:nvPicPr>
          <p:cNvPr id="6" name="Imatge 5">
            <a:extLst>
              <a:ext uri="{FF2B5EF4-FFF2-40B4-BE49-F238E27FC236}">
                <a16:creationId xmlns:a16="http://schemas.microsoft.com/office/drawing/2014/main" id="{A12BE6DE-A624-5EEA-A46B-4DE3C8057F28}"/>
              </a:ext>
            </a:extLst>
          </p:cNvPr>
          <p:cNvPicPr>
            <a:picLocks noChangeAspect="1"/>
          </p:cNvPicPr>
          <p:nvPr/>
        </p:nvPicPr>
        <p:blipFill>
          <a:blip r:embed="rId3"/>
          <a:stretch>
            <a:fillRect/>
          </a:stretch>
        </p:blipFill>
        <p:spPr>
          <a:xfrm>
            <a:off x="4683527" y="2132856"/>
            <a:ext cx="4072053" cy="3489374"/>
          </a:xfrm>
          <a:prstGeom prst="rect">
            <a:avLst/>
          </a:prstGeom>
        </p:spPr>
      </p:pic>
      <p:pic>
        <p:nvPicPr>
          <p:cNvPr id="3" name="Imatge 2">
            <a:extLst>
              <a:ext uri="{FF2B5EF4-FFF2-40B4-BE49-F238E27FC236}">
                <a16:creationId xmlns:a16="http://schemas.microsoft.com/office/drawing/2014/main" id="{968EBED1-B94B-E623-BF2B-6F53DD4BC060}"/>
              </a:ext>
            </a:extLst>
          </p:cNvPr>
          <p:cNvPicPr>
            <a:picLocks noChangeAspect="1"/>
          </p:cNvPicPr>
          <p:nvPr/>
        </p:nvPicPr>
        <p:blipFill>
          <a:blip r:embed="rId4"/>
          <a:stretch>
            <a:fillRect/>
          </a:stretch>
        </p:blipFill>
        <p:spPr>
          <a:xfrm>
            <a:off x="2123728" y="1579811"/>
            <a:ext cx="4667909" cy="2532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8F73095-AE44-492F-8C8D-4108ED11CD3A}" type="slidenum">
              <a:rPr lang="ca-ES" altLang="ca-ES" sz="1800" smtClean="0">
                <a:solidFill>
                  <a:srgbClr val="FFFFFF"/>
                </a:solidFill>
              </a:rPr>
              <a:pPr>
                <a:spcBef>
                  <a:spcPct val="0"/>
                </a:spcBef>
                <a:buClrTx/>
                <a:buFontTx/>
                <a:buNone/>
              </a:pPr>
              <a:t>17</a:t>
            </a:fld>
            <a:endParaRPr lang="ca-ES" altLang="ca-ES" sz="1800">
              <a:solidFill>
                <a:srgbClr val="FFFFFF"/>
              </a:solidFill>
            </a:endParaRPr>
          </a:p>
        </p:txBody>
      </p:sp>
      <p:sp>
        <p:nvSpPr>
          <p:cNvPr id="18435" name="7 Rectángulo"/>
          <p:cNvSpPr>
            <a:spLocks noChangeArrowheads="1"/>
          </p:cNvSpPr>
          <p:nvPr/>
        </p:nvSpPr>
        <p:spPr bwMode="auto">
          <a:xfrm>
            <a:off x="1295947" y="980728"/>
            <a:ext cx="623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Indicador 3 (Desenvolupament professional)</a:t>
            </a:r>
          </a:p>
        </p:txBody>
      </p:sp>
      <p:pic>
        <p:nvPicPr>
          <p:cNvPr id="4" name="Contenidor de contingut 3">
            <a:extLst>
              <a:ext uri="{FF2B5EF4-FFF2-40B4-BE49-F238E27FC236}">
                <a16:creationId xmlns:a16="http://schemas.microsoft.com/office/drawing/2014/main" id="{174765F5-6609-C1D2-2BC1-C9F0E119F35E}"/>
              </a:ext>
            </a:extLst>
          </p:cNvPr>
          <p:cNvPicPr>
            <a:picLocks noGrp="1" noChangeAspect="1"/>
          </p:cNvPicPr>
          <p:nvPr>
            <p:ph idx="1"/>
          </p:nvPr>
        </p:nvPicPr>
        <p:blipFill>
          <a:blip r:embed="rId2"/>
          <a:stretch>
            <a:fillRect/>
          </a:stretch>
        </p:blipFill>
        <p:spPr>
          <a:xfrm>
            <a:off x="1054668" y="1844824"/>
            <a:ext cx="6480154" cy="4729014"/>
          </a:xfrm>
        </p:spPr>
      </p:pic>
    </p:spTree>
    <p:extLst>
      <p:ext uri="{BB962C8B-B14F-4D97-AF65-F5344CB8AC3E}">
        <p14:creationId xmlns:p14="http://schemas.microsoft.com/office/powerpoint/2010/main" val="140992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18</a:t>
            </a:fld>
            <a:endParaRPr lang="ca-ES" altLang="ca-ES" sz="1800">
              <a:solidFill>
                <a:srgbClr val="FFFFFF"/>
              </a:solidFill>
            </a:endParaRPr>
          </a:p>
        </p:txBody>
      </p:sp>
      <p:sp>
        <p:nvSpPr>
          <p:cNvPr id="19459" name="7 Rectángulo"/>
          <p:cNvSpPr>
            <a:spLocks noChangeArrowheads="1"/>
          </p:cNvSpPr>
          <p:nvPr/>
        </p:nvSpPr>
        <p:spPr bwMode="auto">
          <a:xfrm>
            <a:off x="673494" y="922078"/>
            <a:ext cx="7646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Indicador 5 (Satisfacció estudiants)</a:t>
            </a:r>
          </a:p>
        </p:txBody>
      </p:sp>
      <p:sp>
        <p:nvSpPr>
          <p:cNvPr id="2" name="CuadroTexto 1"/>
          <p:cNvSpPr txBox="1"/>
          <p:nvPr/>
        </p:nvSpPr>
        <p:spPr>
          <a:xfrm>
            <a:off x="673493" y="1931728"/>
            <a:ext cx="7646058" cy="2677656"/>
          </a:xfrm>
          <a:prstGeom prst="rect">
            <a:avLst/>
          </a:prstGeom>
          <a:noFill/>
        </p:spPr>
        <p:txBody>
          <a:bodyPr wrap="square" rtlCol="0">
            <a:spAutoFit/>
          </a:bodyPr>
          <a:lstStyle/>
          <a:p>
            <a:r>
              <a:rPr lang="ca-ES" sz="1200" dirty="0"/>
              <a:t>Sempre cal analitzar i valorar les aportacions del professorat.</a:t>
            </a:r>
          </a:p>
          <a:p>
            <a:pPr marL="171450" indent="-171450">
              <a:buFont typeface="Arial" panose="020B0604020202020204" pitchFamily="34" charset="0"/>
              <a:buChar char="•"/>
            </a:pPr>
            <a:r>
              <a:rPr lang="ca-ES" sz="1200" dirty="0"/>
              <a:t>El professorat pot aportar altres enquestes institucionals com les d’assignatura o les  d’altres institucions a on hagi impartit docència que presenti a avaluar així  com l’anàlisi de les mateixes.</a:t>
            </a:r>
          </a:p>
          <a:p>
            <a:endParaRPr lang="ca-ES" sz="1200" dirty="0"/>
          </a:p>
          <a:p>
            <a:pPr marL="285750" indent="-285750">
              <a:buFont typeface="Arial" panose="020B0604020202020204" pitchFamily="34" charset="0"/>
              <a:buChar char="•"/>
            </a:pPr>
            <a:r>
              <a:rPr lang="ca-ES" sz="1200" b="1" dirty="0"/>
              <a:t>CAS 1:  </a:t>
            </a:r>
            <a:r>
              <a:rPr lang="ca-ES" sz="1200" dirty="0"/>
              <a:t>es disposa de 3 o més enquestes de professorat  representatives: prioritzar la proposta de valoració, A,B,C o D  calculada i que consta en el full de dades de docència</a:t>
            </a:r>
          </a:p>
          <a:p>
            <a:pPr marL="285750" indent="-285750">
              <a:buFont typeface="Arial" panose="020B0604020202020204" pitchFamily="34" charset="0"/>
              <a:buChar char="•"/>
            </a:pPr>
            <a:endParaRPr lang="ca-ES" sz="1200" dirty="0"/>
          </a:p>
          <a:p>
            <a:pPr marL="285750" indent="-285750">
              <a:buFont typeface="Arial" panose="020B0604020202020204" pitchFamily="34" charset="0"/>
              <a:buChar char="•"/>
            </a:pPr>
            <a:r>
              <a:rPr lang="ca-ES" sz="1200" b="1" dirty="0"/>
              <a:t>CAS 2</a:t>
            </a:r>
            <a:r>
              <a:rPr lang="ca-ES" sz="1200" dirty="0"/>
              <a:t>: Es disposa de 1 o 2 enquestes representatives: contrastar la proposta de valoració amb les aportacions que ha d’haver presentat el professorat, en aquest cas la valoració només pot ser C o D</a:t>
            </a:r>
            <a:endParaRPr lang="ca-ES" sz="1200" strike="sngStrike" dirty="0"/>
          </a:p>
          <a:p>
            <a:pPr marL="285750" indent="-285750">
              <a:buFont typeface="Arial" panose="020B0604020202020204" pitchFamily="34" charset="0"/>
              <a:buChar char="•"/>
            </a:pPr>
            <a:endParaRPr lang="ca-ES" sz="1200" dirty="0"/>
          </a:p>
          <a:p>
            <a:pPr marL="285750" indent="-285750">
              <a:buFont typeface="Arial" panose="020B0604020202020204" pitchFamily="34" charset="0"/>
              <a:buChar char="•"/>
            </a:pPr>
            <a:r>
              <a:rPr lang="ca-ES" sz="1200" b="1" dirty="0"/>
              <a:t>CAS 3: </a:t>
            </a:r>
            <a:r>
              <a:rPr lang="ca-ES" sz="1200" dirty="0"/>
              <a:t>Absència d’enquestes representatives: valorar les aportacions del professorat per poder fer una proposta. En aquest cas, la valoració de l’indicador pot ser C o D.</a:t>
            </a:r>
          </a:p>
          <a:p>
            <a:endParaRPr lang="ca-ES" sz="1200" dirty="0"/>
          </a:p>
          <a:p>
            <a:pPr marL="285750" indent="-285750">
              <a:buFont typeface="Arial" panose="020B0604020202020204" pitchFamily="34" charset="0"/>
              <a:buChar char="•"/>
            </a:pPr>
            <a:endParaRPr lang="ca-ES" sz="1200" dirty="0"/>
          </a:p>
        </p:txBody>
      </p:sp>
      <p:pic>
        <p:nvPicPr>
          <p:cNvPr id="5" name="Imagen 4"/>
          <p:cNvPicPr>
            <a:picLocks noChangeAspect="1"/>
          </p:cNvPicPr>
          <p:nvPr/>
        </p:nvPicPr>
        <p:blipFill>
          <a:blip r:embed="rId2"/>
          <a:stretch>
            <a:fillRect/>
          </a:stretch>
        </p:blipFill>
        <p:spPr>
          <a:xfrm>
            <a:off x="1180228" y="1322128"/>
            <a:ext cx="6435732" cy="609600"/>
          </a:xfrm>
          <a:prstGeom prst="rect">
            <a:avLst/>
          </a:prstGeom>
        </p:spPr>
      </p:pic>
      <p:pic>
        <p:nvPicPr>
          <p:cNvPr id="7" name="Imagen 6"/>
          <p:cNvPicPr>
            <a:picLocks noChangeAspect="1"/>
          </p:cNvPicPr>
          <p:nvPr/>
        </p:nvPicPr>
        <p:blipFill>
          <a:blip r:embed="rId3"/>
          <a:stretch>
            <a:fillRect/>
          </a:stretch>
        </p:blipFill>
        <p:spPr>
          <a:xfrm>
            <a:off x="967510" y="5149958"/>
            <a:ext cx="6648450" cy="1695450"/>
          </a:xfrm>
          <a:prstGeom prst="rect">
            <a:avLst/>
          </a:prstGeom>
        </p:spPr>
      </p:pic>
    </p:spTree>
    <p:extLst>
      <p:ext uri="{BB962C8B-B14F-4D97-AF65-F5344CB8AC3E}">
        <p14:creationId xmlns:p14="http://schemas.microsoft.com/office/powerpoint/2010/main" val="265426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19</a:t>
            </a:fld>
            <a:endParaRPr lang="ca-ES" altLang="ca-ES" sz="1800">
              <a:solidFill>
                <a:srgbClr val="FFFFFF"/>
              </a:solidFill>
            </a:endParaRPr>
          </a:p>
        </p:txBody>
      </p:sp>
      <p:pic>
        <p:nvPicPr>
          <p:cNvPr id="5" name="Imatge 4">
            <a:extLst>
              <a:ext uri="{FF2B5EF4-FFF2-40B4-BE49-F238E27FC236}">
                <a16:creationId xmlns:a16="http://schemas.microsoft.com/office/drawing/2014/main" id="{1548502B-42C1-1C83-06F7-555DB008C693}"/>
              </a:ext>
            </a:extLst>
          </p:cNvPr>
          <p:cNvPicPr>
            <a:picLocks noChangeAspect="1"/>
          </p:cNvPicPr>
          <p:nvPr/>
        </p:nvPicPr>
        <p:blipFill>
          <a:blip r:embed="rId2"/>
          <a:stretch>
            <a:fillRect/>
          </a:stretch>
        </p:blipFill>
        <p:spPr>
          <a:xfrm>
            <a:off x="323528" y="2636912"/>
            <a:ext cx="8316416" cy="2960314"/>
          </a:xfrm>
          <a:prstGeom prst="rect">
            <a:avLst/>
          </a:prstGeom>
        </p:spPr>
      </p:pic>
      <p:sp>
        <p:nvSpPr>
          <p:cNvPr id="6" name="QuadreDeText 5">
            <a:extLst>
              <a:ext uri="{FF2B5EF4-FFF2-40B4-BE49-F238E27FC236}">
                <a16:creationId xmlns:a16="http://schemas.microsoft.com/office/drawing/2014/main" id="{630475A6-C2FF-DD94-11A8-E894A61506C5}"/>
              </a:ext>
            </a:extLst>
          </p:cNvPr>
          <p:cNvSpPr txBox="1"/>
          <p:nvPr/>
        </p:nvSpPr>
        <p:spPr>
          <a:xfrm>
            <a:off x="898773" y="961395"/>
            <a:ext cx="7346454" cy="1015663"/>
          </a:xfrm>
          <a:prstGeom prst="rect">
            <a:avLst/>
          </a:prstGeom>
          <a:noFill/>
        </p:spPr>
        <p:txBody>
          <a:bodyPr wrap="square" rtlCol="0">
            <a:spAutoFit/>
          </a:bodyPr>
          <a:lstStyle/>
          <a:p>
            <a:r>
              <a:rPr lang="ca-ES" sz="2400" dirty="0"/>
              <a:t>Indicador 5 (Satisfacció estudiants)</a:t>
            </a:r>
          </a:p>
          <a:p>
            <a:endParaRPr lang="ca-ES" dirty="0"/>
          </a:p>
          <a:p>
            <a:r>
              <a:rPr lang="ca-ES" dirty="0"/>
              <a:t>En el cas de tenir menys de 3 enquestes representatives:</a:t>
            </a:r>
          </a:p>
        </p:txBody>
      </p:sp>
    </p:spTree>
    <p:extLst>
      <p:ext uri="{BB962C8B-B14F-4D97-AF65-F5344CB8AC3E}">
        <p14:creationId xmlns:p14="http://schemas.microsoft.com/office/powerpoint/2010/main" val="196368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1AC3A70-9E1A-410B-B35C-B830B7805451}" type="slidenum">
              <a:rPr lang="ca-ES" altLang="ca-ES" sz="1800" smtClean="0">
                <a:solidFill>
                  <a:srgbClr val="FFFFFF"/>
                </a:solidFill>
              </a:rPr>
              <a:pPr>
                <a:spcBef>
                  <a:spcPct val="0"/>
                </a:spcBef>
                <a:buClrTx/>
                <a:buFontTx/>
                <a:buNone/>
              </a:pPr>
              <a:t>2</a:t>
            </a:fld>
            <a:endParaRPr lang="ca-ES" altLang="ca-ES" sz="1800">
              <a:solidFill>
                <a:srgbClr val="FFFFFF"/>
              </a:solidFill>
            </a:endParaRPr>
          </a:p>
        </p:txBody>
      </p:sp>
      <p:sp>
        <p:nvSpPr>
          <p:cNvPr id="3" name="QuadreDeText 2">
            <a:extLst>
              <a:ext uri="{FF2B5EF4-FFF2-40B4-BE49-F238E27FC236}">
                <a16:creationId xmlns:a16="http://schemas.microsoft.com/office/drawing/2014/main" id="{36BD3CA6-A1B1-B878-61AA-9760963D1D2D}"/>
              </a:ext>
            </a:extLst>
          </p:cNvPr>
          <p:cNvSpPr txBox="1"/>
          <p:nvPr/>
        </p:nvSpPr>
        <p:spPr>
          <a:xfrm>
            <a:off x="1079612" y="980728"/>
            <a:ext cx="6984776" cy="646331"/>
          </a:xfrm>
          <a:prstGeom prst="rect">
            <a:avLst/>
          </a:prstGeom>
          <a:noFill/>
        </p:spPr>
        <p:txBody>
          <a:bodyPr wrap="square">
            <a:spAutoFit/>
          </a:bodyPr>
          <a:lstStyle/>
          <a:p>
            <a:r>
              <a:rPr lang="ca-ES" dirty="0">
                <a:hlinkClick r:id="rId2"/>
              </a:rPr>
              <a:t>https://www.uab.cat/doc/ComissionsAvaluacioActivitatDocent2025</a:t>
            </a:r>
            <a:endParaRPr lang="ca-ES" dirty="0"/>
          </a:p>
          <a:p>
            <a:endParaRPr lang="ca-ES" dirty="0"/>
          </a:p>
        </p:txBody>
      </p:sp>
      <p:pic>
        <p:nvPicPr>
          <p:cNvPr id="5" name="Imatge 4">
            <a:extLst>
              <a:ext uri="{FF2B5EF4-FFF2-40B4-BE49-F238E27FC236}">
                <a16:creationId xmlns:a16="http://schemas.microsoft.com/office/drawing/2014/main" id="{CB8F4EA1-9D9A-572D-24CA-EE290CDE3C55}"/>
              </a:ext>
            </a:extLst>
          </p:cNvPr>
          <p:cNvPicPr>
            <a:picLocks noChangeAspect="1"/>
          </p:cNvPicPr>
          <p:nvPr/>
        </p:nvPicPr>
        <p:blipFill>
          <a:blip r:embed="rId3"/>
          <a:stretch>
            <a:fillRect/>
          </a:stretch>
        </p:blipFill>
        <p:spPr>
          <a:xfrm>
            <a:off x="0" y="1614111"/>
            <a:ext cx="9144000" cy="4702433"/>
          </a:xfrm>
          <a:prstGeom prst="rect">
            <a:avLst/>
          </a:prstGeom>
        </p:spPr>
      </p:pic>
    </p:spTree>
    <p:extLst>
      <p:ext uri="{BB962C8B-B14F-4D97-AF65-F5344CB8AC3E}">
        <p14:creationId xmlns:p14="http://schemas.microsoft.com/office/powerpoint/2010/main" val="114779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20</a:t>
            </a:fld>
            <a:endParaRPr lang="ca-ES" altLang="ca-ES" sz="1800">
              <a:solidFill>
                <a:srgbClr val="FFFFFF"/>
              </a:solidFill>
            </a:endParaRPr>
          </a:p>
        </p:txBody>
      </p:sp>
      <p:sp>
        <p:nvSpPr>
          <p:cNvPr id="2" name="QuadreDeText 1">
            <a:extLst>
              <a:ext uri="{FF2B5EF4-FFF2-40B4-BE49-F238E27FC236}">
                <a16:creationId xmlns:a16="http://schemas.microsoft.com/office/drawing/2014/main" id="{3140A64A-03D8-6B0D-ED5A-3BB90C9556E6}"/>
              </a:ext>
            </a:extLst>
          </p:cNvPr>
          <p:cNvSpPr txBox="1"/>
          <p:nvPr/>
        </p:nvSpPr>
        <p:spPr>
          <a:xfrm>
            <a:off x="898773" y="961395"/>
            <a:ext cx="7346454" cy="1015663"/>
          </a:xfrm>
          <a:prstGeom prst="rect">
            <a:avLst/>
          </a:prstGeom>
          <a:noFill/>
        </p:spPr>
        <p:txBody>
          <a:bodyPr wrap="square" rtlCol="0">
            <a:spAutoFit/>
          </a:bodyPr>
          <a:lstStyle/>
          <a:p>
            <a:r>
              <a:rPr lang="ca-ES" sz="2400" dirty="0"/>
              <a:t>Indicador 5 (Satisfacció estudiants)</a:t>
            </a:r>
          </a:p>
          <a:p>
            <a:endParaRPr lang="ca-ES" dirty="0"/>
          </a:p>
          <a:p>
            <a:r>
              <a:rPr lang="ca-ES" dirty="0"/>
              <a:t>En el cas de tenir menys de 3 enquestes representatives:</a:t>
            </a:r>
          </a:p>
        </p:txBody>
      </p:sp>
      <p:pic>
        <p:nvPicPr>
          <p:cNvPr id="4" name="Imatge 3">
            <a:extLst>
              <a:ext uri="{FF2B5EF4-FFF2-40B4-BE49-F238E27FC236}">
                <a16:creationId xmlns:a16="http://schemas.microsoft.com/office/drawing/2014/main" id="{91F8B6B9-6D93-A14C-F4DC-E57C8D670BD6}"/>
              </a:ext>
            </a:extLst>
          </p:cNvPr>
          <p:cNvPicPr>
            <a:picLocks noChangeAspect="1"/>
          </p:cNvPicPr>
          <p:nvPr/>
        </p:nvPicPr>
        <p:blipFill>
          <a:blip r:embed="rId2"/>
          <a:stretch>
            <a:fillRect/>
          </a:stretch>
        </p:blipFill>
        <p:spPr>
          <a:xfrm>
            <a:off x="0" y="2215765"/>
            <a:ext cx="9144000" cy="4525603"/>
          </a:xfrm>
          <a:prstGeom prst="rect">
            <a:avLst/>
          </a:prstGeom>
        </p:spPr>
      </p:pic>
    </p:spTree>
    <p:extLst>
      <p:ext uri="{BB962C8B-B14F-4D97-AF65-F5344CB8AC3E}">
        <p14:creationId xmlns:p14="http://schemas.microsoft.com/office/powerpoint/2010/main" val="45452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21</a:t>
            </a:fld>
            <a:endParaRPr lang="ca-ES" altLang="ca-ES" sz="1800">
              <a:solidFill>
                <a:srgbClr val="FFFFFF"/>
              </a:solidFill>
            </a:endParaRPr>
          </a:p>
        </p:txBody>
      </p:sp>
      <p:sp>
        <p:nvSpPr>
          <p:cNvPr id="2" name="QuadreDeText 1">
            <a:extLst>
              <a:ext uri="{FF2B5EF4-FFF2-40B4-BE49-F238E27FC236}">
                <a16:creationId xmlns:a16="http://schemas.microsoft.com/office/drawing/2014/main" id="{050AA60A-36EB-966B-4530-E32B9CDC7620}"/>
              </a:ext>
            </a:extLst>
          </p:cNvPr>
          <p:cNvSpPr txBox="1"/>
          <p:nvPr/>
        </p:nvSpPr>
        <p:spPr>
          <a:xfrm>
            <a:off x="898773" y="961395"/>
            <a:ext cx="7346454" cy="1015663"/>
          </a:xfrm>
          <a:prstGeom prst="rect">
            <a:avLst/>
          </a:prstGeom>
          <a:noFill/>
        </p:spPr>
        <p:txBody>
          <a:bodyPr wrap="square" rtlCol="0">
            <a:spAutoFit/>
          </a:bodyPr>
          <a:lstStyle/>
          <a:p>
            <a:r>
              <a:rPr lang="ca-ES" sz="2400" dirty="0"/>
              <a:t>Indicador 5 (Satisfacció estudiants)</a:t>
            </a:r>
          </a:p>
          <a:p>
            <a:endParaRPr lang="ca-ES" dirty="0"/>
          </a:p>
          <a:p>
            <a:r>
              <a:rPr lang="ca-ES" dirty="0"/>
              <a:t>En el cas de tenir menys de 3 enquestes representatives:</a:t>
            </a:r>
          </a:p>
        </p:txBody>
      </p:sp>
      <p:pic>
        <p:nvPicPr>
          <p:cNvPr id="4" name="Imatge 3">
            <a:extLst>
              <a:ext uri="{FF2B5EF4-FFF2-40B4-BE49-F238E27FC236}">
                <a16:creationId xmlns:a16="http://schemas.microsoft.com/office/drawing/2014/main" id="{0286D87B-A042-DF9B-ECE0-60F0E6925E8F}"/>
              </a:ext>
            </a:extLst>
          </p:cNvPr>
          <p:cNvPicPr>
            <a:picLocks noChangeAspect="1"/>
          </p:cNvPicPr>
          <p:nvPr/>
        </p:nvPicPr>
        <p:blipFill>
          <a:blip r:embed="rId2"/>
          <a:stretch>
            <a:fillRect/>
          </a:stretch>
        </p:blipFill>
        <p:spPr>
          <a:xfrm>
            <a:off x="0" y="2570153"/>
            <a:ext cx="9144000" cy="4032448"/>
          </a:xfrm>
          <a:prstGeom prst="rect">
            <a:avLst/>
          </a:prstGeom>
        </p:spPr>
      </p:pic>
    </p:spTree>
    <p:extLst>
      <p:ext uri="{BB962C8B-B14F-4D97-AF65-F5344CB8AC3E}">
        <p14:creationId xmlns:p14="http://schemas.microsoft.com/office/powerpoint/2010/main" val="81811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dirty="0">
                <a:solidFill>
                  <a:schemeClr val="tx1"/>
                </a:solidFill>
              </a:rPr>
              <a:t>Comunicació dels resultats de l’avaluació a l’OQD / CPA</a:t>
            </a:r>
          </a:p>
        </p:txBody>
      </p:sp>
      <p:sp>
        <p:nvSpPr>
          <p:cNvPr id="22531" name="2 Marcador de contenido"/>
          <p:cNvSpPr>
            <a:spLocks noGrp="1"/>
          </p:cNvSpPr>
          <p:nvPr>
            <p:ph idx="1"/>
          </p:nvPr>
        </p:nvSpPr>
        <p:spPr>
          <a:xfrm>
            <a:off x="428625" y="1857376"/>
            <a:ext cx="8229600" cy="4595960"/>
          </a:xfrm>
        </p:spPr>
        <p:txBody>
          <a:bodyPr/>
          <a:lstStyle/>
          <a:p>
            <a:pPr eaLnBrk="1" hangingPunct="1">
              <a:spcBef>
                <a:spcPts val="1000"/>
              </a:spcBef>
              <a:defRPr/>
            </a:pPr>
            <a:r>
              <a:rPr lang="ca-ES" sz="2000" dirty="0"/>
              <a:t>Enlloc d’enviar per correu electrònic les valoracions de les CA, caldria dipositar-les a l’espai OneDrive:</a:t>
            </a:r>
          </a:p>
          <a:p>
            <a:pPr eaLnBrk="1" hangingPunct="1">
              <a:spcBef>
                <a:spcPts val="1000"/>
              </a:spcBef>
              <a:defRPr/>
            </a:pPr>
            <a:endParaRPr lang="ca-ES" sz="2000" dirty="0"/>
          </a:p>
          <a:p>
            <a:pPr eaLnBrk="1" hangingPunct="1">
              <a:spcBef>
                <a:spcPts val="1000"/>
              </a:spcBef>
              <a:defRPr/>
            </a:pPr>
            <a:r>
              <a:rPr lang="ca-ES" sz="2000" dirty="0"/>
              <a:t>Les presidències de les Comissions d’Avaluació enviaran a l’OQD els resultats de l’avaluació en un únic document Excel que contingui les valoracions de tots els avaluadors de la seva comissió.</a:t>
            </a:r>
          </a:p>
          <a:p>
            <a:pPr eaLnBrk="1" hangingPunct="1">
              <a:spcBef>
                <a:spcPts val="1000"/>
              </a:spcBef>
              <a:defRPr/>
            </a:pPr>
            <a:endParaRPr lang="ca-ES" sz="2000" dirty="0"/>
          </a:p>
          <a:p>
            <a:pPr eaLnBrk="1" hangingPunct="1">
              <a:spcBef>
                <a:spcPts val="1000"/>
              </a:spcBef>
              <a:defRPr/>
            </a:pPr>
            <a:r>
              <a:rPr lang="ca-ES" sz="2000" dirty="0"/>
              <a:t>Addicionalment, les presidències de les Comissions d’Avaluació enviaran el resultat final de l’avaluació en format PDF (l’Excel d’avaluació convertit en PDF) amb la seva signatura digital. Aquest serà el document és que es mantindrà a l’arxiu com a evidència de l’avaluació.</a:t>
            </a:r>
          </a:p>
          <a:p>
            <a:pPr eaLnBrk="1" hangingPunct="1">
              <a:spcBef>
                <a:spcPts val="1000"/>
              </a:spcBef>
              <a:defRPr/>
            </a:pPr>
            <a:endParaRPr lang="ca-ES" sz="2000" dirty="0">
              <a:solidFill>
                <a:srgbClr val="C00000"/>
              </a:solidFill>
            </a:endParaRPr>
          </a:p>
          <a:p>
            <a:pPr marL="109537" indent="0" eaLnBrk="1" hangingPunct="1">
              <a:spcBef>
                <a:spcPts val="1000"/>
              </a:spcBef>
              <a:buNone/>
              <a:defRPr/>
            </a:pPr>
            <a:r>
              <a:rPr lang="ca-ES" sz="2000" dirty="0">
                <a:solidFill>
                  <a:srgbClr val="C00000"/>
                </a:solidFill>
              </a:rPr>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22</a:t>
            </a:fld>
            <a:endParaRPr lang="ca-ES" altLang="ca-ES" sz="1800">
              <a:solidFill>
                <a:srgbClr val="FFFFFF"/>
              </a:solidFill>
            </a:endParaRPr>
          </a:p>
        </p:txBody>
      </p:sp>
      <p:pic>
        <p:nvPicPr>
          <p:cNvPr id="3" name="Imatge 2">
            <a:extLst>
              <a:ext uri="{FF2B5EF4-FFF2-40B4-BE49-F238E27FC236}">
                <a16:creationId xmlns:a16="http://schemas.microsoft.com/office/drawing/2014/main" id="{2B063FE7-9CC4-6E6A-B2F5-7E86F302CD5C}"/>
              </a:ext>
            </a:extLst>
          </p:cNvPr>
          <p:cNvPicPr>
            <a:picLocks noChangeAspect="1"/>
          </p:cNvPicPr>
          <p:nvPr/>
        </p:nvPicPr>
        <p:blipFill>
          <a:blip r:embed="rId3"/>
          <a:stretch>
            <a:fillRect/>
          </a:stretch>
        </p:blipFill>
        <p:spPr>
          <a:xfrm>
            <a:off x="572095" y="2564904"/>
            <a:ext cx="7999809" cy="386119"/>
          </a:xfrm>
          <a:prstGeom prst="rect">
            <a:avLst/>
          </a:prstGeom>
        </p:spPr>
      </p:pic>
    </p:spTree>
    <p:extLst>
      <p:ext uri="{BB962C8B-B14F-4D97-AF65-F5344CB8AC3E}">
        <p14:creationId xmlns:p14="http://schemas.microsoft.com/office/powerpoint/2010/main" val="331345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23</a:t>
            </a:fld>
            <a:endParaRPr lang="ca-ES" altLang="ca-ES" sz="1800">
              <a:solidFill>
                <a:srgbClr val="FFFFFF"/>
              </a:solidFill>
            </a:endParaRPr>
          </a:p>
        </p:txBody>
      </p:sp>
      <p:sp>
        <p:nvSpPr>
          <p:cNvPr id="19459" name="7 Rectángulo"/>
          <p:cNvSpPr>
            <a:spLocks noChangeArrowheads="1"/>
          </p:cNvSpPr>
          <p:nvPr/>
        </p:nvSpPr>
        <p:spPr bwMode="auto">
          <a:xfrm>
            <a:off x="1377085" y="922078"/>
            <a:ext cx="623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 IV</a:t>
            </a:r>
          </a:p>
        </p:txBody>
      </p:sp>
      <p:sp>
        <p:nvSpPr>
          <p:cNvPr id="4" name="QuadreDeText 3">
            <a:extLst>
              <a:ext uri="{FF2B5EF4-FFF2-40B4-BE49-F238E27FC236}">
                <a16:creationId xmlns:a16="http://schemas.microsoft.com/office/drawing/2014/main" id="{AA1EF0AA-0735-207D-A908-658D6898441D}"/>
              </a:ext>
            </a:extLst>
          </p:cNvPr>
          <p:cNvSpPr txBox="1"/>
          <p:nvPr/>
        </p:nvSpPr>
        <p:spPr>
          <a:xfrm>
            <a:off x="323528" y="1412776"/>
            <a:ext cx="8496944" cy="4933274"/>
          </a:xfrm>
          <a:prstGeom prst="rect">
            <a:avLst/>
          </a:prstGeom>
          <a:noFill/>
        </p:spPr>
        <p:txBody>
          <a:bodyPr wrap="square">
            <a:spAutoFit/>
          </a:bodyPr>
          <a:lstStyle/>
          <a:p>
            <a:pPr>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DE PERIODES ANTERIORS AL 2013_14:</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marL="450215" indent="-635">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	Les enquestes de l’actuació docent eren en paper, i no anuals.</a:t>
            </a:r>
          </a:p>
          <a:p>
            <a:pPr marL="450215" indent="-635">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	No hi havia enquestes d’assignatura.</a:t>
            </a:r>
          </a:p>
          <a:p>
            <a:pPr>
              <a:lnSpc>
                <a:spcPct val="107000"/>
              </a:lnSpc>
              <a:spcAft>
                <a:spcPts val="800"/>
              </a:spcAft>
            </a:pPr>
            <a:r>
              <a:rPr lang="ca-ES" sz="800" i="1" kern="100" dirty="0">
                <a:effectLst/>
                <a:latin typeface="Calibri" panose="020F0502020204030204" pitchFamily="34" charset="0"/>
                <a:ea typeface="Calibri" panose="020F0502020204030204" pitchFamily="34" charset="0"/>
                <a:cs typeface="Arial" panose="020B0604020202020204" pitchFamily="34" charset="0"/>
              </a:rPr>
              <a:t>Valorar els casos per part de la CA, en consultes amb OQD i Vicerectorat.</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ENTRE EL 2013-14 I FINS A 2022-2023:</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marL="450215" indent="-635">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Les enquestes de l’actuació docent i d’assignatura ja es realitzen en format digital web.</a:t>
            </a:r>
          </a:p>
          <a:p>
            <a:pPr marL="450215" indent="-635">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S’enquesta el professorat que té docència de tipologia TE</a:t>
            </a:r>
          </a:p>
          <a:p>
            <a:pPr marL="450215" indent="-635">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A partir del 2016-2017, possibilitat de programar manualment enquestes a professorat, si bé la programació d’enquestes a professorat d’altres modalitats diferents de TE.</a:t>
            </a:r>
          </a:p>
          <a:p>
            <a:pPr>
              <a:lnSpc>
                <a:spcPct val="107000"/>
              </a:lnSpc>
              <a:spcAft>
                <a:spcPts val="800"/>
              </a:spcAft>
            </a:pPr>
            <a:r>
              <a:rPr lang="ca-ES" sz="800" i="1" kern="100" dirty="0">
                <a:effectLst/>
                <a:latin typeface="Calibri" panose="020F0502020204030204" pitchFamily="34" charset="0"/>
                <a:ea typeface="Calibri" panose="020F0502020204030204" pitchFamily="34" charset="0"/>
                <a:cs typeface="Arial" panose="020B0604020202020204" pitchFamily="34" charset="0"/>
              </a:rPr>
              <a:t>El professorat amb tipologies diferents de TE:</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Molt poca probabilitat d’haver estat enquestat per la seva actuació docent. </a:t>
            </a:r>
            <a:r>
              <a:rPr lang="ca-ES" sz="800" b="1" kern="100" dirty="0">
                <a:effectLst/>
                <a:latin typeface="Calibri" panose="020F0502020204030204" pitchFamily="34" charset="0"/>
                <a:ea typeface="Calibri" panose="020F0502020204030204" pitchFamily="34" charset="0"/>
                <a:cs typeface="Arial" panose="020B0604020202020204" pitchFamily="34" charset="0"/>
              </a:rPr>
              <a:t>Han de presentar evidències complementàries.</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Enquestes d’assignatures en què més hagin participat (que cal adjuntar completes, amb comentaris oberts), amb justificacions i argumentacions basades en el seu Pla Docent, que pot venir </a:t>
            </a:r>
            <a:r>
              <a:rPr lang="ca-ES" sz="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referendat si cal per coordinació o departament</a:t>
            </a:r>
            <a:r>
              <a:rPr lang="ca-ES" sz="800" kern="1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Altres evidències institucionals d’assignatura o de professorat, com actes dels consells de curs o comissions de docència, que poden venir referendats per coordinació de titulació i/o departaments.</a:t>
            </a:r>
          </a:p>
          <a:p>
            <a:pPr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Altres evidències en relació a la seva actuació docent.</a:t>
            </a:r>
          </a:p>
          <a:p>
            <a:pPr marL="450215">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Evidència per a favorable (C): No hi ha mostres de dificultats en la seva actuació docent.</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a-ES" sz="800" i="1" kern="100" dirty="0">
                <a:effectLst/>
                <a:latin typeface="Calibri" panose="020F0502020204030204" pitchFamily="34" charset="0"/>
                <a:ea typeface="Calibri" panose="020F0502020204030204" pitchFamily="34" charset="0"/>
                <a:cs typeface="Arial" panose="020B0604020202020204" pitchFamily="34" charset="0"/>
              </a:rPr>
              <a:t>El professorat amb tipologies TE:</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Ha estat enquestat. Si poca representativitat, o són desfavorables, ha de justificar el per què de la baixa participació o de les puntuacions, i aportar evidències complementàries.</a:t>
            </a:r>
          </a:p>
          <a:p>
            <a:pPr marL="450215">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Evidència per a favorable (C): Hi ha mostres suficients de bona actuació docent.</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A PARTIR DEL SEGON SEMESTRE DEL 2022-2023:</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ca-ES" sz="800" kern="100" dirty="0">
                <a:effectLst/>
                <a:latin typeface="Calibri" panose="020F0502020204030204" pitchFamily="34" charset="0"/>
                <a:ea typeface="Calibri" panose="020F0502020204030204" pitchFamily="34" charset="0"/>
                <a:cs typeface="Arial" panose="020B0604020202020204" pitchFamily="34" charset="0"/>
              </a:rPr>
              <a:t>Tot el professorat ha pogut estar enquestat. Si poca representativitat, o són desfavorables, ha de justificar el per què de la baixa participació o de les puntuacions, i aportar evidències complementàries.</a:t>
            </a:r>
          </a:p>
          <a:p>
            <a:pPr marL="450215">
              <a:lnSpc>
                <a:spcPct val="107000"/>
              </a:lnSpc>
              <a:spcAft>
                <a:spcPts val="800"/>
              </a:spcAft>
            </a:pPr>
            <a:r>
              <a:rPr lang="ca-ES" sz="800" b="1" kern="100" dirty="0">
                <a:effectLst/>
                <a:latin typeface="Calibri" panose="020F0502020204030204" pitchFamily="34" charset="0"/>
                <a:ea typeface="Calibri" panose="020F0502020204030204" pitchFamily="34" charset="0"/>
                <a:cs typeface="Arial" panose="020B0604020202020204" pitchFamily="34" charset="0"/>
              </a:rPr>
              <a:t>Evidència per a favorable (C): Hi ha mostres suficients de bona actuació docent.</a:t>
            </a:r>
            <a:endParaRPr lang="ca-ES" sz="8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68313" y="836613"/>
            <a:ext cx="8229600" cy="785812"/>
          </a:xfrm>
        </p:spPr>
        <p:txBody>
          <a:bodyPr/>
          <a:lstStyle/>
          <a:p>
            <a:pPr eaLnBrk="1" hangingPunct="1"/>
            <a:r>
              <a:rPr lang="ca-ES" altLang="es-ES" sz="2800" dirty="0"/>
              <a:t>Criteris d’avaluació indicador1:</a:t>
            </a:r>
            <a:r>
              <a:rPr lang="ca-ES" altLang="es-ES" sz="2000" dirty="0"/>
              <a:t>Dedicació Docent</a:t>
            </a:r>
          </a:p>
        </p:txBody>
      </p:sp>
      <p:sp>
        <p:nvSpPr>
          <p:cNvPr id="2048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0FFE639-1F7B-431B-A174-0DB7171D8D55}" type="slidenum">
              <a:rPr lang="ca-ES" altLang="ca-ES" sz="1800" smtClean="0">
                <a:solidFill>
                  <a:srgbClr val="FFFFFF"/>
                </a:solidFill>
              </a:rPr>
              <a:pPr>
                <a:spcBef>
                  <a:spcPct val="0"/>
                </a:spcBef>
                <a:buClrTx/>
                <a:buFontTx/>
                <a:buNone/>
              </a:pPr>
              <a:t>24</a:t>
            </a:fld>
            <a:endParaRPr lang="ca-ES" altLang="ca-ES" sz="1800">
              <a:solidFill>
                <a:srgbClr val="FFFFFF"/>
              </a:solidFill>
            </a:endParaRPr>
          </a:p>
        </p:txBody>
      </p:sp>
      <p:pic>
        <p:nvPicPr>
          <p:cNvPr id="4" name="Imatge 3">
            <a:extLst>
              <a:ext uri="{FF2B5EF4-FFF2-40B4-BE49-F238E27FC236}">
                <a16:creationId xmlns:a16="http://schemas.microsoft.com/office/drawing/2014/main" id="{F3989B58-2243-CE9D-23AF-419300BB5D8B}"/>
              </a:ext>
            </a:extLst>
          </p:cNvPr>
          <p:cNvPicPr>
            <a:picLocks noChangeAspect="1"/>
          </p:cNvPicPr>
          <p:nvPr/>
        </p:nvPicPr>
        <p:blipFill>
          <a:blip r:embed="rId3"/>
          <a:stretch>
            <a:fillRect/>
          </a:stretch>
        </p:blipFill>
        <p:spPr>
          <a:xfrm>
            <a:off x="827584" y="1400174"/>
            <a:ext cx="7346453" cy="51736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1000125"/>
            <a:ext cx="8229600" cy="785813"/>
          </a:xfrm>
        </p:spPr>
        <p:txBody>
          <a:bodyPr/>
          <a:lstStyle/>
          <a:p>
            <a:pPr eaLnBrk="1" hangingPunct="1"/>
            <a:r>
              <a:rPr lang="ca-ES" altLang="es-ES" sz="2800"/>
              <a:t>Criteris d’avaluació indicador 2: Autoavaluació</a:t>
            </a:r>
          </a:p>
        </p:txBody>
      </p:sp>
      <p:sp>
        <p:nvSpPr>
          <p:cNvPr id="22531"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73C8F45-8BC6-4819-A493-98FDE0B98BAE}" type="slidenum">
              <a:rPr lang="ca-ES" altLang="ca-ES" sz="1800" smtClean="0">
                <a:solidFill>
                  <a:srgbClr val="FFFFFF"/>
                </a:solidFill>
              </a:rPr>
              <a:pPr>
                <a:spcBef>
                  <a:spcPct val="0"/>
                </a:spcBef>
                <a:buClrTx/>
                <a:buFontTx/>
                <a:buNone/>
              </a:pPr>
              <a:t>25</a:t>
            </a:fld>
            <a:endParaRPr lang="ca-ES" altLang="ca-ES" sz="1800">
              <a:solidFill>
                <a:srgbClr val="FFFFFF"/>
              </a:solidFill>
            </a:endParaRPr>
          </a:p>
        </p:txBody>
      </p:sp>
      <p:pic>
        <p:nvPicPr>
          <p:cNvPr id="3" name="Imatge 2">
            <a:extLst>
              <a:ext uri="{FF2B5EF4-FFF2-40B4-BE49-F238E27FC236}">
                <a16:creationId xmlns:a16="http://schemas.microsoft.com/office/drawing/2014/main" id="{57E36DA9-8B67-B4F6-BADB-0F1FB18A61F8}"/>
              </a:ext>
            </a:extLst>
          </p:cNvPr>
          <p:cNvPicPr>
            <a:picLocks noChangeAspect="1"/>
          </p:cNvPicPr>
          <p:nvPr/>
        </p:nvPicPr>
        <p:blipFill>
          <a:blip r:embed="rId3"/>
          <a:stretch>
            <a:fillRect/>
          </a:stretch>
        </p:blipFill>
        <p:spPr>
          <a:xfrm>
            <a:off x="166268" y="2376487"/>
            <a:ext cx="8769770" cy="2695576"/>
          </a:xfrm>
          <a:prstGeom prst="rect">
            <a:avLst/>
          </a:prstGeom>
        </p:spPr>
      </p:pic>
      <p:pic>
        <p:nvPicPr>
          <p:cNvPr id="4" name="Imatge 3">
            <a:extLst>
              <a:ext uri="{FF2B5EF4-FFF2-40B4-BE49-F238E27FC236}">
                <a16:creationId xmlns:a16="http://schemas.microsoft.com/office/drawing/2014/main" id="{6CCA8510-7727-8687-CCCE-F412365B2DB1}"/>
              </a:ext>
            </a:extLst>
          </p:cNvPr>
          <p:cNvPicPr>
            <a:picLocks noChangeAspect="1"/>
          </p:cNvPicPr>
          <p:nvPr/>
        </p:nvPicPr>
        <p:blipFill>
          <a:blip r:embed="rId4"/>
          <a:stretch>
            <a:fillRect/>
          </a:stretch>
        </p:blipFill>
        <p:spPr>
          <a:xfrm>
            <a:off x="2123728" y="5517327"/>
            <a:ext cx="6300139" cy="6810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79388" y="765175"/>
            <a:ext cx="8856662" cy="785813"/>
          </a:xfrm>
        </p:spPr>
        <p:txBody>
          <a:bodyPr/>
          <a:lstStyle/>
          <a:p>
            <a:pPr algn="ctr" eaLnBrk="1" hangingPunct="1"/>
            <a:r>
              <a:rPr lang="ca-ES" altLang="es-ES" sz="2000"/>
              <a:t>Criteris d’avaluació indicador 3: Desenvolupament Professional - I</a:t>
            </a:r>
          </a:p>
        </p:txBody>
      </p:sp>
      <p:sp>
        <p:nvSpPr>
          <p:cNvPr id="24579"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AEC6E9B-2147-433F-A2AC-0A21883D8FBB}" type="slidenum">
              <a:rPr lang="ca-ES" altLang="ca-ES" sz="1800" smtClean="0">
                <a:solidFill>
                  <a:srgbClr val="FFFFFF"/>
                </a:solidFill>
              </a:rPr>
              <a:pPr>
                <a:spcBef>
                  <a:spcPct val="0"/>
                </a:spcBef>
                <a:buClrTx/>
                <a:buFontTx/>
                <a:buNone/>
              </a:pPr>
              <a:t>26</a:t>
            </a:fld>
            <a:endParaRPr lang="ca-ES" altLang="ca-ES" sz="1800">
              <a:solidFill>
                <a:srgbClr val="FFFFFF"/>
              </a:solidFill>
            </a:endParaRPr>
          </a:p>
        </p:txBody>
      </p:sp>
      <p:pic>
        <p:nvPicPr>
          <p:cNvPr id="4" name="Contenidor de contingut 3">
            <a:extLst>
              <a:ext uri="{FF2B5EF4-FFF2-40B4-BE49-F238E27FC236}">
                <a16:creationId xmlns:a16="http://schemas.microsoft.com/office/drawing/2014/main" id="{59B97C26-395D-D0B2-81F9-5EBFA3C38488}"/>
              </a:ext>
            </a:extLst>
          </p:cNvPr>
          <p:cNvPicPr>
            <a:picLocks noGrp="1" noChangeAspect="1"/>
          </p:cNvPicPr>
          <p:nvPr>
            <p:ph idx="1"/>
          </p:nvPr>
        </p:nvPicPr>
        <p:blipFill>
          <a:blip r:embed="rId3"/>
          <a:stretch>
            <a:fillRect/>
          </a:stretch>
        </p:blipFill>
        <p:spPr>
          <a:xfrm>
            <a:off x="1619672" y="1268760"/>
            <a:ext cx="5472608" cy="547260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179388" y="836613"/>
            <a:ext cx="8856662" cy="785812"/>
          </a:xfrm>
        </p:spPr>
        <p:txBody>
          <a:bodyPr/>
          <a:lstStyle/>
          <a:p>
            <a:pPr algn="ctr" eaLnBrk="1" hangingPunct="1"/>
            <a:r>
              <a:rPr lang="ca-ES" altLang="es-ES" sz="2000" dirty="0"/>
              <a:t>Criteris d’avaluació indicador 3: Desenvolupament Professional - II</a:t>
            </a:r>
          </a:p>
        </p:txBody>
      </p:sp>
      <p:sp>
        <p:nvSpPr>
          <p:cNvPr id="26627"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5E68221-532C-44D3-8A8C-646D859B5A7F}" type="slidenum">
              <a:rPr lang="ca-ES" altLang="ca-ES" sz="1800" smtClean="0">
                <a:solidFill>
                  <a:srgbClr val="FFFFFF"/>
                </a:solidFill>
              </a:rPr>
              <a:pPr>
                <a:spcBef>
                  <a:spcPct val="0"/>
                </a:spcBef>
                <a:buClrTx/>
                <a:buFontTx/>
                <a:buNone/>
              </a:pPr>
              <a:t>27</a:t>
            </a:fld>
            <a:endParaRPr lang="ca-ES" altLang="ca-ES" sz="1800">
              <a:solidFill>
                <a:srgbClr val="FFFFFF"/>
              </a:solidFill>
            </a:endParaRPr>
          </a:p>
        </p:txBody>
      </p:sp>
      <p:pic>
        <p:nvPicPr>
          <p:cNvPr id="5" name="Contenidor de contingut 4">
            <a:extLst>
              <a:ext uri="{FF2B5EF4-FFF2-40B4-BE49-F238E27FC236}">
                <a16:creationId xmlns:a16="http://schemas.microsoft.com/office/drawing/2014/main" id="{96DF237D-64D1-78CB-741B-B1F77D7236AE}"/>
              </a:ext>
            </a:extLst>
          </p:cNvPr>
          <p:cNvPicPr>
            <a:picLocks noGrp="1" noChangeAspect="1"/>
          </p:cNvPicPr>
          <p:nvPr>
            <p:ph idx="1"/>
          </p:nvPr>
        </p:nvPicPr>
        <p:blipFill>
          <a:blip r:embed="rId3"/>
          <a:stretch>
            <a:fillRect/>
          </a:stretch>
        </p:blipFill>
        <p:spPr>
          <a:xfrm>
            <a:off x="430279" y="2090738"/>
            <a:ext cx="8283441" cy="209450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107950" y="1000125"/>
            <a:ext cx="8578850" cy="785813"/>
          </a:xfrm>
        </p:spPr>
        <p:txBody>
          <a:bodyPr/>
          <a:lstStyle/>
          <a:p>
            <a:pPr algn="ctr" eaLnBrk="1" hangingPunct="1"/>
            <a:r>
              <a:rPr lang="ca-ES" altLang="es-ES" sz="2000"/>
              <a:t>Criteris d’avaluació indicador 5: Satisfacció dels estudiants </a:t>
            </a:r>
          </a:p>
        </p:txBody>
      </p:sp>
      <p:sp>
        <p:nvSpPr>
          <p:cNvPr id="3072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2EC109D8-3437-4ED8-A0A3-9F89D365A5DA}" type="slidenum">
              <a:rPr lang="ca-ES" altLang="ca-ES" sz="1800" smtClean="0">
                <a:solidFill>
                  <a:srgbClr val="FFFFFF"/>
                </a:solidFill>
              </a:rPr>
              <a:pPr>
                <a:spcBef>
                  <a:spcPct val="0"/>
                </a:spcBef>
                <a:buClrTx/>
                <a:buFontTx/>
                <a:buNone/>
              </a:pPr>
              <a:t>28</a:t>
            </a:fld>
            <a:endParaRPr lang="ca-ES" altLang="ca-ES" sz="1800">
              <a:solidFill>
                <a:srgbClr val="FFFFFF"/>
              </a:solidFill>
            </a:endParaRPr>
          </a:p>
        </p:txBody>
      </p:sp>
      <p:pic>
        <p:nvPicPr>
          <p:cNvPr id="30725" name="Imat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263" y="4941168"/>
            <a:ext cx="75152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Marcador de contenido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9750" y="1600200"/>
            <a:ext cx="7634288" cy="2908300"/>
          </a:xfrm>
        </p:spPr>
      </p:pic>
      <p:pic>
        <p:nvPicPr>
          <p:cNvPr id="3" name="Imatge 2">
            <a:extLst>
              <a:ext uri="{FF2B5EF4-FFF2-40B4-BE49-F238E27FC236}">
                <a16:creationId xmlns:a16="http://schemas.microsoft.com/office/drawing/2014/main" id="{1FAD31C3-D592-5A19-39E1-0ED7F3CE04DC}"/>
              </a:ext>
            </a:extLst>
          </p:cNvPr>
          <p:cNvPicPr>
            <a:picLocks noChangeAspect="1"/>
          </p:cNvPicPr>
          <p:nvPr/>
        </p:nvPicPr>
        <p:blipFill>
          <a:blip r:embed="rId5"/>
          <a:stretch>
            <a:fillRect/>
          </a:stretch>
        </p:blipFill>
        <p:spPr>
          <a:xfrm>
            <a:off x="2489222" y="4213184"/>
            <a:ext cx="5808266" cy="5906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1000125"/>
            <a:ext cx="8229600" cy="785813"/>
          </a:xfrm>
        </p:spPr>
        <p:txBody>
          <a:bodyPr/>
          <a:lstStyle/>
          <a:p>
            <a:pPr eaLnBrk="1" hangingPunct="1"/>
            <a:r>
              <a:rPr lang="ca-ES" altLang="es-ES" sz="3200"/>
              <a:t>Resolució avaluacions desfavorables</a:t>
            </a:r>
          </a:p>
        </p:txBody>
      </p:sp>
      <p:sp>
        <p:nvSpPr>
          <p:cNvPr id="3" name="2 Marcador de contenido"/>
          <p:cNvSpPr>
            <a:spLocks noGrp="1"/>
          </p:cNvSpPr>
          <p:nvPr>
            <p:ph idx="1"/>
          </p:nvPr>
        </p:nvSpPr>
        <p:spPr>
          <a:xfrm>
            <a:off x="428625" y="1857375"/>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ca-ES" sz="2000" dirty="0"/>
              <a:t>Per les avaluacions no favorables, la comissió ha de raonar la seva decisió que serà presentada a la CPA i traslladada, si escau, a la persona interessada.</a:t>
            </a:r>
          </a:p>
          <a:p>
            <a:pPr marL="365760" indent="-256032" eaLnBrk="1" fontAlgn="auto" hangingPunct="1">
              <a:spcAft>
                <a:spcPts val="0"/>
              </a:spcAft>
              <a:buClr>
                <a:schemeClr val="accent3"/>
              </a:buClr>
              <a:buFont typeface="Georgia"/>
              <a:buChar char="•"/>
              <a:defRPr/>
            </a:pPr>
            <a:endParaRPr lang="ca-ES" sz="2000" dirty="0"/>
          </a:p>
          <a:p>
            <a:pPr marL="365760" indent="-256032" eaLnBrk="1" fontAlgn="auto" hangingPunct="1">
              <a:spcAft>
                <a:spcPts val="1000"/>
              </a:spcAft>
              <a:buClr>
                <a:schemeClr val="accent3"/>
              </a:buClr>
              <a:buFont typeface="Georgia"/>
              <a:buNone/>
              <a:defRPr/>
            </a:pPr>
            <a:r>
              <a:rPr lang="ca-ES" sz="2000" b="1" dirty="0">
                <a:solidFill>
                  <a:schemeClr val="accent6">
                    <a:lumMod val="75000"/>
                  </a:schemeClr>
                </a:solidFill>
              </a:rPr>
              <a:t>Informe d’avaluació desfavorable:</a:t>
            </a:r>
          </a:p>
          <a:p>
            <a:pPr marL="365760" indent="-256032" eaLnBrk="1" fontAlgn="auto" hangingPunct="1">
              <a:spcAft>
                <a:spcPts val="0"/>
              </a:spcAft>
              <a:buClr>
                <a:schemeClr val="accent3"/>
              </a:buClr>
              <a:buFont typeface="Georgia"/>
              <a:buChar char="•"/>
              <a:defRPr/>
            </a:pPr>
            <a:r>
              <a:rPr lang="ca-ES" sz="2000" dirty="0"/>
              <a:t>Informar de l’indicador que no s’ha superat.</a:t>
            </a:r>
          </a:p>
          <a:p>
            <a:pPr marL="365760" indent="-256032" eaLnBrk="1" fontAlgn="auto" hangingPunct="1">
              <a:spcAft>
                <a:spcPts val="0"/>
              </a:spcAft>
              <a:buClr>
                <a:schemeClr val="accent3"/>
              </a:buClr>
              <a:buFont typeface="Georgia"/>
              <a:buChar char="•"/>
              <a:defRPr/>
            </a:pPr>
            <a:r>
              <a:rPr lang="ca-ES" sz="2000" dirty="0"/>
              <a:t>Indicar la raó per la qual no ha superat la valoració mínima:</a:t>
            </a:r>
          </a:p>
          <a:p>
            <a:pPr marL="658368" lvl="1" indent="-246888" eaLnBrk="1" fontAlgn="auto" hangingPunct="1">
              <a:spcBef>
                <a:spcPts val="600"/>
              </a:spcBef>
              <a:spcAft>
                <a:spcPts val="0"/>
              </a:spcAft>
              <a:buFont typeface="Georgia"/>
              <a:buChar char="▫"/>
              <a:defRPr/>
            </a:pPr>
            <a:r>
              <a:rPr lang="ca-ES" sz="1800" dirty="0">
                <a:solidFill>
                  <a:schemeClr val="tx1"/>
                </a:solidFill>
              </a:rPr>
              <a:t>El nombre d'activitats que al·leguen no són suficients, o</a:t>
            </a:r>
          </a:p>
          <a:p>
            <a:pPr marL="658368" lvl="1" indent="-246888" eaLnBrk="1" fontAlgn="auto" hangingPunct="1">
              <a:spcAft>
                <a:spcPts val="0"/>
              </a:spcAft>
              <a:buFont typeface="Georgia"/>
              <a:buChar char="▫"/>
              <a:defRPr/>
            </a:pPr>
            <a:r>
              <a:rPr lang="ca-ES" sz="1800" dirty="0">
                <a:solidFill>
                  <a:schemeClr val="tx1"/>
                </a:solidFill>
              </a:rPr>
              <a:t>S'ha desestimat alguna de les activitats. En aquest cas, cal informar de les raons per les quals no s'ha considerat les aportacions, o</a:t>
            </a:r>
          </a:p>
          <a:p>
            <a:pPr marL="658368" lvl="1" indent="-246888" eaLnBrk="1" fontAlgn="auto" hangingPunct="1">
              <a:spcAft>
                <a:spcPts val="0"/>
              </a:spcAft>
              <a:buFont typeface="Georgia"/>
              <a:buChar char="▫"/>
              <a:defRPr/>
            </a:pPr>
            <a:r>
              <a:rPr lang="ca-ES" sz="1800" dirty="0">
                <a:solidFill>
                  <a:schemeClr val="tx1"/>
                </a:solidFill>
              </a:rPr>
              <a:t>No hi ha aportacions.</a:t>
            </a:r>
          </a:p>
          <a:p>
            <a:pPr marL="658368" lvl="1" indent="-246888" eaLnBrk="1" fontAlgn="auto" hangingPunct="1">
              <a:spcAft>
                <a:spcPts val="0"/>
              </a:spcAft>
              <a:buFont typeface="Georgia"/>
              <a:buChar char="▫"/>
              <a:defRPr/>
            </a:pPr>
            <a:endParaRPr lang="ca-ES" sz="2000" dirty="0"/>
          </a:p>
          <a:p>
            <a:pPr marL="658368" lvl="1" indent="-246888" eaLnBrk="1" fontAlgn="auto" hangingPunct="1">
              <a:spcAft>
                <a:spcPts val="0"/>
              </a:spcAft>
              <a:buFont typeface="Georgia"/>
              <a:buChar char="▫"/>
              <a:defRPr/>
            </a:pPr>
            <a:endParaRPr lang="ca-ES" sz="2000" dirty="0"/>
          </a:p>
          <a:p>
            <a:pPr marL="658368" lvl="1" indent="-246888" eaLnBrk="1" fontAlgn="auto" hangingPunct="1">
              <a:spcAft>
                <a:spcPts val="0"/>
              </a:spcAft>
              <a:buFont typeface="Georgia"/>
              <a:buChar char="▫"/>
              <a:defRPr/>
            </a:pPr>
            <a:endParaRPr lang="ca-ES" sz="2000" dirty="0"/>
          </a:p>
        </p:txBody>
      </p:sp>
      <p:sp>
        <p:nvSpPr>
          <p:cNvPr id="3277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EF75BA76-67F2-4FD4-A5F1-C4EFDAFD9482}" type="slidenum">
              <a:rPr lang="ca-ES" altLang="ca-ES" sz="1800" smtClean="0">
                <a:solidFill>
                  <a:srgbClr val="FFFFFF"/>
                </a:solidFill>
              </a:rPr>
              <a:pPr>
                <a:spcBef>
                  <a:spcPct val="0"/>
                </a:spcBef>
                <a:buClrTx/>
                <a:buFontTx/>
                <a:buNone/>
              </a:pPr>
              <a:t>29</a:t>
            </a:fld>
            <a:endParaRPr lang="ca-ES" altLang="ca-ES"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52812B4-734A-40C7-A5E6-A98DFA3287C2}" type="slidenum">
              <a:rPr lang="ca-ES" altLang="ca-ES" sz="1800" smtClean="0">
                <a:solidFill>
                  <a:srgbClr val="FFFFFF"/>
                </a:solidFill>
              </a:rPr>
              <a:pPr>
                <a:spcBef>
                  <a:spcPct val="0"/>
                </a:spcBef>
                <a:buClrTx/>
                <a:buFontTx/>
                <a:buNone/>
              </a:pPr>
              <a:t>3</a:t>
            </a:fld>
            <a:endParaRPr lang="ca-ES" altLang="ca-ES" sz="1800">
              <a:solidFill>
                <a:srgbClr val="FFFFFF"/>
              </a:solidFill>
            </a:endParaRPr>
          </a:p>
        </p:txBody>
      </p:sp>
      <p:sp>
        <p:nvSpPr>
          <p:cNvPr id="2" name="CuadroTexto 1">
            <a:extLst>
              <a:ext uri="{FF2B5EF4-FFF2-40B4-BE49-F238E27FC236}">
                <a16:creationId xmlns:a16="http://schemas.microsoft.com/office/drawing/2014/main" id="{CA8F5E2F-9CE8-450A-B028-2F3409D2FFC1}"/>
              </a:ext>
            </a:extLst>
          </p:cNvPr>
          <p:cNvSpPr txBox="1"/>
          <p:nvPr/>
        </p:nvSpPr>
        <p:spPr>
          <a:xfrm>
            <a:off x="748115" y="894884"/>
            <a:ext cx="7806923" cy="738664"/>
          </a:xfrm>
          <a:prstGeom prst="rect">
            <a:avLst/>
          </a:prstGeom>
          <a:noFill/>
        </p:spPr>
        <p:txBody>
          <a:bodyPr wrap="square" rtlCol="0">
            <a:spAutoFit/>
          </a:bodyPr>
          <a:lstStyle/>
          <a:p>
            <a:r>
              <a:rPr lang="es-ES" sz="1400" dirty="0">
                <a:hlinkClick r:id="rId2"/>
              </a:rPr>
              <a:t>https://www.uab.cat/web/personal-uab/personal-uab/personal-academic-i-investigador/tram-docent-autonomic-/-avaluacio-de-l-activitat-docent-1345683609921.html</a:t>
            </a:r>
            <a:endParaRPr lang="es-ES" sz="1400" dirty="0"/>
          </a:p>
          <a:p>
            <a:endParaRPr lang="es-ES" sz="1400" dirty="0"/>
          </a:p>
        </p:txBody>
      </p:sp>
      <p:pic>
        <p:nvPicPr>
          <p:cNvPr id="9" name="Contenidor de contingut 8">
            <a:extLst>
              <a:ext uri="{FF2B5EF4-FFF2-40B4-BE49-F238E27FC236}">
                <a16:creationId xmlns:a16="http://schemas.microsoft.com/office/drawing/2014/main" id="{98F094A1-C48C-BCAA-453C-BD2994E176B9}"/>
              </a:ext>
            </a:extLst>
          </p:cNvPr>
          <p:cNvPicPr>
            <a:picLocks noGrp="1" noChangeAspect="1"/>
          </p:cNvPicPr>
          <p:nvPr>
            <p:ph idx="1"/>
          </p:nvPr>
        </p:nvPicPr>
        <p:blipFill>
          <a:blip r:embed="rId3"/>
          <a:stretch>
            <a:fillRect/>
          </a:stretch>
        </p:blipFill>
        <p:spPr>
          <a:xfrm>
            <a:off x="1763688" y="1659405"/>
            <a:ext cx="5040560" cy="49399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457200" y="1000125"/>
            <a:ext cx="8229600" cy="785813"/>
          </a:xfrm>
        </p:spPr>
        <p:txBody>
          <a:bodyPr/>
          <a:lstStyle/>
          <a:p>
            <a:pPr eaLnBrk="1" hangingPunct="1"/>
            <a:r>
              <a:rPr lang="ca-ES" altLang="es-ES" sz="3200"/>
              <a:t>Exemple 1 de resolució desfavorable</a:t>
            </a:r>
          </a:p>
        </p:txBody>
      </p:sp>
      <p:sp>
        <p:nvSpPr>
          <p:cNvPr id="34819" name="2 Marcador de contenido"/>
          <p:cNvSpPr>
            <a:spLocks noGrp="1"/>
          </p:cNvSpPr>
          <p:nvPr>
            <p:ph idx="1"/>
          </p:nvPr>
        </p:nvSpPr>
        <p:spPr>
          <a:xfrm>
            <a:off x="428625" y="1857375"/>
            <a:ext cx="8229600" cy="4524375"/>
          </a:xfrm>
        </p:spPr>
        <p:txBody>
          <a:bodyPr/>
          <a:lstStyle/>
          <a:p>
            <a:pPr eaLnBrk="1" hangingPunct="1">
              <a:spcBef>
                <a:spcPts val="1000"/>
              </a:spcBef>
              <a:spcAft>
                <a:spcPts val="1000"/>
              </a:spcAft>
            </a:pPr>
            <a:r>
              <a:rPr lang="ca-ES" altLang="es-ES" sz="2000"/>
              <a:t>La Comissió fa una avaluació desfavorable de l’informe presentat per aquest docent </a:t>
            </a:r>
            <a:r>
              <a:rPr lang="ca-ES" altLang="es-ES" sz="2000">
                <a:solidFill>
                  <a:srgbClr val="C00000"/>
                </a:solidFill>
              </a:rPr>
              <a:t>donat que en l’indicador 3 Desenvolupament professional </a:t>
            </a:r>
            <a:r>
              <a:rPr lang="ca-ES" altLang="es-ES" sz="2000"/>
              <a:t>(Formació, Innovació, Gestió i coordinació, reconeixement de la Qualitat i altres tasques rellevants) </a:t>
            </a:r>
            <a:r>
              <a:rPr lang="ca-ES" altLang="es-ES" sz="2000">
                <a:solidFill>
                  <a:srgbClr val="C00000"/>
                </a:solidFill>
              </a:rPr>
              <a:t>no s’acrediten els mèrits suficients (o sols s’acredita un mèrit)</a:t>
            </a:r>
            <a:r>
              <a:rPr lang="ca-ES" altLang="es-ES" sz="2000"/>
              <a:t>. </a:t>
            </a:r>
            <a:endParaRPr lang="es-ES" altLang="es-ES" sz="2000"/>
          </a:p>
          <a:p>
            <a:pPr eaLnBrk="1" hangingPunct="1"/>
            <a:r>
              <a:rPr lang="ca-ES" altLang="es-ES" sz="2000">
                <a:solidFill>
                  <a:srgbClr val="C00000"/>
                </a:solidFill>
              </a:rPr>
              <a:t>Les contribucions en aquest indicador es limiten a la categoria 4 </a:t>
            </a:r>
            <a:r>
              <a:rPr lang="ca-ES" altLang="es-ES" sz="2000"/>
              <a:t>(Invitacions per a impartir docència en altres universitats o institucions i/o beques de mobilitat dins del programes europeus o altres). </a:t>
            </a:r>
            <a:r>
              <a:rPr lang="ca-ES" altLang="es-ES" sz="2000">
                <a:solidFill>
                  <a:srgbClr val="C00000"/>
                </a:solidFill>
              </a:rPr>
              <a:t>Tot i que hi ha quatre aportacions, totes són de la mateixa categoria</a:t>
            </a:r>
            <a:r>
              <a:rPr lang="ca-ES" altLang="es-ES" sz="2000"/>
              <a:t>,  d’acord amb la taula de valoració de l’indicador 3 de la Guia d'avaluació de l'activitat docent del professorat de la UAB, </a:t>
            </a:r>
            <a:r>
              <a:rPr lang="ca-ES" altLang="es-ES" sz="2000">
                <a:solidFill>
                  <a:srgbClr val="C00000"/>
                </a:solidFill>
              </a:rPr>
              <a:t>és requereix  que el professor acrediti almenys dos mèrits que han de pertànyer a categories diferents, atès que no és el primer tram que el professor avalua.</a:t>
            </a:r>
            <a:endParaRPr lang="es-ES" altLang="es-ES" sz="2000">
              <a:solidFill>
                <a:srgbClr val="C00000"/>
              </a:solidFill>
            </a:endParaRPr>
          </a:p>
          <a:p>
            <a:pPr lvl="1" eaLnBrk="1" hangingPunct="1"/>
            <a:endParaRPr lang="ca-ES" altLang="es-ES" sz="2000"/>
          </a:p>
          <a:p>
            <a:pPr lvl="1" eaLnBrk="1" hangingPunct="1"/>
            <a:endParaRPr lang="ca-ES" altLang="es-ES" sz="2000"/>
          </a:p>
          <a:p>
            <a:pPr lvl="1" eaLnBrk="1" hangingPunct="1"/>
            <a:endParaRPr lang="ca-ES" altLang="es-ES" sz="2000"/>
          </a:p>
        </p:txBody>
      </p:sp>
      <p:sp>
        <p:nvSpPr>
          <p:cNvPr id="34820"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57A2AFC9-37B4-43C7-9F65-E74861FF5AAD}" type="slidenum">
              <a:rPr lang="ca-ES" altLang="ca-ES" sz="1800" smtClean="0">
                <a:solidFill>
                  <a:srgbClr val="FFFFFF"/>
                </a:solidFill>
              </a:rPr>
              <a:pPr>
                <a:spcBef>
                  <a:spcPct val="0"/>
                </a:spcBef>
                <a:buClrTx/>
                <a:buFontTx/>
                <a:buNone/>
              </a:pPr>
              <a:t>30</a:t>
            </a:fld>
            <a:endParaRPr lang="ca-ES" altLang="ca-ES"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457200" y="1000125"/>
            <a:ext cx="8229600" cy="785813"/>
          </a:xfrm>
        </p:spPr>
        <p:txBody>
          <a:bodyPr/>
          <a:lstStyle/>
          <a:p>
            <a:pPr eaLnBrk="1" hangingPunct="1"/>
            <a:r>
              <a:rPr lang="ca-ES" altLang="es-ES" sz="3200"/>
              <a:t>Exemple 2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r>
              <a:rPr lang="ca-ES" sz="2000" dirty="0"/>
              <a:t>La Comissió fa una avaluació desfavorable de l’informe presentat per aquest docent </a:t>
            </a:r>
            <a:r>
              <a:rPr lang="ca-ES" sz="2000" dirty="0">
                <a:solidFill>
                  <a:srgbClr val="C00000"/>
                </a:solidFill>
              </a:rPr>
              <a:t>donat que en l’indicador 3 Desenvolupament professional </a:t>
            </a:r>
            <a:r>
              <a:rPr lang="ca-ES" sz="2000" dirty="0"/>
              <a:t>(Formació, Innovació, Gestió i coordinació, reconeixement de la Qualitat i altres tasques rellevants) </a:t>
            </a:r>
            <a:r>
              <a:rPr lang="ca-ES" sz="2000" dirty="0">
                <a:solidFill>
                  <a:srgbClr val="C00000"/>
                </a:solidFill>
              </a:rPr>
              <a:t>no s’acrediten els mèrits suficients (o sols s’acredita un mèrit)</a:t>
            </a:r>
            <a:r>
              <a:rPr lang="ca-ES" sz="2000" dirty="0"/>
              <a:t>. </a:t>
            </a:r>
            <a:endParaRPr lang="es-ES" sz="2000" dirty="0"/>
          </a:p>
          <a:p>
            <a:pPr eaLnBrk="1" hangingPunct="1">
              <a:spcBef>
                <a:spcPts val="1000"/>
              </a:spcBef>
              <a:defRPr/>
            </a:pPr>
            <a:endParaRPr lang="ca-ES" sz="2000" dirty="0"/>
          </a:p>
          <a:p>
            <a:pPr eaLnBrk="1" hangingPunct="1">
              <a:spcBef>
                <a:spcPts val="1000"/>
              </a:spcBef>
              <a:defRPr/>
            </a:pPr>
            <a:r>
              <a:rPr lang="ca-ES" sz="2000" dirty="0">
                <a:solidFill>
                  <a:srgbClr val="C00000"/>
                </a:solidFill>
              </a:rPr>
              <a:t>El professor al·lega </a:t>
            </a:r>
            <a:r>
              <a:rPr lang="ca-ES" sz="2000" dirty="0"/>
              <a:t>en  la categoria 1 Formació </a:t>
            </a:r>
            <a:r>
              <a:rPr lang="ca-ES" sz="2000" dirty="0">
                <a:solidFill>
                  <a:srgbClr val="C00000"/>
                </a:solidFill>
              </a:rPr>
              <a:t>dos cursos de patologia oncològica i un curs de tècniques de laboratori que no s’han valorat per entendre que no es tracta de “cursos i seminaris per millorar l’activitat docent del professorat universitari”</a:t>
            </a:r>
            <a:r>
              <a:rPr lang="ca-ES" sz="2000" dirty="0"/>
              <a:t>. </a:t>
            </a:r>
          </a:p>
          <a:p>
            <a:pPr eaLnBrk="1" hangingPunct="1">
              <a:spcBef>
                <a:spcPts val="1000"/>
              </a:spcBef>
              <a:defRPr/>
            </a:pPr>
            <a:endParaRPr lang="ca-ES" sz="2000" dirty="0"/>
          </a:p>
          <a:p>
            <a:pPr marL="109537" indent="0" eaLnBrk="1" hangingPunct="1">
              <a:spcBef>
                <a:spcPts val="1000"/>
              </a:spcBef>
              <a:buFont typeface="Georgia" panose="02040502050405020303" pitchFamily="18" charset="0"/>
              <a:buNone/>
              <a:defRPr/>
            </a:pPr>
            <a:endParaRPr lang="ca-ES" sz="2000" dirty="0"/>
          </a:p>
          <a:p>
            <a:pPr eaLnBrk="1" hangingPunct="1">
              <a:spcBef>
                <a:spcPts val="1000"/>
              </a:spcBef>
              <a:defRPr/>
            </a:pPr>
            <a:endParaRPr lang="ca-ES" sz="2000" dirty="0"/>
          </a:p>
          <a:p>
            <a:pPr eaLnBrk="1" hangingPunct="1">
              <a:spcBef>
                <a:spcPts val="1000"/>
              </a:spcBef>
              <a:defRPr/>
            </a:pPr>
            <a:endParaRPr lang="ca-ES" sz="2000" dirty="0"/>
          </a:p>
          <a:p>
            <a:pPr marL="411162" lvl="1" indent="0" eaLnBrk="1" hangingPunct="1">
              <a:spcBef>
                <a:spcPts val="1000"/>
              </a:spcBef>
              <a:buFont typeface="Georgia" panose="02040502050405020303" pitchFamily="18" charset="0"/>
              <a:buNone/>
              <a:defRPr/>
            </a:pPr>
            <a:endParaRPr lang="ca-ES" sz="2000" dirty="0"/>
          </a:p>
          <a:p>
            <a:pPr lvl="1" eaLnBrk="1" hangingPunct="1">
              <a:spcBef>
                <a:spcPts val="1000"/>
              </a:spcBef>
              <a:defRPr/>
            </a:pPr>
            <a:endParaRPr lang="ca-ES" sz="2000" dirty="0"/>
          </a:p>
        </p:txBody>
      </p:sp>
      <p:sp>
        <p:nvSpPr>
          <p:cNvPr id="36868"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ADB069C-040F-40C2-A219-D62FE1B49993}" type="slidenum">
              <a:rPr lang="ca-ES" altLang="ca-ES" sz="1800" smtClean="0">
                <a:solidFill>
                  <a:srgbClr val="FFFFFF"/>
                </a:solidFill>
              </a:rPr>
              <a:pPr>
                <a:spcBef>
                  <a:spcPct val="0"/>
                </a:spcBef>
                <a:buClrTx/>
                <a:buFontTx/>
                <a:buNone/>
              </a:pPr>
              <a:t>31</a:t>
            </a:fld>
            <a:endParaRPr lang="ca-ES" altLang="ca-ES" sz="18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a:t>Exemple 3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endParaRPr lang="ca-ES" sz="2000" dirty="0"/>
          </a:p>
          <a:p>
            <a:pPr eaLnBrk="1" hangingPunct="1">
              <a:spcBef>
                <a:spcPts val="1000"/>
              </a:spcBef>
              <a:defRPr/>
            </a:pPr>
            <a:r>
              <a:rPr lang="ca-ES" sz="2000" dirty="0"/>
              <a:t>La Comissió fa una avaluació desfavorable de l’informe presentat per aquest docent </a:t>
            </a:r>
            <a:r>
              <a:rPr lang="ca-ES" sz="2000" dirty="0">
                <a:solidFill>
                  <a:srgbClr val="C00000"/>
                </a:solidFill>
              </a:rPr>
              <a:t>donat que en l’indicador 2 Autoavaluació no hi ha cap aportació</a:t>
            </a:r>
            <a:r>
              <a:rPr lang="ca-ES" sz="2000" dirty="0"/>
              <a:t>. </a:t>
            </a:r>
          </a:p>
          <a:p>
            <a:pPr eaLnBrk="1" hangingPunct="1">
              <a:spcBef>
                <a:spcPts val="1000"/>
              </a:spcBef>
              <a:defRPr/>
            </a:pPr>
            <a:r>
              <a:rPr lang="ca-ES" sz="2000" dirty="0"/>
              <a:t>La Comissió fa una valoració desfavorable de l’informe presentat per la persona interessada </a:t>
            </a:r>
            <a:r>
              <a:rPr lang="ca-ES" sz="2000" dirty="0">
                <a:solidFill>
                  <a:srgbClr val="C00000"/>
                </a:solidFill>
              </a:rPr>
              <a:t>donat que en l’indicador 5, Satisfacció dels estudiants, consta una proposta de valoració “D” obtinguda a partir de més de tres enquestes representatives, i un cop analitzades les aportacions i documentació complementària aportada:</a:t>
            </a:r>
          </a:p>
          <a:p>
            <a:pPr lvl="1" eaLnBrk="1" hangingPunct="1">
              <a:spcBef>
                <a:spcPts val="1000"/>
              </a:spcBef>
              <a:defRPr/>
            </a:pPr>
            <a:r>
              <a:rPr lang="ca-ES" sz="1800" dirty="0">
                <a:solidFill>
                  <a:srgbClr val="C00000"/>
                </a:solidFill>
              </a:rPr>
              <a:t>no es donen les circumstàncies suficients per modificar la proposta</a:t>
            </a:r>
          </a:p>
          <a:p>
            <a:pPr lvl="1" eaLnBrk="1" hangingPunct="1">
              <a:spcBef>
                <a:spcPts val="1000"/>
              </a:spcBef>
              <a:defRPr/>
            </a:pPr>
            <a:r>
              <a:rPr lang="ca-ES" sz="1800" dirty="0">
                <a:solidFill>
                  <a:srgbClr val="C00000"/>
                </a:solidFill>
              </a:rPr>
              <a:t>l’argumentació no justifica esmenar la proposta, ...</a:t>
            </a:r>
          </a:p>
          <a:p>
            <a:pPr marL="109537" indent="0" eaLnBrk="1" hangingPunct="1">
              <a:spcBef>
                <a:spcPts val="1000"/>
              </a:spcBef>
              <a:buNone/>
              <a:defRPr/>
            </a:pPr>
            <a:r>
              <a:rPr lang="ca-ES" sz="2000" dirty="0"/>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32</a:t>
            </a:fld>
            <a:endParaRPr lang="ca-ES" altLang="ca-ES" sz="1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dirty="0"/>
              <a:t>Exemple 4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endParaRPr lang="ca-ES" sz="2000" dirty="0"/>
          </a:p>
          <a:p>
            <a:pPr eaLnBrk="1" hangingPunct="1">
              <a:spcBef>
                <a:spcPts val="1000"/>
              </a:spcBef>
              <a:defRPr/>
            </a:pPr>
            <a:r>
              <a:rPr lang="ca-ES" sz="2000" dirty="0"/>
              <a:t>La Comissió fa una valoració desfavorable de l’informe presentat per la persona interessada </a:t>
            </a:r>
            <a:r>
              <a:rPr lang="ca-ES" sz="2000" dirty="0">
                <a:solidFill>
                  <a:srgbClr val="C00000"/>
                </a:solidFill>
              </a:rPr>
              <a:t>donat que en l’indicador 5, Satisfacció dels estudiants, tot i no constar una proposta de valoració, per no haver suficients enquestes representatives, un cop analitzades les aportacions i documentació complementària (en el cas que s’hagin aportat) es donen les circumstàncies suficients per que la proposta sigui desfavorable, ...</a:t>
            </a:r>
          </a:p>
          <a:p>
            <a:pPr eaLnBrk="1" hangingPunct="1">
              <a:spcBef>
                <a:spcPts val="1000"/>
              </a:spcBef>
              <a:defRPr/>
            </a:pPr>
            <a:r>
              <a:rPr lang="ca-ES" sz="2000" dirty="0"/>
              <a:t>La Comissió fa una valoració favorable de l’informe presentat per la persona interessada </a:t>
            </a:r>
            <a:r>
              <a:rPr lang="ca-ES" sz="2000" dirty="0">
                <a:solidFill>
                  <a:srgbClr val="C00000"/>
                </a:solidFill>
              </a:rPr>
              <a:t>donat que en l’indicador 5, Satisfacció dels estudiants, tot i constar una proposta de valoració desfavorable, un cop analitzades les aportacions i documentació complementària es donen les circumstàncies suficients per que la </a:t>
            </a:r>
            <a:r>
              <a:rPr lang="ca-ES" sz="2000">
                <a:solidFill>
                  <a:srgbClr val="C00000"/>
                </a:solidFill>
              </a:rPr>
              <a:t>proposta sigui favorable</a:t>
            </a:r>
            <a:r>
              <a:rPr lang="ca-ES" sz="2000" dirty="0">
                <a:solidFill>
                  <a:srgbClr val="C00000"/>
                </a:solidFill>
              </a:rPr>
              <a:t>, ...</a:t>
            </a:r>
          </a:p>
          <a:p>
            <a:pPr eaLnBrk="1" hangingPunct="1">
              <a:spcBef>
                <a:spcPts val="1000"/>
              </a:spcBef>
              <a:defRPr/>
            </a:pPr>
            <a:endParaRPr lang="ca-ES" sz="2000" dirty="0">
              <a:solidFill>
                <a:srgbClr val="C00000"/>
              </a:solidFill>
            </a:endParaRPr>
          </a:p>
          <a:p>
            <a:pPr marL="109537" indent="0" eaLnBrk="1" hangingPunct="1">
              <a:spcBef>
                <a:spcPts val="1000"/>
              </a:spcBef>
              <a:buNone/>
              <a:defRPr/>
            </a:pPr>
            <a:r>
              <a:rPr lang="ca-ES" sz="2000" dirty="0">
                <a:solidFill>
                  <a:srgbClr val="C00000"/>
                </a:solidFill>
              </a:rPr>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33</a:t>
            </a:fld>
            <a:endParaRPr lang="ca-ES" altLang="ca-ES" sz="1800">
              <a:solidFill>
                <a:srgbClr val="FFFFFF"/>
              </a:solidFill>
            </a:endParaRPr>
          </a:p>
        </p:txBody>
      </p:sp>
    </p:spTree>
    <p:extLst>
      <p:ext uri="{BB962C8B-B14F-4D97-AF65-F5344CB8AC3E}">
        <p14:creationId xmlns:p14="http://schemas.microsoft.com/office/powerpoint/2010/main" val="92500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Marcador de contenido"/>
          <p:cNvSpPr>
            <a:spLocks noGrp="1"/>
          </p:cNvSpPr>
          <p:nvPr>
            <p:ph idx="1"/>
          </p:nvPr>
        </p:nvSpPr>
        <p:spPr>
          <a:xfrm>
            <a:off x="5532669" y="4350271"/>
            <a:ext cx="3552362" cy="2507729"/>
          </a:xfrm>
        </p:spPr>
        <p:txBody>
          <a:bodyPr/>
          <a:lstStyle/>
          <a:p>
            <a:pPr marL="109537" indent="0" eaLnBrk="1" hangingPunct="1">
              <a:spcBef>
                <a:spcPts val="1000"/>
              </a:spcBef>
              <a:buNone/>
              <a:defRPr/>
            </a:pPr>
            <a:endParaRPr lang="ca-ES" sz="1800" dirty="0"/>
          </a:p>
          <a:p>
            <a:pPr marL="109537" indent="0" eaLnBrk="1" hangingPunct="1">
              <a:spcBef>
                <a:spcPts val="1000"/>
              </a:spcBef>
              <a:buNone/>
              <a:defRPr/>
            </a:pPr>
            <a:endParaRPr lang="ca-ES" sz="2000" dirty="0">
              <a:hlinkClick r:id="rId3"/>
            </a:endParaRPr>
          </a:p>
          <a:p>
            <a:pPr eaLnBrk="1" hangingPunct="1">
              <a:spcBef>
                <a:spcPts val="1000"/>
              </a:spcBef>
              <a:defRPr/>
            </a:pPr>
            <a:r>
              <a:rPr lang="ca-ES" sz="2000" dirty="0">
                <a:hlinkClick r:id="rId3"/>
              </a:rPr>
              <a:t>oqd.avaluacio@uab.cat</a:t>
            </a:r>
            <a:endParaRPr lang="ca-ES" sz="2000" dirty="0"/>
          </a:p>
          <a:p>
            <a:pPr eaLnBrk="1" hangingPunct="1">
              <a:spcBef>
                <a:spcPts val="1000"/>
              </a:spcBef>
              <a:defRPr/>
            </a:pPr>
            <a:r>
              <a:rPr lang="ca-ES" sz="2000" dirty="0">
                <a:solidFill>
                  <a:schemeClr val="accent2">
                    <a:lumMod val="75000"/>
                  </a:schemeClr>
                </a:solidFill>
              </a:rPr>
              <a:t>(93 581 23 89)</a:t>
            </a:r>
          </a:p>
          <a:p>
            <a:pPr marL="411162" lvl="1" indent="0" eaLnBrk="1" hangingPunct="1">
              <a:spcBef>
                <a:spcPts val="1000"/>
              </a:spcBef>
              <a:buNone/>
              <a:defRPr/>
            </a:pPr>
            <a:endParaRPr lang="ca-ES" sz="1800" dirty="0">
              <a:solidFill>
                <a:srgbClr val="C00000"/>
              </a:solidFill>
            </a:endParaRPr>
          </a:p>
          <a:p>
            <a:pPr marL="109537" indent="0" eaLnBrk="1" hangingPunct="1">
              <a:spcBef>
                <a:spcPts val="1000"/>
              </a:spcBef>
              <a:buNone/>
              <a:defRPr/>
            </a:pPr>
            <a:r>
              <a:rPr lang="ca-ES" sz="2000" dirty="0"/>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34</a:t>
            </a:fld>
            <a:endParaRPr lang="ca-ES" altLang="ca-ES" sz="1800">
              <a:solidFill>
                <a:srgbClr val="FFFFFF"/>
              </a:solidFill>
            </a:endParaRPr>
          </a:p>
        </p:txBody>
      </p:sp>
    </p:spTree>
    <p:extLst>
      <p:ext uri="{BB962C8B-B14F-4D97-AF65-F5344CB8AC3E}">
        <p14:creationId xmlns:p14="http://schemas.microsoft.com/office/powerpoint/2010/main" val="200817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1143000"/>
            <a:ext cx="8229600" cy="341313"/>
          </a:xfrm>
        </p:spPr>
        <p:txBody>
          <a:bodyPr/>
          <a:lstStyle/>
          <a:p>
            <a:r>
              <a:rPr lang="ca-ES" altLang="ca-ES" sz="2000" dirty="0"/>
              <a:t>Calendari parcial convocatòria 2025</a:t>
            </a:r>
          </a:p>
        </p:txBody>
      </p:sp>
      <p:sp>
        <p:nvSpPr>
          <p:cNvPr id="10243"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1DF09A9A-B496-47E8-A447-D0970F507B68}" type="slidenum">
              <a:rPr lang="ca-ES" altLang="ca-ES" sz="1800" smtClean="0">
                <a:solidFill>
                  <a:srgbClr val="FFFFFF"/>
                </a:solidFill>
              </a:rPr>
              <a:pPr>
                <a:spcBef>
                  <a:spcPct val="0"/>
                </a:spcBef>
                <a:buClrTx/>
                <a:buFontTx/>
                <a:buNone/>
              </a:pPr>
              <a:t>4</a:t>
            </a:fld>
            <a:endParaRPr lang="ca-ES" altLang="ca-ES" sz="1800">
              <a:solidFill>
                <a:srgbClr val="FFFFFF"/>
              </a:solidFill>
            </a:endParaRPr>
          </a:p>
        </p:txBody>
      </p:sp>
      <p:sp>
        <p:nvSpPr>
          <p:cNvPr id="4" name="Flecha: hacia la izquierda 3">
            <a:extLst>
              <a:ext uri="{FF2B5EF4-FFF2-40B4-BE49-F238E27FC236}">
                <a16:creationId xmlns:a16="http://schemas.microsoft.com/office/drawing/2014/main" id="{D815FED8-CD50-7191-A6FF-44C20E558175}"/>
              </a:ext>
            </a:extLst>
          </p:cNvPr>
          <p:cNvSpPr/>
          <p:nvPr/>
        </p:nvSpPr>
        <p:spPr>
          <a:xfrm>
            <a:off x="8521849" y="5439818"/>
            <a:ext cx="447261" cy="596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ula 1">
            <a:extLst>
              <a:ext uri="{FF2B5EF4-FFF2-40B4-BE49-F238E27FC236}">
                <a16:creationId xmlns:a16="http://schemas.microsoft.com/office/drawing/2014/main" id="{163A491C-BDC8-3820-1278-35BA4D590380}"/>
              </a:ext>
            </a:extLst>
          </p:cNvPr>
          <p:cNvGraphicFramePr>
            <a:graphicFrameLocks noGrp="1"/>
          </p:cNvGraphicFramePr>
          <p:nvPr>
            <p:extLst>
              <p:ext uri="{D42A27DB-BD31-4B8C-83A1-F6EECF244321}">
                <p14:modId xmlns:p14="http://schemas.microsoft.com/office/powerpoint/2010/main" val="3306088581"/>
              </p:ext>
            </p:extLst>
          </p:nvPr>
        </p:nvGraphicFramePr>
        <p:xfrm>
          <a:off x="227442" y="1772816"/>
          <a:ext cx="8684518" cy="4735937"/>
        </p:xfrm>
        <a:graphic>
          <a:graphicData uri="http://schemas.openxmlformats.org/drawingml/2006/table">
            <a:tbl>
              <a:tblPr/>
              <a:tblGrid>
                <a:gridCol w="1558652">
                  <a:extLst>
                    <a:ext uri="{9D8B030D-6E8A-4147-A177-3AD203B41FA5}">
                      <a16:colId xmlns:a16="http://schemas.microsoft.com/office/drawing/2014/main" val="3571782657"/>
                    </a:ext>
                  </a:extLst>
                </a:gridCol>
                <a:gridCol w="4072124">
                  <a:extLst>
                    <a:ext uri="{9D8B030D-6E8A-4147-A177-3AD203B41FA5}">
                      <a16:colId xmlns:a16="http://schemas.microsoft.com/office/drawing/2014/main" val="3597815398"/>
                    </a:ext>
                  </a:extLst>
                </a:gridCol>
                <a:gridCol w="431807">
                  <a:extLst>
                    <a:ext uri="{9D8B030D-6E8A-4147-A177-3AD203B41FA5}">
                      <a16:colId xmlns:a16="http://schemas.microsoft.com/office/drawing/2014/main" val="1332585934"/>
                    </a:ext>
                  </a:extLst>
                </a:gridCol>
                <a:gridCol w="431807">
                  <a:extLst>
                    <a:ext uri="{9D8B030D-6E8A-4147-A177-3AD203B41FA5}">
                      <a16:colId xmlns:a16="http://schemas.microsoft.com/office/drawing/2014/main" val="3240048743"/>
                    </a:ext>
                  </a:extLst>
                </a:gridCol>
                <a:gridCol w="431807">
                  <a:extLst>
                    <a:ext uri="{9D8B030D-6E8A-4147-A177-3AD203B41FA5}">
                      <a16:colId xmlns:a16="http://schemas.microsoft.com/office/drawing/2014/main" val="3729027100"/>
                    </a:ext>
                  </a:extLst>
                </a:gridCol>
                <a:gridCol w="431807">
                  <a:extLst>
                    <a:ext uri="{9D8B030D-6E8A-4147-A177-3AD203B41FA5}">
                      <a16:colId xmlns:a16="http://schemas.microsoft.com/office/drawing/2014/main" val="3590049829"/>
                    </a:ext>
                  </a:extLst>
                </a:gridCol>
                <a:gridCol w="341992">
                  <a:extLst>
                    <a:ext uri="{9D8B030D-6E8A-4147-A177-3AD203B41FA5}">
                      <a16:colId xmlns:a16="http://schemas.microsoft.com/office/drawing/2014/main" val="941943576"/>
                    </a:ext>
                  </a:extLst>
                </a:gridCol>
                <a:gridCol w="518169">
                  <a:extLst>
                    <a:ext uri="{9D8B030D-6E8A-4147-A177-3AD203B41FA5}">
                      <a16:colId xmlns:a16="http://schemas.microsoft.com/office/drawing/2014/main" val="501480124"/>
                    </a:ext>
                  </a:extLst>
                </a:gridCol>
                <a:gridCol w="466353">
                  <a:extLst>
                    <a:ext uri="{9D8B030D-6E8A-4147-A177-3AD203B41FA5}">
                      <a16:colId xmlns:a16="http://schemas.microsoft.com/office/drawing/2014/main" val="1998645079"/>
                    </a:ext>
                  </a:extLst>
                </a:gridCol>
              </a:tblGrid>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a:noFill/>
                    </a:lnR>
                    <a:lnT>
                      <a:noFill/>
                    </a:lnT>
                    <a:lnB>
                      <a:noFill/>
                    </a:lnB>
                    <a:noFill/>
                  </a:tcPr>
                </a:tc>
                <a:tc>
                  <a:txBody>
                    <a:bodyPr/>
                    <a:lstStyle/>
                    <a:p>
                      <a:pPr algn="l" fontAlgn="b"/>
                      <a:endParaRPr lang="es-ES" sz="600" b="1"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a:noFill/>
                    </a:lnT>
                    <a:lnB>
                      <a:noFill/>
                    </a:lnB>
                    <a:noFill/>
                  </a:tcPr>
                </a:tc>
                <a:tc gridSpan="7">
                  <a:txBody>
                    <a:bodyPr/>
                    <a:lstStyle/>
                    <a:p>
                      <a:pPr algn="ctr" fontAlgn="b"/>
                      <a:r>
                        <a:rPr lang="es-ES" sz="600" b="1" i="0" u="none" strike="noStrike">
                          <a:effectLst/>
                          <a:latin typeface="Arial" panose="020B0604020202020204" pitchFamily="34" charset="0"/>
                        </a:rPr>
                        <a:t>2025</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3329853000"/>
                  </a:ext>
                </a:extLst>
              </a:tr>
              <a:tr h="149677">
                <a:tc>
                  <a:txBody>
                    <a:bodyPr/>
                    <a:lstStyle/>
                    <a:p>
                      <a:pPr algn="ctr" fontAlgn="b"/>
                      <a:endParaRPr lang="es-ES" sz="600" b="0" i="0" u="none" strike="noStrike">
                        <a:effectLst/>
                        <a:latin typeface="Arial" panose="020B0604020202020204" pitchFamily="34" charset="0"/>
                      </a:endParaRPr>
                    </a:p>
                  </a:txBody>
                  <a:tcPr marL="5439" marR="5439" marT="5439" marB="32637"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s-ES" sz="600" b="0" i="0" u="none" strike="noStrike" dirty="0">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600" b="1" i="0" u="none" strike="noStrike">
                          <a:effectLst/>
                          <a:latin typeface="Arial" panose="020B0604020202020204" pitchFamily="34" charset="0"/>
                        </a:rPr>
                        <a:t>Gener</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Febrer</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Març</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Abril</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Maig</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Juny</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ES" sz="600" b="1" i="0" u="none" strike="noStrike">
                          <a:effectLst/>
                          <a:latin typeface="Arial" panose="020B0604020202020204" pitchFamily="34" charset="0"/>
                        </a:rPr>
                        <a:t>Juliol</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8422253"/>
                  </a:ext>
                </a:extLst>
              </a:tr>
              <a:tr h="149677">
                <a:tc rowSpan="3">
                  <a:txBody>
                    <a:bodyPr/>
                    <a:lstStyle/>
                    <a:p>
                      <a:pPr algn="ctr" fontAlgn="ctr"/>
                      <a:r>
                        <a:rPr lang="es-ES" sz="600" b="1" i="0" u="none" strike="noStrike">
                          <a:effectLst/>
                          <a:latin typeface="Arial" panose="020B0604020202020204" pitchFamily="34" charset="0"/>
                        </a:rPr>
                        <a:t>CPA</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600" b="0" i="0" u="none" strike="noStrike" dirty="0" err="1">
                          <a:effectLst/>
                          <a:latin typeface="Arial" panose="020B0604020202020204" pitchFamily="34" charset="0"/>
                        </a:rPr>
                        <a:t>Ordre</a:t>
                      </a:r>
                      <a:r>
                        <a:rPr lang="es-ES" sz="600" b="0" i="0" u="none" strike="noStrike" dirty="0">
                          <a:effectLst/>
                          <a:latin typeface="Arial" panose="020B0604020202020204" pitchFamily="34" charset="0"/>
                        </a:rPr>
                        <a:t> del </a:t>
                      </a:r>
                      <a:r>
                        <a:rPr lang="es-ES" sz="600" b="0" i="0" u="none" strike="noStrike" dirty="0" err="1">
                          <a:effectLst/>
                          <a:latin typeface="Arial" panose="020B0604020202020204" pitchFamily="34" charset="0"/>
                        </a:rPr>
                        <a:t>dia</a:t>
                      </a:r>
                      <a:endParaRPr lang="es-ES" sz="600" b="0" i="0" u="none" strike="noStrike" dirty="0">
                        <a:effectLst/>
                        <a:latin typeface="Arial" panose="020B0604020202020204" pitchFamily="34" charset="0"/>
                      </a:endParaRP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600" b="0" i="0" u="none" strike="noStrike">
                          <a:effectLst/>
                          <a:latin typeface="Arial" panose="020B0604020202020204" pitchFamily="34" charset="0"/>
                        </a:rPr>
                        <a:t>08/01</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0922246"/>
                  </a:ext>
                </a:extLst>
              </a:tr>
              <a:tr h="149677">
                <a:tc vMerge="1">
                  <a:txBody>
                    <a:bodyPr/>
                    <a:lstStyle/>
                    <a:p>
                      <a:endParaRPr lang="ca-ES"/>
                    </a:p>
                  </a:txBody>
                  <a:tcPr/>
                </a:tc>
                <a:tc>
                  <a:txBody>
                    <a:bodyPr/>
                    <a:lstStyle/>
                    <a:p>
                      <a:pPr algn="l" fontAlgn="b"/>
                      <a:r>
                        <a:rPr lang="es-ES" sz="600" b="0" i="0" u="none" strike="noStrike">
                          <a:effectLst/>
                          <a:latin typeface="Arial" panose="020B0604020202020204" pitchFamily="34" charset="0"/>
                        </a:rPr>
                        <a:t>Documentació</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600" b="0" i="0" u="none" strike="noStrike">
                          <a:effectLst/>
                          <a:latin typeface="Arial" panose="020B0604020202020204" pitchFamily="34" charset="0"/>
                        </a:rPr>
                        <a:t>16/01</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3837"/>
                  </a:ext>
                </a:extLst>
              </a:tr>
              <a:tr h="149677">
                <a:tc vMerge="1">
                  <a:txBody>
                    <a:bodyPr/>
                    <a:lstStyle/>
                    <a:p>
                      <a:endParaRPr lang="ca-ES"/>
                    </a:p>
                  </a:txBody>
                  <a:tcPr/>
                </a:tc>
                <a:tc>
                  <a:txBody>
                    <a:bodyPr/>
                    <a:lstStyle/>
                    <a:p>
                      <a:pPr algn="l" fontAlgn="ctr"/>
                      <a:r>
                        <a:rPr lang="es-ES" sz="600" b="0" i="0" u="none" strike="noStrike">
                          <a:effectLst/>
                          <a:latin typeface="Arial" panose="020B0604020202020204" pitchFamily="34" charset="0"/>
                        </a:rPr>
                        <a:t>Convocatòria i temporització 2025</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600" b="0" i="0" u="none" strike="noStrike">
                          <a:effectLst/>
                          <a:latin typeface="Arial" panose="020B0604020202020204" pitchFamily="34" charset="0"/>
                        </a:rPr>
                        <a:t>28/01</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9931429"/>
                  </a:ext>
                </a:extLst>
              </a:tr>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r>
                        <a:rPr lang="es-ES" sz="600" b="0" i="0" u="none" strike="noStrike">
                          <a:effectLst/>
                          <a:latin typeface="Arial" panose="020B0604020202020204" pitchFamily="34" charset="0"/>
                        </a:rPr>
                        <a:t>OQD: elaborar base de dades, cerca i carregar la informació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s-ES" sz="600" b="0" i="0" u="none" strike="noStrike">
                          <a:effectLst/>
                          <a:latin typeface="Arial" panose="020B0604020202020204" pitchFamily="34" charset="0"/>
                        </a:rPr>
                        <a:t>08/01 a 11/02</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ca-ES"/>
                    </a:p>
                  </a:txBody>
                  <a:tcPr/>
                </a:tc>
                <a:tc>
                  <a:txBody>
                    <a:bodyPr/>
                    <a:lstStyle/>
                    <a:p>
                      <a:pPr algn="ctr" fontAlgn="ctr"/>
                      <a:endParaRPr lang="es-ES" sz="600" b="0" i="0" u="none" strike="noStrike">
                        <a:effectLst/>
                        <a:latin typeface="Arial" panose="020B0604020202020204" pitchFamily="34" charset="0"/>
                      </a:endParaRP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4321617"/>
                  </a:ext>
                </a:extLst>
              </a:tr>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s-ES" sz="600" b="0" i="0" u="none" strike="noStrike" dirty="0" err="1">
                          <a:effectLst/>
                          <a:latin typeface="Arial" panose="020B0604020202020204" pitchFamily="34" charset="0"/>
                        </a:rPr>
                        <a:t>Publicació</a:t>
                      </a:r>
                      <a:r>
                        <a:rPr lang="es-ES" sz="600" b="0" i="0" u="none" strike="noStrike" dirty="0">
                          <a:effectLst/>
                          <a:latin typeface="Arial" panose="020B0604020202020204" pitchFamily="34" charset="0"/>
                        </a:rPr>
                        <a:t> </a:t>
                      </a:r>
                      <a:r>
                        <a:rPr lang="es-ES" sz="600" b="0" i="0" u="none" strike="noStrike" dirty="0" err="1">
                          <a:effectLst/>
                          <a:latin typeface="Arial" panose="020B0604020202020204" pitchFamily="34" charset="0"/>
                        </a:rPr>
                        <a:t>convocatòria</a:t>
                      </a:r>
                      <a:endParaRPr lang="es-ES" sz="600" b="0" i="0" u="none" strike="noStrike" dirty="0">
                        <a:effectLst/>
                        <a:latin typeface="Arial" panose="020B0604020202020204" pitchFamily="34" charset="0"/>
                      </a:endParaRP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0" i="0" u="none" strike="noStrike">
                          <a:effectLst/>
                          <a:latin typeface="Arial" panose="020B0604020202020204" pitchFamily="34" charset="0"/>
                        </a:rPr>
                        <a:t>14/02</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788452"/>
                  </a:ext>
                </a:extLst>
              </a:tr>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pt-BR" sz="600" b="0" i="0" u="none" strike="noStrike">
                          <a:effectLst/>
                          <a:latin typeface="Arial" panose="020B0604020202020204" pitchFamily="34" charset="0"/>
                        </a:rPr>
                        <a:t>OQD: Enviament convocatòria i full de dades personalitzat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effectLst/>
                          <a:latin typeface="Arial" panose="020B0604020202020204" pitchFamily="34" charset="0"/>
                        </a:rPr>
                        <a:t>14/02</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6820939"/>
                  </a:ext>
                </a:extLst>
              </a:tr>
              <a:tr h="197848">
                <a:tc>
                  <a:txBody>
                    <a:bodyPr/>
                    <a:lstStyle/>
                    <a:p>
                      <a:pPr algn="ctr" fontAlgn="ctr"/>
                      <a:r>
                        <a:rPr lang="es-ES" sz="600" b="1" i="0" u="none" strike="noStrike">
                          <a:solidFill>
                            <a:srgbClr val="F2F2F2"/>
                          </a:solidFill>
                          <a:effectLst/>
                          <a:latin typeface="Arial" panose="020B0604020202020204" pitchFamily="34" charset="0"/>
                        </a:rPr>
                        <a:t>PROFESSORAT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600" b="0" i="0" u="none" strike="noStrike">
                          <a:solidFill>
                            <a:srgbClr val="F2F2F2"/>
                          </a:solidFill>
                          <a:effectLst/>
                          <a:latin typeface="Arial" panose="020B0604020202020204" pitchFamily="34" charset="0"/>
                        </a:rPr>
                        <a:t>Període de presentació de la sol·licitud d'avaluació i informe de l'activitat docent</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0" i="0" u="none" strike="noStrike">
                        <a:solidFill>
                          <a:srgbClr val="00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s-ES" sz="600" b="1" i="0" u="none" strike="noStrike">
                          <a:solidFill>
                            <a:srgbClr val="FFFFFF"/>
                          </a:solidFill>
                          <a:effectLst/>
                          <a:latin typeface="Arial" panose="020B0604020202020204" pitchFamily="34" charset="0"/>
                        </a:rPr>
                        <a:t>14/02 a 21/03</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ca-ES"/>
                    </a:p>
                  </a:txBody>
                  <a:tcPr/>
                </a:tc>
                <a:tc>
                  <a:txBody>
                    <a:bodyPr/>
                    <a:lstStyle/>
                    <a:p>
                      <a:pPr algn="ctr" fontAlgn="b"/>
                      <a:endParaRPr lang="es-ES" sz="600" b="0" i="0" u="none" strike="noStrike">
                        <a:solidFill>
                          <a:srgbClr val="00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00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00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00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95145"/>
                  </a:ext>
                </a:extLst>
              </a:tr>
              <a:tr h="255351">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600" b="0" i="0" u="none" strike="noStrike">
                          <a:effectLst/>
                          <a:latin typeface="Arial" panose="020B0604020202020204" pitchFamily="34" charset="0"/>
                        </a:rPr>
                        <a:t>OQD: actualització dades, informació a les persones candidates, manteniment BD</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ES" sz="600" b="0" i="0" u="none" strike="noStrike">
                          <a:effectLst/>
                          <a:latin typeface="Arial" panose="020B0604020202020204" pitchFamily="34" charset="0"/>
                        </a:rPr>
                        <a:t>17/02 a 21/03</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ca-ES"/>
                    </a:p>
                  </a:txBody>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0128170"/>
                  </a:ext>
                </a:extLst>
              </a:tr>
              <a:tr h="149677">
                <a:tc>
                  <a:txBody>
                    <a:bodyPr/>
                    <a:lstStyle/>
                    <a:p>
                      <a:pPr algn="ctr" fontAlgn="ctr"/>
                      <a:r>
                        <a:rPr lang="es-ES" sz="600" b="1" i="0" u="none" strike="noStrike">
                          <a:solidFill>
                            <a:srgbClr val="000000"/>
                          </a:solidFill>
                          <a:effectLst/>
                          <a:latin typeface="Arial" panose="020B0604020202020204" pitchFamily="34" charset="0"/>
                        </a:rPr>
                        <a:t>SUPORT PROFESSORAT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s-ES" sz="600" b="0" i="0" u="none" strike="noStrike">
                          <a:effectLst/>
                          <a:latin typeface="Arial" panose="020B0604020202020204" pitchFamily="34" charset="0"/>
                        </a:rPr>
                        <a:t>PowerPoint informació convocatòria 2024</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14/02</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endParaRPr lang="es-ES" sz="600" b="1" i="0" u="none" strike="noStrike">
                        <a:solidFill>
                          <a:srgbClr val="FFFFFF"/>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ES" sz="600" b="1" i="0" u="none" strike="noStrike">
                        <a:solidFill>
                          <a:srgbClr val="FFFFFF"/>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961068"/>
                  </a:ext>
                </a:extLst>
              </a:tr>
              <a:tr h="149677">
                <a:tc>
                  <a:txBody>
                    <a:bodyPr/>
                    <a:lstStyle/>
                    <a:p>
                      <a:pPr algn="ctr" fontAlgn="ctr"/>
                      <a:r>
                        <a:rPr lang="es-ES" sz="600" b="1" i="0" u="none" strike="noStrike">
                          <a:solidFill>
                            <a:srgbClr val="000000"/>
                          </a:solidFill>
                          <a:effectLst/>
                          <a:latin typeface="Arial" panose="020B0604020202020204" pitchFamily="34" charset="0"/>
                        </a:rPr>
                        <a:t>SUPORT PROFESSORAT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es-ES" sz="600" b="0" i="0" u="none" strike="noStrike">
                          <a:effectLst/>
                          <a:latin typeface="Arial" panose="020B0604020202020204" pitchFamily="34" charset="0"/>
                        </a:rPr>
                        <a:t>Sessió informativa professorat avaluació per primera vegada/recerca</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28/02</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600" b="0" i="0" u="none" strike="noStrike" dirty="0">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953465"/>
                  </a:ext>
                </a:extLst>
              </a:tr>
              <a:tr h="165375">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r>
                        <a:rPr lang="es-ES" sz="600" b="0" i="0" u="none" strike="noStrike">
                          <a:effectLst/>
                          <a:latin typeface="Arial" panose="020B0604020202020204" pitchFamily="34" charset="0"/>
                        </a:rPr>
                        <a:t>OQD: revisar documentació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0" i="0" u="none" strike="noStrike">
                          <a:effectLst/>
                          <a:latin typeface="Arial" panose="020B0604020202020204" pitchFamily="34" charset="0"/>
                        </a:rPr>
                        <a:t>19 a 28/03</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3046830"/>
                  </a:ext>
                </a:extLst>
              </a:tr>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es-ES" sz="600" b="0" i="0" u="none" strike="noStrike">
                          <a:effectLst/>
                          <a:latin typeface="Arial" panose="020B0604020202020204" pitchFamily="34" charset="0"/>
                        </a:rPr>
                        <a:t>Publicació Relació provisional d'admesos i exclosos</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22/04</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2040361"/>
                  </a:ext>
                </a:extLst>
              </a:tr>
              <a:tr h="255351">
                <a:tc>
                  <a:txBody>
                    <a:bodyPr/>
                    <a:lstStyle/>
                    <a:p>
                      <a:pPr algn="ctr" fontAlgn="ctr"/>
                      <a:r>
                        <a:rPr lang="es-ES" sz="600" b="1" i="0" u="none" strike="noStrike">
                          <a:solidFill>
                            <a:srgbClr val="F2F2F2"/>
                          </a:solidFill>
                          <a:effectLst/>
                          <a:latin typeface="Arial" panose="020B0604020202020204" pitchFamily="34" charset="0"/>
                        </a:rPr>
                        <a:t>PROFESSORAT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S" sz="600" b="0" i="0" u="none" strike="noStrike">
                          <a:solidFill>
                            <a:srgbClr val="FFFFFF"/>
                          </a:solidFill>
                          <a:effectLst/>
                          <a:latin typeface="Arial" panose="020B0604020202020204" pitchFamily="34" charset="0"/>
                        </a:rPr>
                        <a:t>Termini presentació reclamacions a Relació provisonal d'admesos i exclosos (10 dies hàbils)</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1"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s-ES" sz="600" b="1" i="0" u="none" strike="noStrike">
                          <a:solidFill>
                            <a:srgbClr val="FFFFFF"/>
                          </a:solidFill>
                          <a:effectLst/>
                          <a:latin typeface="Arial" panose="020B0604020202020204" pitchFamily="34" charset="0"/>
                        </a:rPr>
                        <a:t>22/4 a 06/5</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ca-ES"/>
                    </a:p>
                  </a:txBody>
                  <a:tcPr/>
                </a:tc>
                <a:tc>
                  <a:txBody>
                    <a:bodyPr/>
                    <a:lstStyle/>
                    <a:p>
                      <a:pPr algn="ctr" fontAlgn="b"/>
                      <a:endParaRPr lang="es-ES" sz="600" b="1"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317048"/>
                  </a:ext>
                </a:extLst>
              </a:tr>
              <a:tr h="149677">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600" b="0" i="0" u="none" strike="noStrike">
                          <a:effectLst/>
                          <a:latin typeface="Arial" panose="020B0604020202020204" pitchFamily="34" charset="0"/>
                        </a:rPr>
                        <a:t>OQD: preparació i distribució material per CA i Centres</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600" b="0" i="0" u="none" strike="noStrike">
                          <a:effectLst/>
                          <a:latin typeface="Arial" panose="020B0604020202020204" pitchFamily="34" charset="0"/>
                        </a:rPr>
                        <a:t>19/03 a 08/04</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ca-ES"/>
                    </a:p>
                  </a:txBody>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595374"/>
                  </a:ext>
                </a:extLst>
              </a:tr>
              <a:tr h="149677">
                <a:tc>
                  <a:txBody>
                    <a:bodyPr/>
                    <a:lstStyle/>
                    <a:p>
                      <a:pPr algn="ctr" fontAlgn="b"/>
                      <a:r>
                        <a:rPr lang="es-ES" sz="600" b="1" i="0" u="none" strike="noStrike">
                          <a:solidFill>
                            <a:srgbClr val="000000"/>
                          </a:solidFill>
                          <a:effectLst/>
                          <a:latin typeface="Arial" panose="020B0604020202020204" pitchFamily="34" charset="0"/>
                        </a:rPr>
                        <a:t>SUPORT Cas</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r-FR" sz="600" b="0" i="0" u="none" strike="noStrike">
                          <a:effectLst/>
                          <a:latin typeface="Arial" panose="020B0604020202020204" pitchFamily="34" charset="0"/>
                        </a:rPr>
                        <a:t>Sessió informativa a les presidències de les Comissions d'Avaluació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0" i="0" u="none" strike="noStrike">
                          <a:effectLst/>
                          <a:latin typeface="Arial" panose="020B0604020202020204" pitchFamily="34" charset="0"/>
                        </a:rPr>
                        <a:t>28/03</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dirty="0">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120655"/>
                  </a:ext>
                </a:extLst>
              </a:tr>
              <a:tr h="149677">
                <a:tc rowSpan="2">
                  <a:txBody>
                    <a:bodyPr/>
                    <a:lstStyle/>
                    <a:p>
                      <a:pPr algn="ctr" fontAlgn="ctr"/>
                      <a:r>
                        <a:rPr lang="es-ES" sz="600" b="1" i="0" u="none" strike="noStrike">
                          <a:solidFill>
                            <a:srgbClr val="000000"/>
                          </a:solidFill>
                          <a:effectLst/>
                          <a:latin typeface="Arial" panose="020B0604020202020204" pitchFamily="34" charset="0"/>
                        </a:rPr>
                        <a:t>AVALUACIÓ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r-FR" sz="600" b="0" i="0" u="none" strike="noStrike">
                          <a:effectLst/>
                          <a:latin typeface="Arial" panose="020B0604020202020204" pitchFamily="34" charset="0"/>
                        </a:rPr>
                        <a:t>Període d'avaluació per Comissions d'Avaluació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s-ES" sz="600" b="0" i="0" u="none" strike="noStrike">
                          <a:solidFill>
                            <a:srgbClr val="000000"/>
                          </a:solidFill>
                          <a:effectLst/>
                          <a:latin typeface="Arial" panose="020B0604020202020204" pitchFamily="34" charset="0"/>
                        </a:rPr>
                        <a:t>08/04 a 16/05</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ca-ES"/>
                    </a:p>
                  </a:txBody>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6473729"/>
                  </a:ext>
                </a:extLst>
              </a:tr>
              <a:tr h="149677">
                <a:tc vMerge="1">
                  <a:txBody>
                    <a:bodyPr/>
                    <a:lstStyle/>
                    <a:p>
                      <a:endParaRPr lang="ca-ES"/>
                    </a:p>
                  </a:txBody>
                  <a:tcPr/>
                </a:tc>
                <a:tc>
                  <a:txBody>
                    <a:bodyPr/>
                    <a:lstStyle/>
                    <a:p>
                      <a:pPr algn="l" fontAlgn="ctr"/>
                      <a:r>
                        <a:rPr lang="es-ES" sz="600" b="0" i="0" u="none" strike="noStrike">
                          <a:effectLst/>
                          <a:latin typeface="Arial" panose="020B0604020202020204" pitchFamily="34" charset="0"/>
                        </a:rPr>
                        <a:t>Període d'avaluació responsables acadèmics</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s-ES" sz="600" b="0" i="0" u="none" strike="noStrike">
                          <a:solidFill>
                            <a:srgbClr val="000000"/>
                          </a:solidFill>
                          <a:effectLst/>
                          <a:latin typeface="Arial" panose="020B0604020202020204" pitchFamily="34" charset="0"/>
                        </a:rPr>
                        <a:t>08/04 a 16/05</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ca-ES"/>
                    </a:p>
                  </a:txBody>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223394"/>
                  </a:ext>
                </a:extLst>
              </a:tr>
              <a:tr h="220400">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600" b="0" i="0" u="none" strike="noStrike">
                          <a:effectLst/>
                          <a:latin typeface="Arial" panose="020B0604020202020204" pitchFamily="34" charset="0"/>
                        </a:rPr>
                        <a:t>Publicació Relació definitiva d'admesos i exclosos, i Resolució provisional d'avaluació</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30/05</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dirty="0">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587311"/>
                  </a:ext>
                </a:extLst>
              </a:tr>
              <a:tr h="144016">
                <a:tc>
                  <a:txBody>
                    <a:bodyPr/>
                    <a:lstStyle/>
                    <a:p>
                      <a:pPr algn="ctr" fontAlgn="b"/>
                      <a:r>
                        <a:rPr lang="es-ES" sz="600" b="1" i="0" u="none" strike="noStrike">
                          <a:solidFill>
                            <a:srgbClr val="F2F2F2"/>
                          </a:solidFill>
                          <a:effectLst/>
                          <a:latin typeface="Arial" panose="020B0604020202020204" pitchFamily="34" charset="0"/>
                        </a:rPr>
                        <a:t>PROFESSORAT</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S" sz="600" b="0" i="0" u="none" strike="noStrike">
                          <a:solidFill>
                            <a:srgbClr val="FFFFFF"/>
                          </a:solidFill>
                          <a:effectLst/>
                          <a:latin typeface="Arial" panose="020B0604020202020204" pitchFamily="34" charset="0"/>
                        </a:rPr>
                        <a:t>Termini presentació recurs a Relació definitiva d'admesos i exclosos (1 mes)</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1" i="0" u="none" strike="noStrike">
                          <a:solidFill>
                            <a:srgbClr val="FFFFFF"/>
                          </a:solidFill>
                          <a:effectLst/>
                          <a:latin typeface="Arial" panose="020B0604020202020204" pitchFamily="34" charset="0"/>
                        </a:rPr>
                        <a:t>fins 30/06</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584131"/>
                  </a:ext>
                </a:extLst>
              </a:tr>
              <a:tr h="144016">
                <a:tc>
                  <a:txBody>
                    <a:bodyPr/>
                    <a:lstStyle/>
                    <a:p>
                      <a:pPr algn="ctr" fontAlgn="b"/>
                      <a:r>
                        <a:rPr lang="es-ES" sz="600" b="1" i="0" u="none" strike="noStrike">
                          <a:solidFill>
                            <a:srgbClr val="F2F2F2"/>
                          </a:solidFill>
                          <a:effectLst/>
                          <a:latin typeface="Arial" panose="020B0604020202020204" pitchFamily="34" charset="0"/>
                        </a:rPr>
                        <a:t>PROFESSORAT</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S" sz="600" b="0" i="0" u="none" strike="noStrike">
                          <a:solidFill>
                            <a:srgbClr val="FFFFFF"/>
                          </a:solidFill>
                          <a:effectLst/>
                          <a:latin typeface="Arial" panose="020B0604020202020204" pitchFamily="34" charset="0"/>
                        </a:rPr>
                        <a:t>Termini presentació reclamacions a Resolució provisional d'avaluació (10 dies hàbils)</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s-ES" sz="600" b="1" i="0" u="none" strike="noStrike">
                          <a:solidFill>
                            <a:srgbClr val="FFFFFF"/>
                          </a:solidFill>
                          <a:effectLst/>
                          <a:latin typeface="Arial" panose="020B0604020202020204" pitchFamily="34" charset="0"/>
                        </a:rPr>
                        <a:t>30/05 a 12/06</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ca-ES"/>
                    </a:p>
                  </a:txBody>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6089"/>
                  </a:ext>
                </a:extLst>
              </a:tr>
              <a:tr h="144016">
                <a:tc>
                  <a:txBody>
                    <a:bodyPr/>
                    <a:lstStyle/>
                    <a:p>
                      <a:pPr algn="ctr" fontAlgn="b"/>
                      <a:r>
                        <a:rPr lang="es-ES" sz="600" b="1" i="0" u="none" strike="noStrike">
                          <a:solidFill>
                            <a:srgbClr val="000000"/>
                          </a:solidFill>
                          <a:effectLst/>
                          <a:latin typeface="Arial" panose="020B0604020202020204" pitchFamily="34" charset="0"/>
                        </a:rPr>
                        <a:t>AVALUACIÓ</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ES" sz="600" b="0" i="0" u="none" strike="noStrike">
                          <a:solidFill>
                            <a:srgbClr val="000000"/>
                          </a:solidFill>
                          <a:effectLst/>
                          <a:latin typeface="Arial" panose="020B0604020202020204" pitchFamily="34" charset="0"/>
                        </a:rPr>
                        <a:t>Revisió reclamacions per Comissions d'Avaluaciós, responsables acadèmics i VREQ</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s-ES" sz="600" b="1"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dirty="0">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1" i="0" u="none" strike="noStrike">
                        <a:solidFill>
                          <a:srgbClr val="FF0000"/>
                        </a:solidFill>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0" i="0" u="none" strike="noStrike">
                          <a:solidFill>
                            <a:srgbClr val="000000"/>
                          </a:solidFill>
                          <a:effectLst/>
                          <a:latin typeface="Arial" panose="020B0604020202020204" pitchFamily="34" charset="0"/>
                        </a:rPr>
                        <a:t>13 a 22/06</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247639"/>
                  </a:ext>
                </a:extLst>
              </a:tr>
              <a:tr h="216024">
                <a:tc>
                  <a:txBody>
                    <a:bodyPr/>
                    <a:lstStyle/>
                    <a:p>
                      <a:pPr algn="l" fontAlgn="b"/>
                      <a:endParaRPr lang="es-ES" sz="600" b="0" i="0" u="none" strike="noStrike">
                        <a:effectLst/>
                        <a:latin typeface="Arial" panose="020B0604020202020204" pitchFamily="34" charset="0"/>
                      </a:endParaRPr>
                    </a:p>
                  </a:txBody>
                  <a:tcPr marL="5439" marR="5439" marT="5439" marB="3263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600" b="0" i="0" u="none" strike="noStrike">
                          <a:effectLst/>
                          <a:latin typeface="Arial" panose="020B0604020202020204" pitchFamily="34" charset="0"/>
                        </a:rPr>
                        <a:t>Publicació Resolució definitiva d'avaluació i enviament dels resultats al professorat</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04/07</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77262592"/>
                  </a:ext>
                </a:extLst>
              </a:tr>
              <a:tr h="149677">
                <a:tc>
                  <a:txBody>
                    <a:bodyPr/>
                    <a:lstStyle/>
                    <a:p>
                      <a:pPr algn="ctr" fontAlgn="b"/>
                      <a:r>
                        <a:rPr lang="es-ES" sz="600" b="1" i="0" u="none" strike="noStrike">
                          <a:solidFill>
                            <a:srgbClr val="F2F2F2"/>
                          </a:solidFill>
                          <a:effectLst/>
                          <a:latin typeface="Arial" panose="020B0604020202020204" pitchFamily="34" charset="0"/>
                        </a:rPr>
                        <a:t>PROFESSORAT</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S" sz="600" b="0" i="0" u="none" strike="noStrike">
                          <a:solidFill>
                            <a:srgbClr val="FFFFFF"/>
                          </a:solidFill>
                          <a:effectLst/>
                          <a:latin typeface="Arial" panose="020B0604020202020204" pitchFamily="34" charset="0"/>
                        </a:rPr>
                        <a:t>Termini presentació recurs a Resolució definitiva d'avaluació (1 mes) </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1" i="0" u="none" strike="noStrike">
                          <a:solidFill>
                            <a:srgbClr val="FFFFFF"/>
                          </a:solidFill>
                          <a:effectLst/>
                          <a:latin typeface="Arial" panose="020B0604020202020204" pitchFamily="34" charset="0"/>
                        </a:rPr>
                        <a:t>fins 04/08</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3365248"/>
                  </a:ext>
                </a:extLst>
              </a:tr>
              <a:tr h="149677">
                <a:tc>
                  <a:txBody>
                    <a:bodyPr/>
                    <a:lstStyle/>
                    <a:p>
                      <a:pPr algn="ctr" fontAlgn="ctr"/>
                      <a:r>
                        <a:rPr lang="es-ES" sz="600" b="1" i="0" u="none" strike="noStrike">
                          <a:effectLst/>
                          <a:latin typeface="Arial" panose="020B0604020202020204" pitchFamily="34" charset="0"/>
                        </a:rPr>
                        <a:t>AQU</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s-ES" sz="600" b="0" i="0" u="none" strike="noStrike">
                          <a:effectLst/>
                          <a:latin typeface="Arial" panose="020B0604020202020204" pitchFamily="34" charset="0"/>
                        </a:rPr>
                        <a:t>Data límit per lliurar la proposta de resolució a AQU Catalunya</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18/07</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183341302"/>
                  </a:ext>
                </a:extLst>
              </a:tr>
              <a:tr h="149677">
                <a:tc rowSpan="3">
                  <a:txBody>
                    <a:bodyPr/>
                    <a:lstStyle/>
                    <a:p>
                      <a:pPr algn="ctr" fontAlgn="ctr"/>
                      <a:r>
                        <a:rPr lang="es-ES" sz="600" b="1" i="0" u="none" strike="noStrike">
                          <a:effectLst/>
                          <a:latin typeface="Arial" panose="020B0604020202020204" pitchFamily="34" charset="0"/>
                        </a:rPr>
                        <a:t>CPA</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600" b="0" i="0" u="none" strike="noStrike">
                          <a:effectLst/>
                          <a:latin typeface="Arial" panose="020B0604020202020204" pitchFamily="34" charset="0"/>
                        </a:rPr>
                        <a:t>Ordre del dia</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600" b="0" i="0" u="none" strike="noStrike">
                          <a:effectLst/>
                          <a:latin typeface="Arial" panose="020B0604020202020204" pitchFamily="34" charset="0"/>
                        </a:rPr>
                        <a:t>01/09</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72654355"/>
                  </a:ext>
                </a:extLst>
              </a:tr>
              <a:tr h="149677">
                <a:tc vMerge="1">
                  <a:txBody>
                    <a:bodyPr/>
                    <a:lstStyle/>
                    <a:p>
                      <a:endParaRPr lang="ca-ES"/>
                    </a:p>
                  </a:txBody>
                  <a:tcPr/>
                </a:tc>
                <a:tc>
                  <a:txBody>
                    <a:bodyPr/>
                    <a:lstStyle/>
                    <a:p>
                      <a:pPr algn="l" fontAlgn="b"/>
                      <a:r>
                        <a:rPr lang="es-ES" sz="600" b="0" i="0" u="none" strike="noStrike">
                          <a:effectLst/>
                          <a:latin typeface="Arial" panose="020B0604020202020204" pitchFamily="34" charset="0"/>
                        </a:rPr>
                        <a:t>Documentació</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0" i="0" u="none" strike="noStrike">
                          <a:effectLst/>
                          <a:latin typeface="Arial" panose="020B0604020202020204" pitchFamily="34" charset="0"/>
                        </a:rPr>
                        <a:t>05/09</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5682016"/>
                  </a:ext>
                </a:extLst>
              </a:tr>
              <a:tr h="149677">
                <a:tc vMerge="1">
                  <a:txBody>
                    <a:bodyPr/>
                    <a:lstStyle/>
                    <a:p>
                      <a:endParaRPr lang="ca-ES"/>
                    </a:p>
                  </a:txBody>
                  <a:tcPr/>
                </a:tc>
                <a:tc>
                  <a:txBody>
                    <a:bodyPr/>
                    <a:lstStyle/>
                    <a:p>
                      <a:pPr algn="l" fontAlgn="ctr"/>
                      <a:r>
                        <a:rPr lang="es-ES" sz="600" b="0" i="0" u="none" strike="noStrike">
                          <a:effectLst/>
                          <a:latin typeface="Arial" panose="020B0604020202020204" pitchFamily="34" charset="0"/>
                        </a:rPr>
                        <a:t>Informació convocatòria 2025</a:t>
                      </a:r>
                    </a:p>
                  </a:txBody>
                  <a:tcPr marL="5439" marR="5439" marT="5439" marB="326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600" b="0" i="0" u="none" strike="noStrike">
                        <a:effectLst/>
                        <a:latin typeface="Arial" panose="020B0604020202020204" pitchFamily="34" charset="0"/>
                      </a:endParaRP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600" b="0" i="0" u="none" strike="noStrike" dirty="0">
                          <a:effectLst/>
                          <a:latin typeface="Arial" panose="020B0604020202020204" pitchFamily="34" charset="0"/>
                        </a:rPr>
                        <a:t>17/09</a:t>
                      </a:r>
                    </a:p>
                  </a:txBody>
                  <a:tcPr marL="5439" marR="5439" marT="5439" marB="3263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6800122"/>
                  </a:ext>
                </a:extLst>
              </a:tr>
            </a:tbl>
          </a:graphicData>
        </a:graphic>
      </p:graphicFrame>
      <p:sp>
        <p:nvSpPr>
          <p:cNvPr id="3" name="Flecha: hacia la izquierda 2">
            <a:extLst>
              <a:ext uri="{FF2B5EF4-FFF2-40B4-BE49-F238E27FC236}">
                <a16:creationId xmlns:a16="http://schemas.microsoft.com/office/drawing/2014/main" id="{E4D65CA8-1008-02B8-77A5-7CAF29ADE47A}"/>
              </a:ext>
            </a:extLst>
          </p:cNvPr>
          <p:cNvSpPr/>
          <p:nvPr/>
        </p:nvSpPr>
        <p:spPr>
          <a:xfrm>
            <a:off x="8084977" y="4581128"/>
            <a:ext cx="735495" cy="1093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539750" y="1593850"/>
            <a:ext cx="8229600" cy="1066800"/>
          </a:xfrm>
        </p:spPr>
        <p:txBody>
          <a:bodyPr/>
          <a:lstStyle/>
          <a:p>
            <a:r>
              <a:rPr lang="ca-ES" altLang="ca-ES" sz="3600" dirty="0"/>
              <a:t>Distribució d’informes per comissió*: 			</a:t>
            </a:r>
            <a:br>
              <a:rPr lang="ca-ES" altLang="ca-ES" dirty="0"/>
            </a:br>
            <a:endParaRPr lang="ca-ES" altLang="ca-ES" dirty="0"/>
          </a:p>
        </p:txBody>
      </p:sp>
      <p:sp>
        <p:nvSpPr>
          <p:cNvPr id="16387" name="Marcador de contenido 2"/>
          <p:cNvSpPr>
            <a:spLocks noGrp="1"/>
          </p:cNvSpPr>
          <p:nvPr>
            <p:ph idx="1"/>
          </p:nvPr>
        </p:nvSpPr>
        <p:spPr>
          <a:xfrm>
            <a:off x="1295636" y="2870200"/>
            <a:ext cx="6552728" cy="2032000"/>
          </a:xfrm>
        </p:spPr>
        <p:txBody>
          <a:bodyPr/>
          <a:lstStyle/>
          <a:p>
            <a:r>
              <a:rPr lang="ca-ES" altLang="ca-ES" sz="2400" dirty="0"/>
              <a:t>128 Ciències Socials i Jurídiques</a:t>
            </a:r>
          </a:p>
          <a:p>
            <a:r>
              <a:rPr lang="ca-ES" altLang="ca-ES" sz="2400" dirty="0"/>
              <a:t>106 Ciències i Enginyeries</a:t>
            </a:r>
          </a:p>
          <a:p>
            <a:r>
              <a:rPr lang="ca-ES" altLang="ca-ES" sz="2400" dirty="0"/>
              <a:t>  73 Ciències de la Salut </a:t>
            </a:r>
          </a:p>
          <a:p>
            <a:r>
              <a:rPr lang="ca-ES" altLang="ca-ES" sz="2400" dirty="0"/>
              <a:t>  69 Arts i Humanitats</a:t>
            </a:r>
          </a:p>
          <a:p>
            <a:r>
              <a:rPr lang="ca-ES" altLang="ca-ES" sz="2400" dirty="0"/>
              <a:t>376 </a:t>
            </a:r>
            <a:endParaRPr lang="ca-ES" altLang="ca-ES" dirty="0"/>
          </a:p>
        </p:txBody>
      </p:sp>
      <p:sp>
        <p:nvSpPr>
          <p:cNvPr id="16388"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FEEA-CD1A-4FF4-A8B6-70943EA2D91C}" type="slidenum">
              <a:rPr lang="ca-ES" altLang="ca-ES" smtClean="0">
                <a:solidFill>
                  <a:srgbClr val="FFFFFF"/>
                </a:solidFill>
                <a:latin typeface="Georgia" panose="02040502050405020303" pitchFamily="18" charset="0"/>
              </a:rPr>
              <a:pPr/>
              <a:t>5</a:t>
            </a:fld>
            <a:endParaRPr lang="ca-ES" altLang="ca-ES">
              <a:solidFill>
                <a:srgbClr val="FFFFFF"/>
              </a:solidFill>
              <a:latin typeface="Georgia" panose="02040502050405020303" pitchFamily="18" charset="0"/>
            </a:endParaRPr>
          </a:p>
        </p:txBody>
      </p:sp>
      <p:sp>
        <p:nvSpPr>
          <p:cNvPr id="3" name="QuadreDeText 2">
            <a:extLst>
              <a:ext uri="{FF2B5EF4-FFF2-40B4-BE49-F238E27FC236}">
                <a16:creationId xmlns:a16="http://schemas.microsoft.com/office/drawing/2014/main" id="{D4A91C86-009F-6ED3-E31B-B54093984176}"/>
              </a:ext>
            </a:extLst>
          </p:cNvPr>
          <p:cNvSpPr txBox="1"/>
          <p:nvPr/>
        </p:nvSpPr>
        <p:spPr>
          <a:xfrm>
            <a:off x="3475311" y="5661248"/>
            <a:ext cx="5462238" cy="584775"/>
          </a:xfrm>
          <a:prstGeom prst="rect">
            <a:avLst/>
          </a:prstGeom>
          <a:noFill/>
        </p:spPr>
        <p:txBody>
          <a:bodyPr wrap="square">
            <a:spAutoFit/>
          </a:bodyPr>
          <a:lstStyle/>
          <a:p>
            <a:r>
              <a:rPr lang="ca-ES" sz="1600" dirty="0"/>
              <a:t>* Informació PROVISONAL fins la finalització de la revisió de les sol·licituds presentades fins el 21/03/2025.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468313" y="1557338"/>
            <a:ext cx="8229600" cy="4535958"/>
          </a:xfrm>
        </p:spPr>
        <p:txBody>
          <a:bodyPr/>
          <a:lstStyle/>
          <a:p>
            <a:pPr indent="-255270" eaLnBrk="1" hangingPunct="1">
              <a:lnSpc>
                <a:spcPct val="90000"/>
              </a:lnSpc>
              <a:defRPr/>
            </a:pPr>
            <a:r>
              <a:rPr lang="ca-ES" altLang="es-ES" sz="2200" dirty="0">
                <a:solidFill>
                  <a:srgbClr val="FF0000"/>
                </a:solidFill>
              </a:rPr>
              <a:t>Cada informe ha de ser valorat  per 2 avaluadors</a:t>
            </a:r>
            <a:r>
              <a:rPr lang="ca-ES" altLang="es-ES" sz="2200" dirty="0"/>
              <a:t>:</a:t>
            </a:r>
            <a:endParaRPr lang="es-ES" dirty="0"/>
          </a:p>
          <a:p>
            <a:pPr indent="-255270" eaLnBrk="1" hangingPunct="1">
              <a:lnSpc>
                <a:spcPct val="90000"/>
              </a:lnSpc>
              <a:defRPr/>
            </a:pPr>
            <a:endParaRPr lang="ca-ES" altLang="es-ES" sz="2200" dirty="0"/>
          </a:p>
          <a:p>
            <a:pPr lvl="1" indent="-245745" eaLnBrk="1" hangingPunct="1">
              <a:spcBef>
                <a:spcPts val="600"/>
              </a:spcBef>
              <a:spcAft>
                <a:spcPts val="600"/>
              </a:spcAft>
              <a:defRPr/>
            </a:pPr>
            <a:r>
              <a:rPr lang="ca-ES" altLang="es-ES" sz="2000" dirty="0"/>
              <a:t>Per cada indicador, </a:t>
            </a:r>
            <a:r>
              <a:rPr lang="ca-ES" altLang="es-ES" sz="2000" b="1" dirty="0"/>
              <a:t>si hi ha </a:t>
            </a:r>
            <a:r>
              <a:rPr lang="ca-ES" altLang="es-ES" sz="2000" dirty="0"/>
              <a:t>diferència en l’assignació de la valoració (A, B, C i D), s’ha de debatre i </a:t>
            </a:r>
            <a:r>
              <a:rPr lang="ca-ES" altLang="es-ES" sz="2000" b="1" dirty="0"/>
              <a:t>acordar</a:t>
            </a:r>
            <a:r>
              <a:rPr lang="ca-ES" altLang="es-ES" sz="2000" dirty="0"/>
              <a:t> la valoració definitiva.</a:t>
            </a:r>
            <a:endParaRPr lang="ca-ES" altLang="es-ES" sz="1900" dirty="0"/>
          </a:p>
          <a:p>
            <a:pPr lvl="1" indent="-245745" eaLnBrk="1" hangingPunct="1">
              <a:lnSpc>
                <a:spcPct val="90000"/>
              </a:lnSpc>
              <a:spcBef>
                <a:spcPts val="1000"/>
              </a:spcBef>
              <a:defRPr/>
            </a:pPr>
            <a:r>
              <a:rPr lang="ca-ES" altLang="es-ES" sz="2000" dirty="0">
                <a:solidFill>
                  <a:srgbClr val="C00000"/>
                </a:solidFill>
              </a:rPr>
              <a:t>S’haurà de fer un informe justificatiu en el cas de les avaluacions desfavorables </a:t>
            </a:r>
            <a:r>
              <a:rPr lang="ca-ES" altLang="es-ES" sz="2000" dirty="0">
                <a:solidFill>
                  <a:srgbClr val="C00000"/>
                </a:solidFill>
                <a:highlight>
                  <a:srgbClr val="FFFF00"/>
                </a:highlight>
              </a:rPr>
              <a:t>per ser traslladat al professor/a</a:t>
            </a:r>
            <a:r>
              <a:rPr lang="ca-ES" altLang="es-ES" sz="2000" dirty="0">
                <a:solidFill>
                  <a:srgbClr val="C00000"/>
                </a:solidFill>
              </a:rPr>
              <a:t>.</a:t>
            </a:r>
          </a:p>
        </p:txBody>
      </p:sp>
      <p:sp>
        <p:nvSpPr>
          <p:cNvPr id="11267"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82FD1F3-C6B3-4191-8990-EAA6A37C9CB6}" type="slidenum">
              <a:rPr lang="ca-ES" altLang="ca-ES" sz="1800" smtClean="0">
                <a:solidFill>
                  <a:srgbClr val="FFFFFF"/>
                </a:solidFill>
              </a:rPr>
              <a:pPr>
                <a:spcBef>
                  <a:spcPct val="0"/>
                </a:spcBef>
                <a:buClrTx/>
                <a:buFontTx/>
                <a:buNone/>
              </a:pPr>
              <a:t>6</a:t>
            </a:fld>
            <a:endParaRPr lang="ca-ES" altLang="ca-ES"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eaLnBrk="1" hangingPunct="1">
              <a:spcBef>
                <a:spcPts val="600"/>
              </a:spcBef>
            </a:pPr>
            <a:r>
              <a:rPr lang="ca-ES" altLang="es-ES" sz="1800" dirty="0"/>
              <a:t>La documentació està accessible en OneDrive seguint l’estructura:</a:t>
            </a:r>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7</a:t>
            </a:fld>
            <a:endParaRPr lang="ca-ES" altLang="ca-ES" sz="1800">
              <a:solidFill>
                <a:srgbClr val="FFFFFF"/>
              </a:solidFill>
            </a:endParaRPr>
          </a:p>
        </p:txBody>
      </p:sp>
      <p:pic>
        <p:nvPicPr>
          <p:cNvPr id="6" name="Imatge 5">
            <a:extLst>
              <a:ext uri="{FF2B5EF4-FFF2-40B4-BE49-F238E27FC236}">
                <a16:creationId xmlns:a16="http://schemas.microsoft.com/office/drawing/2014/main" id="{10DA1F70-B00C-4CDE-2B64-99095DA53DC3}"/>
              </a:ext>
            </a:extLst>
          </p:cNvPr>
          <p:cNvPicPr>
            <a:picLocks noChangeAspect="1"/>
          </p:cNvPicPr>
          <p:nvPr/>
        </p:nvPicPr>
        <p:blipFill>
          <a:blip r:embed="rId2"/>
          <a:stretch>
            <a:fillRect/>
          </a:stretch>
        </p:blipFill>
        <p:spPr>
          <a:xfrm>
            <a:off x="478055" y="1772816"/>
            <a:ext cx="8259328" cy="44964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algn="just" eaLnBrk="1" hangingPunct="1">
              <a:lnSpc>
                <a:spcPct val="90000"/>
              </a:lnSpc>
              <a:buFont typeface="Georgia" panose="02040502050405020303" pitchFamily="18" charset="0"/>
              <a:buNone/>
            </a:pPr>
            <a:r>
              <a:rPr lang="ca-ES" altLang="es-ES" sz="1600" dirty="0"/>
              <a:t>En la carpeta de cada comissió hi ha una carpeta per cada candidat/a / tram</a:t>
            </a:r>
          </a:p>
          <a:p>
            <a:pPr lvl="1" algn="just" eaLnBrk="1" hangingPunct="1">
              <a:lnSpc>
                <a:spcPct val="90000"/>
              </a:lnSpc>
              <a:buFont typeface="Georgia" panose="02040502050405020303" pitchFamily="18" charset="0"/>
              <a:buNone/>
            </a:pPr>
            <a:r>
              <a:rPr lang="ca-ES" altLang="es-ES" sz="1600" dirty="0"/>
              <a:t>Les indicacions, per aportar la sol·licitud, informe i documentació, han estat:</a:t>
            </a:r>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spcBef>
                <a:spcPts val="600"/>
              </a:spcBef>
            </a:pPr>
            <a:r>
              <a:rPr lang="ca-ES" altLang="es-ES" sz="1800" dirty="0"/>
              <a:t>En cas que no s’hagi adjuntat el full de dades de docència o que aquest no fora coincident amb el període que s’avalua, s’ha pujat el correcte.</a:t>
            </a:r>
          </a:p>
          <a:p>
            <a:pPr lvl="1" eaLnBrk="1" hangingPunct="1">
              <a:spcBef>
                <a:spcPts val="600"/>
              </a:spcBef>
            </a:pPr>
            <a:endParaRPr lang="ca-ES" altLang="es-ES" sz="1600" dirty="0"/>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8</a:t>
            </a:fld>
            <a:endParaRPr lang="ca-ES" altLang="ca-ES" sz="1800">
              <a:solidFill>
                <a:srgbClr val="FFFFFF"/>
              </a:solidFill>
            </a:endParaRPr>
          </a:p>
        </p:txBody>
      </p:sp>
      <p:pic>
        <p:nvPicPr>
          <p:cNvPr id="3" name="Imatge 2">
            <a:extLst>
              <a:ext uri="{FF2B5EF4-FFF2-40B4-BE49-F238E27FC236}">
                <a16:creationId xmlns:a16="http://schemas.microsoft.com/office/drawing/2014/main" id="{DC25E69B-35D1-5F37-5E5E-9B75FFFC7CD1}"/>
              </a:ext>
            </a:extLst>
          </p:cNvPr>
          <p:cNvPicPr>
            <a:picLocks noChangeAspect="1"/>
          </p:cNvPicPr>
          <p:nvPr/>
        </p:nvPicPr>
        <p:blipFill>
          <a:blip r:embed="rId2"/>
          <a:stretch>
            <a:fillRect/>
          </a:stretch>
        </p:blipFill>
        <p:spPr>
          <a:xfrm>
            <a:off x="1793987" y="1682485"/>
            <a:ext cx="5508104" cy="2228045"/>
          </a:xfrm>
          <a:prstGeom prst="rect">
            <a:avLst/>
          </a:prstGeom>
        </p:spPr>
      </p:pic>
      <p:pic>
        <p:nvPicPr>
          <p:cNvPr id="6" name="Imatge 5">
            <a:extLst>
              <a:ext uri="{FF2B5EF4-FFF2-40B4-BE49-F238E27FC236}">
                <a16:creationId xmlns:a16="http://schemas.microsoft.com/office/drawing/2014/main" id="{A7237BC1-DDCD-A3DB-01F9-93B5DA99E5A1}"/>
              </a:ext>
            </a:extLst>
          </p:cNvPr>
          <p:cNvPicPr>
            <a:picLocks noChangeAspect="1"/>
          </p:cNvPicPr>
          <p:nvPr/>
        </p:nvPicPr>
        <p:blipFill>
          <a:blip r:embed="rId3"/>
          <a:stretch>
            <a:fillRect/>
          </a:stretch>
        </p:blipFill>
        <p:spPr>
          <a:xfrm>
            <a:off x="2233886" y="3910530"/>
            <a:ext cx="4786386" cy="1879944"/>
          </a:xfrm>
          <a:prstGeom prst="rect">
            <a:avLst/>
          </a:prstGeom>
        </p:spPr>
      </p:pic>
    </p:spTree>
    <p:extLst>
      <p:ext uri="{BB962C8B-B14F-4D97-AF65-F5344CB8AC3E}">
        <p14:creationId xmlns:p14="http://schemas.microsoft.com/office/powerpoint/2010/main" val="157254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eaLnBrk="1" hangingPunct="1">
              <a:spcBef>
                <a:spcPts val="600"/>
              </a:spcBef>
            </a:pPr>
            <a:r>
              <a:rPr lang="ca-ES" altLang="es-ES" sz="1800" dirty="0"/>
              <a:t>fitxers de treball</a:t>
            </a:r>
          </a:p>
          <a:p>
            <a:pPr lvl="1" eaLnBrk="1" hangingPunct="1">
              <a:spcBef>
                <a:spcPts val="600"/>
              </a:spcBef>
            </a:pPr>
            <a:r>
              <a:rPr lang="ca-ES" altLang="es-ES" sz="1800" dirty="0"/>
              <a:t>Fitxer Excel per fer distribució i incorporar les dues valoracions i proposta de resolució</a:t>
            </a:r>
          </a:p>
          <a:p>
            <a:pPr lvl="1" eaLnBrk="1" hangingPunct="1">
              <a:spcBef>
                <a:spcPts val="600"/>
              </a:spcBef>
            </a:pPr>
            <a:endParaRPr lang="ca-ES" altLang="es-ES" sz="1800" dirty="0"/>
          </a:p>
          <a:p>
            <a:pPr lvl="1" eaLnBrk="1" hangingPunct="1">
              <a:spcBef>
                <a:spcPts val="600"/>
              </a:spcBef>
            </a:pPr>
            <a:r>
              <a:rPr lang="ca-ES" altLang="es-ES" sz="1800" dirty="0"/>
              <a:t>Full seguiment, per efectuar les valoracions:</a:t>
            </a:r>
          </a:p>
          <a:p>
            <a:pPr lvl="2" eaLnBrk="1" hangingPunct="1">
              <a:spcBef>
                <a:spcPts val="600"/>
              </a:spcBef>
            </a:pPr>
            <a:endParaRPr lang="ca-ES" altLang="es-ES" sz="1800" dirty="0">
              <a:solidFill>
                <a:schemeClr val="accent2"/>
              </a:solidFill>
            </a:endParaRPr>
          </a:p>
          <a:p>
            <a:pPr lvl="2" eaLnBrk="1" hangingPunct="1">
              <a:spcBef>
                <a:spcPts val="600"/>
              </a:spcBef>
            </a:pPr>
            <a:endParaRPr lang="ca-ES" altLang="es-ES" sz="1800" dirty="0">
              <a:solidFill>
                <a:schemeClr val="accent2"/>
              </a:solidFill>
            </a:endParaRPr>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9</a:t>
            </a:fld>
            <a:endParaRPr lang="ca-ES" altLang="ca-ES" sz="1800">
              <a:solidFill>
                <a:srgbClr val="FFFFFF"/>
              </a:solidFill>
            </a:endParaRPr>
          </a:p>
        </p:txBody>
      </p:sp>
      <p:pic>
        <p:nvPicPr>
          <p:cNvPr id="3" name="Imatge 2">
            <a:extLst>
              <a:ext uri="{FF2B5EF4-FFF2-40B4-BE49-F238E27FC236}">
                <a16:creationId xmlns:a16="http://schemas.microsoft.com/office/drawing/2014/main" id="{9DF42459-9F0A-C440-7072-6BC0F37B0263}"/>
              </a:ext>
            </a:extLst>
          </p:cNvPr>
          <p:cNvPicPr>
            <a:picLocks noChangeAspect="1"/>
          </p:cNvPicPr>
          <p:nvPr/>
        </p:nvPicPr>
        <p:blipFill>
          <a:blip r:embed="rId2"/>
          <a:stretch>
            <a:fillRect/>
          </a:stretch>
        </p:blipFill>
        <p:spPr>
          <a:xfrm>
            <a:off x="539750" y="3435077"/>
            <a:ext cx="7956376" cy="1857794"/>
          </a:xfrm>
          <a:prstGeom prst="rect">
            <a:avLst/>
          </a:prstGeom>
        </p:spPr>
      </p:pic>
    </p:spTree>
    <p:extLst>
      <p:ext uri="{BB962C8B-B14F-4D97-AF65-F5344CB8AC3E}">
        <p14:creationId xmlns:p14="http://schemas.microsoft.com/office/powerpoint/2010/main" val="4235178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8238</TotalTime>
  <Words>2072</Words>
  <Application>Microsoft Office PowerPoint</Application>
  <PresentationFormat>Presentació en pantalla (4:3)</PresentationFormat>
  <Paragraphs>279</Paragraphs>
  <Slides>34</Slides>
  <Notes>12</Notes>
  <HiddenSlides>1</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34</vt:i4>
      </vt:variant>
    </vt:vector>
  </HeadingPairs>
  <TitlesOfParts>
    <vt:vector size="40" baseType="lpstr">
      <vt:lpstr>Arial</vt:lpstr>
      <vt:lpstr>Calibri</vt:lpstr>
      <vt:lpstr>Georgia</vt:lpstr>
      <vt:lpstr>Trebuchet MS</vt:lpstr>
      <vt:lpstr>Wingdings 2</vt:lpstr>
      <vt:lpstr>Urbano</vt:lpstr>
      <vt:lpstr>Presentació del PowerPoint</vt:lpstr>
      <vt:lpstr>Presentació del PowerPoint</vt:lpstr>
      <vt:lpstr>Presentació del PowerPoint</vt:lpstr>
      <vt:lpstr>Calendari parcial convocatòria 2025</vt:lpstr>
      <vt:lpstr>Distribució d’informes per comissió*:     </vt:lpstr>
      <vt:lpstr>Presentació del PowerPoint</vt:lpstr>
      <vt:lpstr>Presentació del PowerPoint</vt:lpstr>
      <vt:lpstr>Presentació del PowerPoint</vt:lpstr>
      <vt:lpstr>Presentació del PowerPoint</vt:lpstr>
      <vt:lpstr>Assignació informes a valorar-I</vt:lpstr>
      <vt:lpstr>Assignació informes a valorar-II</vt:lpstr>
      <vt:lpstr>Assignació informes a valorar-III</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Comunicació dels resultats de l’avaluació a l’OQD / CPA</vt:lpstr>
      <vt:lpstr>Presentació del PowerPoint</vt:lpstr>
      <vt:lpstr>Criteris d’avaluació indicador1:Dedicació Docent</vt:lpstr>
      <vt:lpstr>Criteris d’avaluació indicador 2: Autoavaluació</vt:lpstr>
      <vt:lpstr>Criteris d’avaluació indicador 3: Desenvolupament Professional - I</vt:lpstr>
      <vt:lpstr>Criteris d’avaluació indicador 3: Desenvolupament Professional - II</vt:lpstr>
      <vt:lpstr>Criteris d’avaluació indicador 5: Satisfacció dels estudiants </vt:lpstr>
      <vt:lpstr>Resolució avaluacions desfavorables</vt:lpstr>
      <vt:lpstr>Exemple 1 de resolució desfavorable</vt:lpstr>
      <vt:lpstr>Exemple 2 de resolució desfavorable</vt:lpstr>
      <vt:lpstr>Exemple 3 de resolució desfavorable</vt:lpstr>
      <vt:lpstr>Exemple 4 de resolució desfavorable</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Avaluació de l’activitat docent del professorat de la UAB</dc:title>
  <dc:creator>ElenaValderrama</dc:creator>
  <cp:lastModifiedBy>Antonio Chico Ceprian</cp:lastModifiedBy>
  <cp:revision>255</cp:revision>
  <cp:lastPrinted>2015-10-07T08:15:24Z</cp:lastPrinted>
  <dcterms:created xsi:type="dcterms:W3CDTF">2010-04-12T13:44:26Z</dcterms:created>
  <dcterms:modified xsi:type="dcterms:W3CDTF">2025-11-03T13:49:46Z</dcterms:modified>
</cp:coreProperties>
</file>