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2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256" r:id="rId2"/>
    <p:sldId id="257" r:id="rId3"/>
    <p:sldId id="258" r:id="rId4"/>
    <p:sldId id="277" r:id="rId5"/>
    <p:sldId id="263" r:id="rId6"/>
    <p:sldId id="265" r:id="rId7"/>
    <p:sldId id="285" r:id="rId8"/>
    <p:sldId id="266" r:id="rId9"/>
    <p:sldId id="284" r:id="rId10"/>
    <p:sldId id="259" r:id="rId11"/>
    <p:sldId id="267" r:id="rId12"/>
    <p:sldId id="268" r:id="rId13"/>
    <p:sldId id="269" r:id="rId14"/>
    <p:sldId id="270" r:id="rId15"/>
    <p:sldId id="271" r:id="rId16"/>
    <p:sldId id="276" r:id="rId17"/>
    <p:sldId id="287" r:id="rId18"/>
    <p:sldId id="288" r:id="rId19"/>
    <p:sldId id="281" r:id="rId20"/>
  </p:sldIdLst>
  <p:sldSz cx="9144000" cy="6858000" type="screen4x3"/>
  <p:notesSz cx="6797675" cy="9928225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33"/>
    <a:srgbClr val="76933C"/>
    <a:srgbClr val="BEEF8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34587" autoAdjust="0"/>
    <p:restoredTop sz="86395" autoAdjust="0"/>
  </p:normalViewPr>
  <p:slideViewPr>
    <p:cSldViewPr>
      <p:cViewPr varScale="1">
        <p:scale>
          <a:sx n="99" d="100"/>
          <a:sy n="99" d="100"/>
        </p:scale>
        <p:origin x="858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49" d="100"/>
          <a:sy n="49" d="100"/>
        </p:scale>
        <p:origin x="-1896" y="-10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diagrams/_rels/data3.xml.rels><?xml version="1.0" encoding="UTF-8" standalone="yes"?>
<Relationships xmlns="http://schemas.openxmlformats.org/package/2006/relationships"><Relationship Id="rId1" Type="http://schemas.openxmlformats.org/officeDocument/2006/relationships/hyperlink" Target="01%20Calendari%20-%20Acreditaci&#243;%202018.xlsx" TargetMode="External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hyperlink" Target="01%20Calendari%20-%20Acreditaci&#243;%202018.xlsx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4CF8CE8-CB9A-48F4-A70A-91C7DF4B7D99}" type="doc">
      <dgm:prSet loTypeId="urn:microsoft.com/office/officeart/2005/8/layout/hierarchy4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476D1F35-0658-4284-82DA-DFF50B32A3B6}">
      <dgm:prSet phldrT="[Texto]"/>
      <dgm:spPr>
        <a:xfrm>
          <a:off x="4345" y="1595"/>
          <a:ext cx="9422389" cy="747143"/>
        </a:xfrm>
        <a:solidFill>
          <a:srgbClr val="4F81BD">
            <a:lumMod val="7500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pPr algn="ctr"/>
          <a:r>
            <a:rPr lang="ca-ES" noProof="0" smtClean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Cicle de vida de la titulació: VSMA</a:t>
          </a:r>
          <a:endParaRPr lang="ca-ES" noProof="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gm:t>
    </dgm:pt>
    <dgm:pt modelId="{87F31654-C549-45C9-B7B3-DC9A7F86E362}" type="sibTrans" cxnId="{9CD5DB3A-008B-45ED-AE3C-1C5CCC61C245}">
      <dgm:prSet/>
      <dgm:spPr/>
      <dgm:t>
        <a:bodyPr/>
        <a:lstStyle/>
        <a:p>
          <a:pPr algn="ctr"/>
          <a:endParaRPr lang="es-ES"/>
        </a:p>
      </dgm:t>
    </dgm:pt>
    <dgm:pt modelId="{6B375CEF-7DAD-4CAB-AC97-575987114512}" type="parTrans" cxnId="{9CD5DB3A-008B-45ED-AE3C-1C5CCC61C245}">
      <dgm:prSet/>
      <dgm:spPr/>
      <dgm:t>
        <a:bodyPr/>
        <a:lstStyle/>
        <a:p>
          <a:pPr algn="ctr"/>
          <a:endParaRPr lang="es-ES"/>
        </a:p>
      </dgm:t>
    </dgm:pt>
    <dgm:pt modelId="{E51EB6D0-5E24-4CA8-B4EA-BD342E5F0F59}" type="pres">
      <dgm:prSet presAssocID="{24CF8CE8-CB9A-48F4-A70A-91C7DF4B7D99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D3EDA334-A54F-4A5F-BE68-F341857D18EE}" type="pres">
      <dgm:prSet presAssocID="{476D1F35-0658-4284-82DA-DFF50B32A3B6}" presName="vertOne" presStyleCnt="0"/>
      <dgm:spPr/>
    </dgm:pt>
    <dgm:pt modelId="{816D722E-55C9-4650-B5E5-B582680F4BDC}" type="pres">
      <dgm:prSet presAssocID="{476D1F35-0658-4284-82DA-DFF50B32A3B6}" presName="txOne" presStyleLbl="node0" presStyleIdx="0" presStyleCnt="1" custScaleY="16770" custLinFactNeighborY="-40354">
        <dgm:presLayoutVars>
          <dgm:chPref val="3"/>
        </dgm:presLayoutVars>
      </dgm:prSet>
      <dgm:spPr>
        <a:prstGeom prst="roundRect">
          <a:avLst>
            <a:gd name="adj" fmla="val 10000"/>
          </a:avLst>
        </a:prstGeom>
      </dgm:spPr>
      <dgm:t>
        <a:bodyPr/>
        <a:lstStyle/>
        <a:p>
          <a:endParaRPr lang="es-ES"/>
        </a:p>
      </dgm:t>
    </dgm:pt>
    <dgm:pt modelId="{CAB7C1AE-0193-4C3A-BD49-7C4EF73AF74F}" type="pres">
      <dgm:prSet presAssocID="{476D1F35-0658-4284-82DA-DFF50B32A3B6}" presName="horzOne" presStyleCnt="0"/>
      <dgm:spPr/>
    </dgm:pt>
  </dgm:ptLst>
  <dgm:cxnLst>
    <dgm:cxn modelId="{84EAEA60-77C7-4BBE-B757-F70577E45E08}" type="presOf" srcId="{24CF8CE8-CB9A-48F4-A70A-91C7DF4B7D99}" destId="{E51EB6D0-5E24-4CA8-B4EA-BD342E5F0F59}" srcOrd="0" destOrd="0" presId="urn:microsoft.com/office/officeart/2005/8/layout/hierarchy4"/>
    <dgm:cxn modelId="{4FC05313-FFA4-40A4-808B-01CE585E6D2A}" type="presOf" srcId="{476D1F35-0658-4284-82DA-DFF50B32A3B6}" destId="{816D722E-55C9-4650-B5E5-B582680F4BDC}" srcOrd="0" destOrd="0" presId="urn:microsoft.com/office/officeart/2005/8/layout/hierarchy4"/>
    <dgm:cxn modelId="{9CD5DB3A-008B-45ED-AE3C-1C5CCC61C245}" srcId="{24CF8CE8-CB9A-48F4-A70A-91C7DF4B7D99}" destId="{476D1F35-0658-4284-82DA-DFF50B32A3B6}" srcOrd="0" destOrd="0" parTransId="{6B375CEF-7DAD-4CAB-AC97-575987114512}" sibTransId="{87F31654-C549-45C9-B7B3-DC9A7F86E362}"/>
    <dgm:cxn modelId="{53F8DBE4-655D-45B0-86F8-C39C3A25079F}" type="presParOf" srcId="{E51EB6D0-5E24-4CA8-B4EA-BD342E5F0F59}" destId="{D3EDA334-A54F-4A5F-BE68-F341857D18EE}" srcOrd="0" destOrd="0" presId="urn:microsoft.com/office/officeart/2005/8/layout/hierarchy4"/>
    <dgm:cxn modelId="{828F4C37-EFF8-428D-BE9B-E27CD25A6693}" type="presParOf" srcId="{D3EDA334-A54F-4A5F-BE68-F341857D18EE}" destId="{816D722E-55C9-4650-B5E5-B582680F4BDC}" srcOrd="0" destOrd="0" presId="urn:microsoft.com/office/officeart/2005/8/layout/hierarchy4"/>
    <dgm:cxn modelId="{DFE1C9B9-4E0A-43C0-BD59-3799C12CE8BE}" type="presParOf" srcId="{D3EDA334-A54F-4A5F-BE68-F341857D18EE}" destId="{CAB7C1AE-0193-4C3A-BD49-7C4EF73AF74F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1977A54-9601-47C1-8E32-26E361B1C59F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a-ES"/>
        </a:p>
      </dgm:t>
    </dgm:pt>
    <dgm:pt modelId="{CE33F5A5-0B1F-42D6-8522-047D0AB4ACCE}">
      <dgm:prSet phldrT="[Text]"/>
      <dgm:spPr>
        <a:solidFill>
          <a:schemeClr val="accent1">
            <a:hueOff val="0"/>
            <a:satOff val="0"/>
            <a:lumOff val="0"/>
            <a:alpha val="50000"/>
          </a:schemeClr>
        </a:solidFill>
      </dgm:spPr>
      <dgm:t>
        <a:bodyPr/>
        <a:lstStyle/>
        <a:p>
          <a:r>
            <a:rPr lang="ca-ES" dirty="0" smtClean="0">
              <a:solidFill>
                <a:schemeClr val="tx1"/>
              </a:solidFill>
            </a:rPr>
            <a:t>S’assoleix en progrés d’excel·lència</a:t>
          </a:r>
          <a:endParaRPr lang="ca-ES" dirty="0">
            <a:solidFill>
              <a:schemeClr val="tx1"/>
            </a:solidFill>
          </a:endParaRPr>
        </a:p>
      </dgm:t>
    </dgm:pt>
    <dgm:pt modelId="{0B4A6696-8B79-402A-83C1-2AA1BCA26296}" type="parTrans" cxnId="{79BFC8CD-349A-417D-A2C5-ED11972BB579}">
      <dgm:prSet/>
      <dgm:spPr/>
      <dgm:t>
        <a:bodyPr/>
        <a:lstStyle/>
        <a:p>
          <a:endParaRPr lang="ca-ES"/>
        </a:p>
      </dgm:t>
    </dgm:pt>
    <dgm:pt modelId="{FC85331A-E343-46DC-9643-D0A532C39FEB}" type="sibTrans" cxnId="{79BFC8CD-349A-417D-A2C5-ED11972BB579}">
      <dgm:prSet/>
      <dgm:spPr/>
      <dgm:t>
        <a:bodyPr/>
        <a:lstStyle/>
        <a:p>
          <a:endParaRPr lang="ca-ES"/>
        </a:p>
      </dgm:t>
    </dgm:pt>
    <dgm:pt modelId="{52774FC8-5FCE-4D7A-AA55-B3F4902B75EB}">
      <dgm:prSet phldrT="[Text]"/>
      <dgm:spPr>
        <a:solidFill>
          <a:schemeClr val="accent3">
            <a:lumMod val="75000"/>
            <a:alpha val="50000"/>
          </a:schemeClr>
        </a:solidFill>
      </dgm:spPr>
      <dgm:t>
        <a:bodyPr/>
        <a:lstStyle/>
        <a:p>
          <a:r>
            <a:rPr lang="ca-ES" smtClean="0">
              <a:solidFill>
                <a:schemeClr val="tx1"/>
              </a:solidFill>
            </a:rPr>
            <a:t>S’assoleix</a:t>
          </a:r>
          <a:endParaRPr lang="ca-ES">
            <a:solidFill>
              <a:schemeClr val="tx1"/>
            </a:solidFill>
          </a:endParaRPr>
        </a:p>
      </dgm:t>
    </dgm:pt>
    <dgm:pt modelId="{412DC168-979D-432B-9181-FE1B006AA1A1}" type="parTrans" cxnId="{5960605B-C368-483A-A084-1ACEAFA3E5FD}">
      <dgm:prSet/>
      <dgm:spPr/>
      <dgm:t>
        <a:bodyPr/>
        <a:lstStyle/>
        <a:p>
          <a:endParaRPr lang="ca-ES"/>
        </a:p>
      </dgm:t>
    </dgm:pt>
    <dgm:pt modelId="{F2FC71F1-605F-4B2E-BA66-07D8001C2294}" type="sibTrans" cxnId="{5960605B-C368-483A-A084-1ACEAFA3E5FD}">
      <dgm:prSet/>
      <dgm:spPr/>
      <dgm:t>
        <a:bodyPr/>
        <a:lstStyle/>
        <a:p>
          <a:endParaRPr lang="ca-ES"/>
        </a:p>
      </dgm:t>
    </dgm:pt>
    <dgm:pt modelId="{FB22F978-DCC9-48FA-B222-B6D30CA0BA06}">
      <dgm:prSet phldrT="[Text]"/>
      <dgm:spPr>
        <a:solidFill>
          <a:schemeClr val="accent6">
            <a:lumMod val="75000"/>
            <a:alpha val="50000"/>
          </a:schemeClr>
        </a:solidFill>
      </dgm:spPr>
      <dgm:t>
        <a:bodyPr/>
        <a:lstStyle/>
        <a:p>
          <a:r>
            <a:rPr lang="ca-ES" dirty="0" smtClean="0">
              <a:solidFill>
                <a:schemeClr val="tx1"/>
              </a:solidFill>
            </a:rPr>
            <a:t>S’assoleix amb condicions</a:t>
          </a:r>
          <a:endParaRPr lang="ca-ES" dirty="0">
            <a:solidFill>
              <a:schemeClr val="tx1"/>
            </a:solidFill>
          </a:endParaRPr>
        </a:p>
      </dgm:t>
    </dgm:pt>
    <dgm:pt modelId="{1BB012D3-31A9-4A63-B1B3-CB6BC5E425C8}" type="parTrans" cxnId="{C9BAEAD3-1F17-40DB-BEBC-A50FBE7FB4B2}">
      <dgm:prSet/>
      <dgm:spPr/>
      <dgm:t>
        <a:bodyPr/>
        <a:lstStyle/>
        <a:p>
          <a:endParaRPr lang="ca-ES"/>
        </a:p>
      </dgm:t>
    </dgm:pt>
    <dgm:pt modelId="{D169E47C-41E7-4080-A3C6-5AFDC1C3004F}" type="sibTrans" cxnId="{C9BAEAD3-1F17-40DB-BEBC-A50FBE7FB4B2}">
      <dgm:prSet/>
      <dgm:spPr/>
      <dgm:t>
        <a:bodyPr/>
        <a:lstStyle/>
        <a:p>
          <a:endParaRPr lang="ca-ES"/>
        </a:p>
      </dgm:t>
    </dgm:pt>
    <dgm:pt modelId="{6C331D00-27B6-43DF-9DAA-6322F3074950}">
      <dgm:prSet phldrT="[Text]"/>
      <dgm:spPr>
        <a:solidFill>
          <a:schemeClr val="accent2">
            <a:lumMod val="75000"/>
            <a:alpha val="50000"/>
          </a:schemeClr>
        </a:solidFill>
      </dgm:spPr>
      <dgm:t>
        <a:bodyPr/>
        <a:lstStyle/>
        <a:p>
          <a:r>
            <a:rPr lang="ca-ES" dirty="0" smtClean="0">
              <a:solidFill>
                <a:schemeClr val="tx1"/>
              </a:solidFill>
            </a:rPr>
            <a:t>No s’assoleix</a:t>
          </a:r>
          <a:endParaRPr lang="ca-ES" dirty="0">
            <a:solidFill>
              <a:schemeClr val="tx1"/>
            </a:solidFill>
          </a:endParaRPr>
        </a:p>
      </dgm:t>
    </dgm:pt>
    <dgm:pt modelId="{7CB8735F-D3C2-4436-B3DA-0CB952278854}" type="parTrans" cxnId="{0CE778DF-78FD-4AF7-AD16-112730440A6B}">
      <dgm:prSet/>
      <dgm:spPr/>
      <dgm:t>
        <a:bodyPr/>
        <a:lstStyle/>
        <a:p>
          <a:endParaRPr lang="ca-ES"/>
        </a:p>
      </dgm:t>
    </dgm:pt>
    <dgm:pt modelId="{64902BE5-7E6E-4122-AB66-2DA3F13D2BD2}" type="sibTrans" cxnId="{0CE778DF-78FD-4AF7-AD16-112730440A6B}">
      <dgm:prSet/>
      <dgm:spPr/>
      <dgm:t>
        <a:bodyPr/>
        <a:lstStyle/>
        <a:p>
          <a:endParaRPr lang="ca-ES"/>
        </a:p>
      </dgm:t>
    </dgm:pt>
    <dgm:pt modelId="{3BF69473-9B3B-485A-9E51-FF3681A2F886}" type="pres">
      <dgm:prSet presAssocID="{B1977A54-9601-47C1-8E32-26E361B1C59F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0BB23F10-EEE3-4C78-B7C5-8A4258D88466}" type="pres">
      <dgm:prSet presAssocID="{CE33F5A5-0B1F-42D6-8522-047D0AB4ACCE}" presName="node" presStyleLbl="node1" presStyleIdx="0" presStyleCnt="4" custAng="0" custLinFactNeighborX="-126" custLinFactNeighborY="31132">
        <dgm:presLayoutVars>
          <dgm:bulletEnabled val="1"/>
        </dgm:presLayoutVars>
      </dgm:prSet>
      <dgm:spPr/>
      <dgm:t>
        <a:bodyPr/>
        <a:lstStyle/>
        <a:p>
          <a:endParaRPr lang="ca-ES"/>
        </a:p>
      </dgm:t>
    </dgm:pt>
    <dgm:pt modelId="{A24078E3-DCF8-4C80-BAC7-446C307EDA42}" type="pres">
      <dgm:prSet presAssocID="{FC85331A-E343-46DC-9643-D0A532C39FEB}" presName="sibTrans" presStyleCnt="0"/>
      <dgm:spPr/>
    </dgm:pt>
    <dgm:pt modelId="{C697C9A5-4BAA-49D0-A48C-E70EED7C89D9}" type="pres">
      <dgm:prSet presAssocID="{52774FC8-5FCE-4D7A-AA55-B3F4902B75EB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ca-ES"/>
        </a:p>
      </dgm:t>
    </dgm:pt>
    <dgm:pt modelId="{B4153C6C-E71F-404A-9F08-4FDEDDFD282A}" type="pres">
      <dgm:prSet presAssocID="{F2FC71F1-605F-4B2E-BA66-07D8001C2294}" presName="sibTrans" presStyleCnt="0"/>
      <dgm:spPr/>
    </dgm:pt>
    <dgm:pt modelId="{D5026118-07F2-420F-9F89-CE5C40795DF7}" type="pres">
      <dgm:prSet presAssocID="{FB22F978-DCC9-48FA-B222-B6D30CA0BA06}" presName="node" presStyleLbl="node1" presStyleIdx="2" presStyleCnt="4" custLinFactNeighborX="3174" custLinFactNeighborY="22244">
        <dgm:presLayoutVars>
          <dgm:bulletEnabled val="1"/>
        </dgm:presLayoutVars>
      </dgm:prSet>
      <dgm:spPr/>
      <dgm:t>
        <a:bodyPr/>
        <a:lstStyle/>
        <a:p>
          <a:endParaRPr lang="ca-ES"/>
        </a:p>
      </dgm:t>
    </dgm:pt>
    <dgm:pt modelId="{9AD51684-EF0A-481C-9B09-8A91AEC3BBA7}" type="pres">
      <dgm:prSet presAssocID="{D169E47C-41E7-4080-A3C6-5AFDC1C3004F}" presName="sibTrans" presStyleCnt="0"/>
      <dgm:spPr/>
    </dgm:pt>
    <dgm:pt modelId="{50A6666F-D09C-483A-AD4A-5E3BED83B4DA}" type="pres">
      <dgm:prSet presAssocID="{6C331D00-27B6-43DF-9DAA-6322F3074950}" presName="node" presStyleLbl="node1" presStyleIdx="3" presStyleCnt="4" custLinFactNeighborX="-2948" custLinFactNeighborY="133">
        <dgm:presLayoutVars>
          <dgm:bulletEnabled val="1"/>
        </dgm:presLayoutVars>
      </dgm:prSet>
      <dgm:spPr/>
      <dgm:t>
        <a:bodyPr/>
        <a:lstStyle/>
        <a:p>
          <a:endParaRPr lang="ca-ES"/>
        </a:p>
      </dgm:t>
    </dgm:pt>
  </dgm:ptLst>
  <dgm:cxnLst>
    <dgm:cxn modelId="{CC4363E5-6AC5-49B4-B057-B45C7AC37FC1}" type="presOf" srcId="{B1977A54-9601-47C1-8E32-26E361B1C59F}" destId="{3BF69473-9B3B-485A-9E51-FF3681A2F886}" srcOrd="0" destOrd="0" presId="urn:microsoft.com/office/officeart/2005/8/layout/default"/>
    <dgm:cxn modelId="{5960605B-C368-483A-A084-1ACEAFA3E5FD}" srcId="{B1977A54-9601-47C1-8E32-26E361B1C59F}" destId="{52774FC8-5FCE-4D7A-AA55-B3F4902B75EB}" srcOrd="1" destOrd="0" parTransId="{412DC168-979D-432B-9181-FE1B006AA1A1}" sibTransId="{F2FC71F1-605F-4B2E-BA66-07D8001C2294}"/>
    <dgm:cxn modelId="{56288E07-2471-42F8-9C86-2B7483D69D93}" type="presOf" srcId="{52774FC8-5FCE-4D7A-AA55-B3F4902B75EB}" destId="{C697C9A5-4BAA-49D0-A48C-E70EED7C89D9}" srcOrd="0" destOrd="0" presId="urn:microsoft.com/office/officeart/2005/8/layout/default"/>
    <dgm:cxn modelId="{C79C3745-F6CA-4A8E-B699-D3DF9229106A}" type="presOf" srcId="{CE33F5A5-0B1F-42D6-8522-047D0AB4ACCE}" destId="{0BB23F10-EEE3-4C78-B7C5-8A4258D88466}" srcOrd="0" destOrd="0" presId="urn:microsoft.com/office/officeart/2005/8/layout/default"/>
    <dgm:cxn modelId="{DD06EF36-FE97-40EA-953D-F091D3EFBE8F}" type="presOf" srcId="{6C331D00-27B6-43DF-9DAA-6322F3074950}" destId="{50A6666F-D09C-483A-AD4A-5E3BED83B4DA}" srcOrd="0" destOrd="0" presId="urn:microsoft.com/office/officeart/2005/8/layout/default"/>
    <dgm:cxn modelId="{79BFC8CD-349A-417D-A2C5-ED11972BB579}" srcId="{B1977A54-9601-47C1-8E32-26E361B1C59F}" destId="{CE33F5A5-0B1F-42D6-8522-047D0AB4ACCE}" srcOrd="0" destOrd="0" parTransId="{0B4A6696-8B79-402A-83C1-2AA1BCA26296}" sibTransId="{FC85331A-E343-46DC-9643-D0A532C39FEB}"/>
    <dgm:cxn modelId="{0CE778DF-78FD-4AF7-AD16-112730440A6B}" srcId="{B1977A54-9601-47C1-8E32-26E361B1C59F}" destId="{6C331D00-27B6-43DF-9DAA-6322F3074950}" srcOrd="3" destOrd="0" parTransId="{7CB8735F-D3C2-4436-B3DA-0CB952278854}" sibTransId="{64902BE5-7E6E-4122-AB66-2DA3F13D2BD2}"/>
    <dgm:cxn modelId="{221914A3-BDE2-4967-B0E0-BAF9F689EC6C}" type="presOf" srcId="{FB22F978-DCC9-48FA-B222-B6D30CA0BA06}" destId="{D5026118-07F2-420F-9F89-CE5C40795DF7}" srcOrd="0" destOrd="0" presId="urn:microsoft.com/office/officeart/2005/8/layout/default"/>
    <dgm:cxn modelId="{C9BAEAD3-1F17-40DB-BEBC-A50FBE7FB4B2}" srcId="{B1977A54-9601-47C1-8E32-26E361B1C59F}" destId="{FB22F978-DCC9-48FA-B222-B6D30CA0BA06}" srcOrd="2" destOrd="0" parTransId="{1BB012D3-31A9-4A63-B1B3-CB6BC5E425C8}" sibTransId="{D169E47C-41E7-4080-A3C6-5AFDC1C3004F}"/>
    <dgm:cxn modelId="{D5DFE3E3-932D-4EE5-B257-F6D90E5424F0}" type="presParOf" srcId="{3BF69473-9B3B-485A-9E51-FF3681A2F886}" destId="{0BB23F10-EEE3-4C78-B7C5-8A4258D88466}" srcOrd="0" destOrd="0" presId="urn:microsoft.com/office/officeart/2005/8/layout/default"/>
    <dgm:cxn modelId="{E9F2E32D-D0F5-482F-8155-FB0A87711210}" type="presParOf" srcId="{3BF69473-9B3B-485A-9E51-FF3681A2F886}" destId="{A24078E3-DCF8-4C80-BAC7-446C307EDA42}" srcOrd="1" destOrd="0" presId="urn:microsoft.com/office/officeart/2005/8/layout/default"/>
    <dgm:cxn modelId="{5BF4E17F-6A99-44A8-B243-9819EAABD5E8}" type="presParOf" srcId="{3BF69473-9B3B-485A-9E51-FF3681A2F886}" destId="{C697C9A5-4BAA-49D0-A48C-E70EED7C89D9}" srcOrd="2" destOrd="0" presId="urn:microsoft.com/office/officeart/2005/8/layout/default"/>
    <dgm:cxn modelId="{9FAE2A1E-68B9-407F-B47E-95F5A2CB6FF5}" type="presParOf" srcId="{3BF69473-9B3B-485A-9E51-FF3681A2F886}" destId="{B4153C6C-E71F-404A-9F08-4FDEDDFD282A}" srcOrd="3" destOrd="0" presId="urn:microsoft.com/office/officeart/2005/8/layout/default"/>
    <dgm:cxn modelId="{F7810D63-BA2D-43AE-AF21-49A38559CF87}" type="presParOf" srcId="{3BF69473-9B3B-485A-9E51-FF3681A2F886}" destId="{D5026118-07F2-420F-9F89-CE5C40795DF7}" srcOrd="4" destOrd="0" presId="urn:microsoft.com/office/officeart/2005/8/layout/default"/>
    <dgm:cxn modelId="{73D1E20E-3B55-48E9-96A4-D63D74AC2B7C}" type="presParOf" srcId="{3BF69473-9B3B-485A-9E51-FF3681A2F886}" destId="{9AD51684-EF0A-481C-9B09-8A91AEC3BBA7}" srcOrd="5" destOrd="0" presId="urn:microsoft.com/office/officeart/2005/8/layout/default"/>
    <dgm:cxn modelId="{4FC56119-71B4-426D-8FB5-DA4C1C57A671}" type="presParOf" srcId="{3BF69473-9B3B-485A-9E51-FF3681A2F886}" destId="{50A6666F-D09C-483A-AD4A-5E3BED83B4DA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4CF8CE8-CB9A-48F4-A70A-91C7DF4B7D99}" type="doc">
      <dgm:prSet loTypeId="urn:microsoft.com/office/officeart/2005/8/layout/hierarchy4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9A2BA14E-5555-4FF5-9FAE-7153D997AB3D}">
      <dgm:prSet phldrT="[Texto]" custT="1"/>
      <dgm:spPr>
        <a:xfrm>
          <a:off x="4762553" y="1369576"/>
          <a:ext cx="2268449" cy="1160737"/>
        </a:xfrm>
        <a:solidFill>
          <a:schemeClr val="tx2">
            <a:lumMod val="40000"/>
            <a:lumOff val="60000"/>
          </a:scheme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pPr algn="ctr"/>
          <a:r>
            <a:rPr lang="ca-ES" sz="2400" b="1" noProof="0" dirty="0" smtClean="0">
              <a:solidFill>
                <a:schemeClr val="tx1"/>
              </a:solidFill>
              <a:latin typeface="Calibri"/>
              <a:ea typeface="+mn-ea"/>
              <a:cs typeface="+mn-cs"/>
            </a:rPr>
            <a:t>Oficina de Qualitat Docent</a:t>
          </a:r>
        </a:p>
        <a:p>
          <a:pPr algn="just"/>
          <a:r>
            <a:rPr lang="ca-ES" sz="1800" noProof="0" dirty="0" err="1" smtClean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Repositori</a:t>
          </a:r>
          <a:r>
            <a:rPr lang="ca-ES" sz="1800" noProof="0" dirty="0" smtClean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 SIQ/DATA d’indicadors</a:t>
          </a:r>
        </a:p>
        <a:p>
          <a:pPr algn="just"/>
          <a:r>
            <a:rPr lang="ca-ES" sz="1800" noProof="0" dirty="0" smtClean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Model d’autoinforme</a:t>
          </a:r>
        </a:p>
        <a:p>
          <a:pPr algn="just"/>
          <a:r>
            <a:rPr lang="ca-ES" sz="1800" noProof="0" dirty="0" smtClean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Model de classificació i </a:t>
          </a:r>
          <a:r>
            <a:rPr lang="ca-ES" sz="1800" noProof="0" dirty="0" err="1" smtClean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repositori</a:t>
          </a:r>
          <a:r>
            <a:rPr lang="ca-ES" sz="1800" noProof="0" dirty="0" smtClean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  d’evidències</a:t>
          </a:r>
        </a:p>
        <a:p>
          <a:pPr algn="just"/>
          <a:r>
            <a:rPr lang="ca-ES" sz="1800" u="sng" noProof="0" dirty="0" smtClean="0">
              <a:solidFill>
                <a:schemeClr val="bg1"/>
              </a:solidFill>
              <a:latin typeface="Calibri"/>
              <a:ea typeface="+mn-ea"/>
              <a:cs typeface="+mn-cs"/>
              <a:hlinkClick xmlns:r="http://schemas.openxmlformats.org/officeDocument/2006/relationships" r:id="rId1" action="ppaction://hlinkfile"/>
            </a:rPr>
            <a:t>Calendari</a:t>
          </a:r>
          <a:endParaRPr lang="ca-ES" sz="1800" u="sng" noProof="0" dirty="0" smtClean="0">
            <a:solidFill>
              <a:schemeClr val="bg1"/>
            </a:solidFill>
            <a:latin typeface="Calibri"/>
            <a:ea typeface="+mn-ea"/>
            <a:cs typeface="+mn-cs"/>
          </a:endParaRPr>
        </a:p>
        <a:p>
          <a:pPr algn="just"/>
          <a:r>
            <a:rPr lang="ca-ES" sz="1800" noProof="0" dirty="0" smtClean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Assessorament tècnic</a:t>
          </a:r>
        </a:p>
        <a:p>
          <a:pPr algn="l"/>
          <a:r>
            <a:rPr lang="ca-ES" sz="1400" b="1" noProof="0" dirty="0" smtClean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    - Revisió tècnica  Autoinforme</a:t>
          </a:r>
        </a:p>
        <a:p>
          <a:pPr algn="l"/>
          <a:r>
            <a:rPr lang="ca-ES" sz="1400" b="1" noProof="0" dirty="0" smtClean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    - Suport a les al·legacions ( si escau)</a:t>
          </a:r>
        </a:p>
        <a:p>
          <a:pPr algn="just"/>
          <a:r>
            <a:rPr lang="ca-ES" sz="1800" noProof="0" dirty="0" smtClean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Tramesa a AQU/EACAT de la documentació.</a:t>
          </a:r>
        </a:p>
        <a:p>
          <a:pPr algn="just"/>
          <a:r>
            <a:rPr lang="ca-ES" sz="1800" noProof="0" dirty="0" smtClean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Interlocució amb AQU</a:t>
          </a:r>
          <a:endParaRPr lang="ca-ES" sz="1800" noProof="0" dirty="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gm:t>
    </dgm:pt>
    <dgm:pt modelId="{83CD627B-468F-4162-9786-CD384E8406F4}" type="sibTrans" cxnId="{207C018B-2A83-4F35-8818-7BC13AA41DDB}">
      <dgm:prSet/>
      <dgm:spPr/>
      <dgm:t>
        <a:bodyPr/>
        <a:lstStyle/>
        <a:p>
          <a:endParaRPr lang="es-ES"/>
        </a:p>
      </dgm:t>
    </dgm:pt>
    <dgm:pt modelId="{45AE2FF6-3DAC-409D-BB58-5EE8779EC85D}" type="parTrans" cxnId="{207C018B-2A83-4F35-8818-7BC13AA41DDB}">
      <dgm:prSet/>
      <dgm:spPr/>
      <dgm:t>
        <a:bodyPr/>
        <a:lstStyle/>
        <a:p>
          <a:endParaRPr lang="es-ES"/>
        </a:p>
      </dgm:t>
    </dgm:pt>
    <dgm:pt modelId="{7D0E80E7-C0E5-4922-A7AB-A7DDDDED5B9D}">
      <dgm:prSet phldrT="[Texto]" custT="1"/>
      <dgm:spPr>
        <a:xfrm>
          <a:off x="4762553" y="1369576"/>
          <a:ext cx="2268449" cy="1160737"/>
        </a:xfrm>
        <a:solidFill>
          <a:schemeClr val="tx2">
            <a:lumMod val="40000"/>
            <a:lumOff val="60000"/>
          </a:scheme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pPr algn="ctr"/>
          <a:r>
            <a:rPr lang="ca-ES" sz="2400" b="1" noProof="0" dirty="0" smtClean="0">
              <a:solidFill>
                <a:schemeClr val="tx1"/>
              </a:solidFill>
              <a:latin typeface="Calibri"/>
              <a:ea typeface="+mn-ea"/>
              <a:cs typeface="+mn-cs"/>
            </a:rPr>
            <a:t>Centre</a:t>
          </a:r>
          <a:endParaRPr lang="ca-ES" sz="1800" b="1" noProof="0" dirty="0" smtClean="0">
            <a:solidFill>
              <a:sysClr val="window" lastClr="FFFFFF"/>
            </a:solidFill>
            <a:latin typeface="Calibri"/>
            <a:ea typeface="+mn-ea"/>
            <a:cs typeface="+mn-cs"/>
          </a:endParaRPr>
        </a:p>
        <a:p>
          <a:pPr algn="just"/>
          <a:r>
            <a:rPr lang="ca-ES" sz="1800" noProof="0" dirty="0" smtClean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Nomenament del CAI</a:t>
          </a:r>
        </a:p>
        <a:p>
          <a:pPr algn="just"/>
          <a:r>
            <a:rPr lang="ca-ES" sz="1800" noProof="0" dirty="0" smtClean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Elaboració de l’autoinforme i recollida d’evidències</a:t>
          </a:r>
        </a:p>
        <a:p>
          <a:pPr algn="just"/>
          <a:r>
            <a:rPr lang="ca-ES" sz="1800" noProof="0" dirty="0" smtClean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Creació i gestió d’un espai </a:t>
          </a:r>
          <a:r>
            <a:rPr lang="ca-ES" sz="1800" i="1" noProof="0" dirty="0" err="1" smtClean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Nebula</a:t>
          </a:r>
          <a:r>
            <a:rPr lang="ca-ES" sz="1800" i="1" noProof="0" dirty="0" smtClean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/</a:t>
          </a:r>
          <a:r>
            <a:rPr lang="ca-ES" sz="1800" i="1" noProof="0" dirty="0" err="1" smtClean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Google</a:t>
          </a:r>
          <a:r>
            <a:rPr lang="ca-ES" sz="1800" i="1" noProof="0" dirty="0" smtClean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 </a:t>
          </a:r>
          <a:r>
            <a:rPr lang="ca-ES" sz="1800" i="1" noProof="0" dirty="0" err="1" smtClean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site</a:t>
          </a:r>
          <a:r>
            <a:rPr lang="ca-ES" sz="1800" noProof="0" dirty="0" smtClean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 com a </a:t>
          </a:r>
          <a:r>
            <a:rPr lang="ca-ES" sz="1800" noProof="0" dirty="0" err="1" smtClean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repositori</a:t>
          </a:r>
          <a:r>
            <a:rPr lang="ca-ES" sz="1800" noProof="0" dirty="0" smtClean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 d’evidències</a:t>
          </a:r>
        </a:p>
        <a:p>
          <a:pPr algn="just"/>
          <a:r>
            <a:rPr lang="ca-ES" sz="1800" noProof="0" dirty="0" smtClean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Exposició pública de l’autoinforme i aprovació</a:t>
          </a:r>
        </a:p>
        <a:p>
          <a:pPr algn="just"/>
          <a:r>
            <a:rPr lang="ca-ES" sz="1800" noProof="0" dirty="0" smtClean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Preparació visites</a:t>
          </a:r>
        </a:p>
        <a:p>
          <a:pPr algn="just"/>
          <a:r>
            <a:rPr lang="ca-ES" sz="1800" noProof="0" dirty="0" smtClean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Al·legacions a Informe de revisió evidències / Informe previ  (si escau)</a:t>
          </a:r>
        </a:p>
        <a:p>
          <a:pPr algn="just"/>
          <a:endParaRPr lang="ca-ES" sz="2000" noProof="0" dirty="0" smtClean="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gm:t>
    </dgm:pt>
    <dgm:pt modelId="{147D3267-0CD7-4054-BDAA-313F9A8A0F47}" type="parTrans" cxnId="{FF2CB7F0-5CF7-4D58-855A-C622D2677A46}">
      <dgm:prSet/>
      <dgm:spPr/>
      <dgm:t>
        <a:bodyPr/>
        <a:lstStyle/>
        <a:p>
          <a:endParaRPr lang="ca-ES"/>
        </a:p>
      </dgm:t>
    </dgm:pt>
    <dgm:pt modelId="{579DF903-E4CC-4125-A392-CFA96DC7809F}" type="sibTrans" cxnId="{FF2CB7F0-5CF7-4D58-855A-C622D2677A46}">
      <dgm:prSet/>
      <dgm:spPr/>
      <dgm:t>
        <a:bodyPr/>
        <a:lstStyle/>
        <a:p>
          <a:endParaRPr lang="ca-ES"/>
        </a:p>
      </dgm:t>
    </dgm:pt>
    <dgm:pt modelId="{829C5DE2-2363-4DE3-9C4D-8501996E7A97}">
      <dgm:prSet phldrT="[Texto]" custT="1"/>
      <dgm:spPr>
        <a:xfrm>
          <a:off x="4762553" y="1369576"/>
          <a:ext cx="2268449" cy="1160737"/>
        </a:xfrm>
        <a:solidFill>
          <a:schemeClr val="accent1">
            <a:lumMod val="75000"/>
          </a:scheme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pPr algn="ctr"/>
          <a:r>
            <a:rPr lang="ca-ES" sz="3600" noProof="0" dirty="0" smtClean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Organització del procés d’acreditació</a:t>
          </a:r>
          <a:endParaRPr lang="ca-ES" sz="3600" noProof="0" dirty="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gm:t>
    </dgm:pt>
    <dgm:pt modelId="{0E4A0C62-24C3-44DB-B990-87FBF442DD17}" type="sibTrans" cxnId="{7ED504D4-D357-4AE6-81B1-B848F298C2DF}">
      <dgm:prSet/>
      <dgm:spPr/>
      <dgm:t>
        <a:bodyPr/>
        <a:lstStyle/>
        <a:p>
          <a:endParaRPr lang="es-ES"/>
        </a:p>
      </dgm:t>
    </dgm:pt>
    <dgm:pt modelId="{9BF809C5-9347-4690-B7C7-95BFC42676BE}" type="parTrans" cxnId="{7ED504D4-D357-4AE6-81B1-B848F298C2DF}">
      <dgm:prSet/>
      <dgm:spPr/>
      <dgm:t>
        <a:bodyPr/>
        <a:lstStyle/>
        <a:p>
          <a:endParaRPr lang="es-ES"/>
        </a:p>
      </dgm:t>
    </dgm:pt>
    <dgm:pt modelId="{E51EB6D0-5E24-4CA8-B4EA-BD342E5F0F59}" type="pres">
      <dgm:prSet presAssocID="{24CF8CE8-CB9A-48F4-A70A-91C7DF4B7D99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5202BA21-8C65-413C-B79F-A26AC4E4F19E}" type="pres">
      <dgm:prSet presAssocID="{829C5DE2-2363-4DE3-9C4D-8501996E7A97}" presName="vertOne" presStyleCnt="0"/>
      <dgm:spPr/>
    </dgm:pt>
    <dgm:pt modelId="{CB24BB44-1D9B-4638-BD0E-6F4CFC660CFE}" type="pres">
      <dgm:prSet presAssocID="{829C5DE2-2363-4DE3-9C4D-8501996E7A97}" presName="txOne" presStyleLbl="node0" presStyleIdx="0" presStyleCnt="1" custScaleY="24775" custLinFactNeighborX="-87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A81F3785-04BE-44CD-8B1D-6F6CC9A6C2AC}" type="pres">
      <dgm:prSet presAssocID="{829C5DE2-2363-4DE3-9C4D-8501996E7A97}" presName="parTransOne" presStyleCnt="0"/>
      <dgm:spPr/>
    </dgm:pt>
    <dgm:pt modelId="{38702797-7E50-42E5-A8BB-C4F6711DE860}" type="pres">
      <dgm:prSet presAssocID="{829C5DE2-2363-4DE3-9C4D-8501996E7A97}" presName="horzOne" presStyleCnt="0"/>
      <dgm:spPr/>
    </dgm:pt>
    <dgm:pt modelId="{7648791B-B8C4-458B-AC50-6679429BFB5F}" type="pres">
      <dgm:prSet presAssocID="{9A2BA14E-5555-4FF5-9FAE-7153D997AB3D}" presName="vertTwo" presStyleCnt="0"/>
      <dgm:spPr/>
    </dgm:pt>
    <dgm:pt modelId="{AFE1C37F-FF36-4A32-8F05-C7E647109486}" type="pres">
      <dgm:prSet presAssocID="{9A2BA14E-5555-4FF5-9FAE-7153D997AB3D}" presName="txTwo" presStyleLbl="node2" presStyleIdx="0" presStyleCnt="2" custScaleY="10630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2DA9345-1645-433B-A19E-E5F1D1BA2B10}" type="pres">
      <dgm:prSet presAssocID="{9A2BA14E-5555-4FF5-9FAE-7153D997AB3D}" presName="horzTwo" presStyleCnt="0"/>
      <dgm:spPr/>
    </dgm:pt>
    <dgm:pt modelId="{BD956FDF-EF67-4AB9-A53E-2E8B0EFFE77C}" type="pres">
      <dgm:prSet presAssocID="{83CD627B-468F-4162-9786-CD384E8406F4}" presName="sibSpaceTwo" presStyleCnt="0"/>
      <dgm:spPr/>
    </dgm:pt>
    <dgm:pt modelId="{FBEDF1FA-82DC-44AA-86D3-DFF6B293F5AA}" type="pres">
      <dgm:prSet presAssocID="{7D0E80E7-C0E5-4922-A7AB-A7DDDDED5B9D}" presName="vertTwo" presStyleCnt="0"/>
      <dgm:spPr/>
    </dgm:pt>
    <dgm:pt modelId="{09A9A091-A364-4B79-AC12-40CC5824CEEB}" type="pres">
      <dgm:prSet presAssocID="{7D0E80E7-C0E5-4922-A7AB-A7DDDDED5B9D}" presName="txTwo" presStyleLbl="node2" presStyleIdx="1" presStyleCnt="2" custScaleY="106597" custLinFactNeighborX="281" custLinFactNeighborY="5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B7D07E2-9960-499C-9977-7AEA198DF5AE}" type="pres">
      <dgm:prSet presAssocID="{7D0E80E7-C0E5-4922-A7AB-A7DDDDED5B9D}" presName="horzTwo" presStyleCnt="0"/>
      <dgm:spPr/>
    </dgm:pt>
  </dgm:ptLst>
  <dgm:cxnLst>
    <dgm:cxn modelId="{40C86160-8B42-4ECC-8DF7-E9B8A4EA9766}" type="presOf" srcId="{829C5DE2-2363-4DE3-9C4D-8501996E7A97}" destId="{CB24BB44-1D9B-4638-BD0E-6F4CFC660CFE}" srcOrd="0" destOrd="0" presId="urn:microsoft.com/office/officeart/2005/8/layout/hierarchy4"/>
    <dgm:cxn modelId="{7ED504D4-D357-4AE6-81B1-B848F298C2DF}" srcId="{24CF8CE8-CB9A-48F4-A70A-91C7DF4B7D99}" destId="{829C5DE2-2363-4DE3-9C4D-8501996E7A97}" srcOrd="0" destOrd="0" parTransId="{9BF809C5-9347-4690-B7C7-95BFC42676BE}" sibTransId="{0E4A0C62-24C3-44DB-B990-87FBF442DD17}"/>
    <dgm:cxn modelId="{362B6114-D66D-4978-B0F0-844D6A49DD05}" type="presOf" srcId="{24CF8CE8-CB9A-48F4-A70A-91C7DF4B7D99}" destId="{E51EB6D0-5E24-4CA8-B4EA-BD342E5F0F59}" srcOrd="0" destOrd="0" presId="urn:microsoft.com/office/officeart/2005/8/layout/hierarchy4"/>
    <dgm:cxn modelId="{42CB195A-C142-49AE-BABC-9ADA36AC7E74}" type="presOf" srcId="{9A2BA14E-5555-4FF5-9FAE-7153D997AB3D}" destId="{AFE1C37F-FF36-4A32-8F05-C7E647109486}" srcOrd="0" destOrd="0" presId="urn:microsoft.com/office/officeart/2005/8/layout/hierarchy4"/>
    <dgm:cxn modelId="{5599BF8C-08E9-47CF-B9E4-E13EB7D5F7D0}" type="presOf" srcId="{7D0E80E7-C0E5-4922-A7AB-A7DDDDED5B9D}" destId="{09A9A091-A364-4B79-AC12-40CC5824CEEB}" srcOrd="0" destOrd="0" presId="urn:microsoft.com/office/officeart/2005/8/layout/hierarchy4"/>
    <dgm:cxn modelId="{FF2CB7F0-5CF7-4D58-855A-C622D2677A46}" srcId="{829C5DE2-2363-4DE3-9C4D-8501996E7A97}" destId="{7D0E80E7-C0E5-4922-A7AB-A7DDDDED5B9D}" srcOrd="1" destOrd="0" parTransId="{147D3267-0CD7-4054-BDAA-313F9A8A0F47}" sibTransId="{579DF903-E4CC-4125-A392-CFA96DC7809F}"/>
    <dgm:cxn modelId="{207C018B-2A83-4F35-8818-7BC13AA41DDB}" srcId="{829C5DE2-2363-4DE3-9C4D-8501996E7A97}" destId="{9A2BA14E-5555-4FF5-9FAE-7153D997AB3D}" srcOrd="0" destOrd="0" parTransId="{45AE2FF6-3DAC-409D-BB58-5EE8779EC85D}" sibTransId="{83CD627B-468F-4162-9786-CD384E8406F4}"/>
    <dgm:cxn modelId="{9EF5C255-06E1-4691-90D4-13861902F683}" type="presParOf" srcId="{E51EB6D0-5E24-4CA8-B4EA-BD342E5F0F59}" destId="{5202BA21-8C65-413C-B79F-A26AC4E4F19E}" srcOrd="0" destOrd="0" presId="urn:microsoft.com/office/officeart/2005/8/layout/hierarchy4"/>
    <dgm:cxn modelId="{D4BE4DE7-2959-40AB-90AC-493100713ED4}" type="presParOf" srcId="{5202BA21-8C65-413C-B79F-A26AC4E4F19E}" destId="{CB24BB44-1D9B-4638-BD0E-6F4CFC660CFE}" srcOrd="0" destOrd="0" presId="urn:microsoft.com/office/officeart/2005/8/layout/hierarchy4"/>
    <dgm:cxn modelId="{41EC4018-F95D-4575-AD0D-2F729C495C6D}" type="presParOf" srcId="{5202BA21-8C65-413C-B79F-A26AC4E4F19E}" destId="{A81F3785-04BE-44CD-8B1D-6F6CC9A6C2AC}" srcOrd="1" destOrd="0" presId="urn:microsoft.com/office/officeart/2005/8/layout/hierarchy4"/>
    <dgm:cxn modelId="{3403A8E6-8F2B-4FDA-BCB1-1FF7C870764D}" type="presParOf" srcId="{5202BA21-8C65-413C-B79F-A26AC4E4F19E}" destId="{38702797-7E50-42E5-A8BB-C4F6711DE860}" srcOrd="2" destOrd="0" presId="urn:microsoft.com/office/officeart/2005/8/layout/hierarchy4"/>
    <dgm:cxn modelId="{500C0915-9050-4910-9F05-B03D3E7D0374}" type="presParOf" srcId="{38702797-7E50-42E5-A8BB-C4F6711DE860}" destId="{7648791B-B8C4-458B-AC50-6679429BFB5F}" srcOrd="0" destOrd="0" presId="urn:microsoft.com/office/officeart/2005/8/layout/hierarchy4"/>
    <dgm:cxn modelId="{433C835C-2A04-4C0E-AEC4-566397DF414D}" type="presParOf" srcId="{7648791B-B8C4-458B-AC50-6679429BFB5F}" destId="{AFE1C37F-FF36-4A32-8F05-C7E647109486}" srcOrd="0" destOrd="0" presId="urn:microsoft.com/office/officeart/2005/8/layout/hierarchy4"/>
    <dgm:cxn modelId="{5F1975DC-F74E-427C-92FC-30302AEBCDC8}" type="presParOf" srcId="{7648791B-B8C4-458B-AC50-6679429BFB5F}" destId="{B2DA9345-1645-433B-A19E-E5F1D1BA2B10}" srcOrd="1" destOrd="0" presId="urn:microsoft.com/office/officeart/2005/8/layout/hierarchy4"/>
    <dgm:cxn modelId="{48EBDE96-1235-461C-BDF1-A08957B7356D}" type="presParOf" srcId="{38702797-7E50-42E5-A8BB-C4F6711DE860}" destId="{BD956FDF-EF67-4AB9-A53E-2E8B0EFFE77C}" srcOrd="1" destOrd="0" presId="urn:microsoft.com/office/officeart/2005/8/layout/hierarchy4"/>
    <dgm:cxn modelId="{F5188772-9429-42F2-BE2D-2DD378C20F49}" type="presParOf" srcId="{38702797-7E50-42E5-A8BB-C4F6711DE860}" destId="{FBEDF1FA-82DC-44AA-86D3-DFF6B293F5AA}" srcOrd="2" destOrd="0" presId="urn:microsoft.com/office/officeart/2005/8/layout/hierarchy4"/>
    <dgm:cxn modelId="{52F23812-8F97-48E8-A93D-B655FB4D4575}" type="presParOf" srcId="{FBEDF1FA-82DC-44AA-86D3-DFF6B293F5AA}" destId="{09A9A091-A364-4B79-AC12-40CC5824CEEB}" srcOrd="0" destOrd="0" presId="urn:microsoft.com/office/officeart/2005/8/layout/hierarchy4"/>
    <dgm:cxn modelId="{6E900C60-64E6-4504-A485-E8969CD82F75}" type="presParOf" srcId="{FBEDF1FA-82DC-44AA-86D3-DFF6B293F5AA}" destId="{5B7D07E2-9960-499C-9977-7AEA198DF5AE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16D722E-55C9-4650-B5E5-B582680F4BDC}">
      <dsp:nvSpPr>
        <dsp:cNvPr id="0" name=""/>
        <dsp:cNvSpPr/>
      </dsp:nvSpPr>
      <dsp:spPr>
        <a:xfrm>
          <a:off x="0" y="72004"/>
          <a:ext cx="9036496" cy="957586"/>
        </a:xfrm>
        <a:prstGeom prst="roundRect">
          <a:avLst>
            <a:gd name="adj" fmla="val 10000"/>
          </a:avLst>
        </a:prstGeom>
        <a:solidFill>
          <a:srgbClr val="4F81BD">
            <a:lumMod val="7500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a-ES" sz="4100" kern="1200" noProof="0" smtClean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Cicle de vida de la titulació: VSMA</a:t>
          </a:r>
          <a:endParaRPr lang="ca-ES" sz="4100" kern="1200" noProof="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sp:txBody>
      <dsp:txXfrm>
        <a:off x="28047" y="100051"/>
        <a:ext cx="8980402" cy="90149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BB23F10-EEE3-4C78-B7C5-8A4258D88466}">
      <dsp:nvSpPr>
        <dsp:cNvPr id="0" name=""/>
        <dsp:cNvSpPr/>
      </dsp:nvSpPr>
      <dsp:spPr>
        <a:xfrm>
          <a:off x="66865" y="57"/>
          <a:ext cx="1709486" cy="1025692"/>
        </a:xfrm>
        <a:prstGeom prst="rect">
          <a:avLst/>
        </a:prstGeom>
        <a:solidFill>
          <a:schemeClr val="accent1">
            <a:hueOff val="0"/>
            <a:satOff val="0"/>
            <a:lumOff val="0"/>
            <a:alpha val="5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a-ES" sz="2000" kern="1200" dirty="0" smtClean="0">
              <a:solidFill>
                <a:schemeClr val="tx1"/>
              </a:solidFill>
            </a:rPr>
            <a:t>S’assoleix en progrés d’excel·lència</a:t>
          </a:r>
          <a:endParaRPr lang="ca-ES" sz="2000" kern="1200" dirty="0">
            <a:solidFill>
              <a:schemeClr val="tx1"/>
            </a:solidFill>
          </a:endParaRPr>
        </a:p>
      </dsp:txBody>
      <dsp:txXfrm>
        <a:off x="66865" y="57"/>
        <a:ext cx="1709486" cy="1025692"/>
      </dsp:txXfrm>
    </dsp:sp>
    <dsp:sp modelId="{C697C9A5-4BAA-49D0-A48C-E70EED7C89D9}">
      <dsp:nvSpPr>
        <dsp:cNvPr id="0" name=""/>
        <dsp:cNvSpPr/>
      </dsp:nvSpPr>
      <dsp:spPr>
        <a:xfrm>
          <a:off x="1949454" y="28"/>
          <a:ext cx="1709486" cy="1025692"/>
        </a:xfrm>
        <a:prstGeom prst="rect">
          <a:avLst/>
        </a:prstGeom>
        <a:solidFill>
          <a:schemeClr val="accent3">
            <a:lumMod val="75000"/>
            <a:alpha val="5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a-ES" sz="2000" kern="1200" smtClean="0">
              <a:solidFill>
                <a:schemeClr val="tx1"/>
              </a:solidFill>
            </a:rPr>
            <a:t>S’assoleix</a:t>
          </a:r>
          <a:endParaRPr lang="ca-ES" sz="2000" kern="1200">
            <a:solidFill>
              <a:schemeClr val="tx1"/>
            </a:solidFill>
          </a:endParaRPr>
        </a:p>
      </dsp:txBody>
      <dsp:txXfrm>
        <a:off x="1949454" y="28"/>
        <a:ext cx="1709486" cy="1025692"/>
      </dsp:txXfrm>
    </dsp:sp>
    <dsp:sp modelId="{D5026118-07F2-420F-9F89-CE5C40795DF7}">
      <dsp:nvSpPr>
        <dsp:cNvPr id="0" name=""/>
        <dsp:cNvSpPr/>
      </dsp:nvSpPr>
      <dsp:spPr>
        <a:xfrm>
          <a:off x="3884149" y="57"/>
          <a:ext cx="1709486" cy="1025692"/>
        </a:xfrm>
        <a:prstGeom prst="rect">
          <a:avLst/>
        </a:prstGeom>
        <a:solidFill>
          <a:schemeClr val="accent6">
            <a:lumMod val="75000"/>
            <a:alpha val="5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a-ES" sz="2000" kern="1200" dirty="0" smtClean="0">
              <a:solidFill>
                <a:schemeClr val="tx1"/>
              </a:solidFill>
            </a:rPr>
            <a:t>S’assoleix amb condicions</a:t>
          </a:r>
          <a:endParaRPr lang="ca-ES" sz="2000" kern="1200" dirty="0">
            <a:solidFill>
              <a:schemeClr val="tx1"/>
            </a:solidFill>
          </a:endParaRPr>
        </a:p>
      </dsp:txBody>
      <dsp:txXfrm>
        <a:off x="3884149" y="57"/>
        <a:ext cx="1709486" cy="1025692"/>
      </dsp:txXfrm>
    </dsp:sp>
    <dsp:sp modelId="{50A6666F-D09C-483A-AD4A-5E3BED83B4DA}">
      <dsp:nvSpPr>
        <dsp:cNvPr id="0" name=""/>
        <dsp:cNvSpPr/>
      </dsp:nvSpPr>
      <dsp:spPr>
        <a:xfrm>
          <a:off x="5659930" y="57"/>
          <a:ext cx="1709486" cy="1025692"/>
        </a:xfrm>
        <a:prstGeom prst="rect">
          <a:avLst/>
        </a:prstGeom>
        <a:solidFill>
          <a:schemeClr val="accent2">
            <a:lumMod val="75000"/>
            <a:alpha val="5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a-ES" sz="2000" kern="1200" dirty="0" smtClean="0">
              <a:solidFill>
                <a:schemeClr val="tx1"/>
              </a:solidFill>
            </a:rPr>
            <a:t>No s’assoleix</a:t>
          </a:r>
          <a:endParaRPr lang="ca-ES" sz="2000" kern="1200" dirty="0">
            <a:solidFill>
              <a:schemeClr val="tx1"/>
            </a:solidFill>
          </a:endParaRPr>
        </a:p>
      </dsp:txBody>
      <dsp:txXfrm>
        <a:off x="5659930" y="57"/>
        <a:ext cx="1709486" cy="102569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B24BB44-1D9B-4638-BD0E-6F4CFC660CFE}">
      <dsp:nvSpPr>
        <dsp:cNvPr id="0" name=""/>
        <dsp:cNvSpPr/>
      </dsp:nvSpPr>
      <dsp:spPr>
        <a:xfrm>
          <a:off x="0" y="2371"/>
          <a:ext cx="8608216" cy="1016727"/>
        </a:xfrm>
        <a:prstGeom prst="roundRect">
          <a:avLst>
            <a:gd name="adj" fmla="val 10000"/>
          </a:avLst>
        </a:prstGeom>
        <a:solidFill>
          <a:schemeClr val="accent1">
            <a:lumMod val="75000"/>
          </a:scheme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a-ES" sz="3600" kern="1200" noProof="0" dirty="0" smtClean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Organització del procés d’acreditació</a:t>
          </a:r>
          <a:endParaRPr lang="ca-ES" sz="3600" kern="1200" noProof="0" dirty="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sp:txBody>
      <dsp:txXfrm>
        <a:off x="29779" y="32150"/>
        <a:ext cx="8548658" cy="957169"/>
      </dsp:txXfrm>
    </dsp:sp>
    <dsp:sp modelId="{AFE1C37F-FF36-4A32-8F05-C7E647109486}">
      <dsp:nvSpPr>
        <dsp:cNvPr id="0" name=""/>
        <dsp:cNvSpPr/>
      </dsp:nvSpPr>
      <dsp:spPr>
        <a:xfrm>
          <a:off x="11582" y="1363950"/>
          <a:ext cx="4122558" cy="4362590"/>
        </a:xfrm>
        <a:prstGeom prst="roundRect">
          <a:avLst>
            <a:gd name="adj" fmla="val 10000"/>
          </a:avLst>
        </a:prstGeom>
        <a:solidFill>
          <a:schemeClr val="tx2">
            <a:lumMod val="40000"/>
            <a:lumOff val="60000"/>
          </a:scheme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a-ES" sz="2400" b="1" kern="1200" noProof="0" dirty="0" smtClean="0">
              <a:solidFill>
                <a:schemeClr val="tx1"/>
              </a:solidFill>
              <a:latin typeface="Calibri"/>
              <a:ea typeface="+mn-ea"/>
              <a:cs typeface="+mn-cs"/>
            </a:rPr>
            <a:t>Oficina de Qualitat Docent</a:t>
          </a:r>
        </a:p>
        <a:p>
          <a:pPr lvl="0" algn="just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a-ES" sz="1800" kern="1200" noProof="0" dirty="0" err="1" smtClean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Repositori</a:t>
          </a:r>
          <a:r>
            <a:rPr lang="ca-ES" sz="1800" kern="1200" noProof="0" dirty="0" smtClean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 SIQ/DATA d’indicadors</a:t>
          </a:r>
        </a:p>
        <a:p>
          <a:pPr lvl="0" algn="just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a-ES" sz="1800" kern="1200" noProof="0" dirty="0" smtClean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Model d’autoinforme</a:t>
          </a:r>
        </a:p>
        <a:p>
          <a:pPr lvl="0" algn="just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a-ES" sz="1800" kern="1200" noProof="0" dirty="0" smtClean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Model de classificació i </a:t>
          </a:r>
          <a:r>
            <a:rPr lang="ca-ES" sz="1800" kern="1200" noProof="0" dirty="0" err="1" smtClean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repositori</a:t>
          </a:r>
          <a:r>
            <a:rPr lang="ca-ES" sz="1800" kern="1200" noProof="0" dirty="0" smtClean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  d’evidències</a:t>
          </a:r>
        </a:p>
        <a:p>
          <a:pPr lvl="0" algn="just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a-ES" sz="1800" u="sng" kern="1200" noProof="0" dirty="0" smtClean="0">
              <a:solidFill>
                <a:schemeClr val="bg1"/>
              </a:solidFill>
              <a:latin typeface="Calibri"/>
              <a:ea typeface="+mn-ea"/>
              <a:cs typeface="+mn-cs"/>
              <a:hlinkClick xmlns:r="http://schemas.openxmlformats.org/officeDocument/2006/relationships" r:id="rId1" action="ppaction://hlinkfile"/>
            </a:rPr>
            <a:t>Calendari</a:t>
          </a:r>
          <a:endParaRPr lang="ca-ES" sz="1800" u="sng" kern="1200" noProof="0" dirty="0" smtClean="0">
            <a:solidFill>
              <a:schemeClr val="bg1"/>
            </a:solidFill>
            <a:latin typeface="Calibri"/>
            <a:ea typeface="+mn-ea"/>
            <a:cs typeface="+mn-cs"/>
          </a:endParaRPr>
        </a:p>
        <a:p>
          <a:pPr lvl="0" algn="just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a-ES" sz="1800" kern="1200" noProof="0" dirty="0" smtClean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Assessorament tècnic</a:t>
          </a:r>
        </a:p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a-ES" sz="1400" b="1" kern="1200" noProof="0" dirty="0" smtClean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    - Revisió tècnica  Autoinforme</a:t>
          </a:r>
        </a:p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a-ES" sz="1400" b="1" kern="1200" noProof="0" dirty="0" smtClean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    - Suport a les al·legacions ( si escau)</a:t>
          </a:r>
        </a:p>
        <a:p>
          <a:pPr lvl="0" algn="just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a-ES" sz="1800" kern="1200" noProof="0" dirty="0" smtClean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Tramesa a AQU/EACAT de la documentació.</a:t>
          </a:r>
        </a:p>
        <a:p>
          <a:pPr lvl="0" algn="just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a-ES" sz="1800" kern="1200" noProof="0" dirty="0" smtClean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Interlocució amb AQU</a:t>
          </a:r>
          <a:endParaRPr lang="ca-ES" sz="1800" kern="1200" noProof="0" dirty="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sp:txBody>
      <dsp:txXfrm>
        <a:off x="132328" y="1484696"/>
        <a:ext cx="3881066" cy="4121098"/>
      </dsp:txXfrm>
    </dsp:sp>
    <dsp:sp modelId="{09A9A091-A364-4B79-AC12-40CC5824CEEB}">
      <dsp:nvSpPr>
        <dsp:cNvPr id="0" name=""/>
        <dsp:cNvSpPr/>
      </dsp:nvSpPr>
      <dsp:spPr>
        <a:xfrm>
          <a:off x="4492017" y="1366321"/>
          <a:ext cx="4122558" cy="4374573"/>
        </a:xfrm>
        <a:prstGeom prst="roundRect">
          <a:avLst>
            <a:gd name="adj" fmla="val 10000"/>
          </a:avLst>
        </a:prstGeom>
        <a:solidFill>
          <a:schemeClr val="tx2">
            <a:lumMod val="40000"/>
            <a:lumOff val="60000"/>
          </a:scheme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a-ES" sz="2400" b="1" kern="1200" noProof="0" dirty="0" smtClean="0">
              <a:solidFill>
                <a:schemeClr val="tx1"/>
              </a:solidFill>
              <a:latin typeface="Calibri"/>
              <a:ea typeface="+mn-ea"/>
              <a:cs typeface="+mn-cs"/>
            </a:rPr>
            <a:t>Centre</a:t>
          </a:r>
          <a:endParaRPr lang="ca-ES" sz="1800" b="1" kern="1200" noProof="0" dirty="0" smtClean="0">
            <a:solidFill>
              <a:sysClr val="window" lastClr="FFFFFF"/>
            </a:solidFill>
            <a:latin typeface="Calibri"/>
            <a:ea typeface="+mn-ea"/>
            <a:cs typeface="+mn-cs"/>
          </a:endParaRPr>
        </a:p>
        <a:p>
          <a:pPr lvl="0" algn="just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a-ES" sz="1800" kern="1200" noProof="0" dirty="0" smtClean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Nomenament del CAI</a:t>
          </a:r>
        </a:p>
        <a:p>
          <a:pPr lvl="0" algn="just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a-ES" sz="1800" kern="1200" noProof="0" dirty="0" smtClean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Elaboració de l’autoinforme i recollida d’evidències</a:t>
          </a:r>
        </a:p>
        <a:p>
          <a:pPr lvl="0" algn="just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a-ES" sz="1800" kern="1200" noProof="0" dirty="0" smtClean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Creació i gestió d’un espai </a:t>
          </a:r>
          <a:r>
            <a:rPr lang="ca-ES" sz="1800" i="1" kern="1200" noProof="0" dirty="0" err="1" smtClean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Nebula</a:t>
          </a:r>
          <a:r>
            <a:rPr lang="ca-ES" sz="1800" i="1" kern="1200" noProof="0" dirty="0" smtClean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/</a:t>
          </a:r>
          <a:r>
            <a:rPr lang="ca-ES" sz="1800" i="1" kern="1200" noProof="0" dirty="0" err="1" smtClean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Google</a:t>
          </a:r>
          <a:r>
            <a:rPr lang="ca-ES" sz="1800" i="1" kern="1200" noProof="0" dirty="0" smtClean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 </a:t>
          </a:r>
          <a:r>
            <a:rPr lang="ca-ES" sz="1800" i="1" kern="1200" noProof="0" dirty="0" err="1" smtClean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site</a:t>
          </a:r>
          <a:r>
            <a:rPr lang="ca-ES" sz="1800" kern="1200" noProof="0" dirty="0" smtClean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 com a </a:t>
          </a:r>
          <a:r>
            <a:rPr lang="ca-ES" sz="1800" kern="1200" noProof="0" dirty="0" err="1" smtClean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repositori</a:t>
          </a:r>
          <a:r>
            <a:rPr lang="ca-ES" sz="1800" kern="1200" noProof="0" dirty="0" smtClean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 d’evidències</a:t>
          </a:r>
        </a:p>
        <a:p>
          <a:pPr lvl="0" algn="just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a-ES" sz="1800" kern="1200" noProof="0" dirty="0" smtClean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Exposició pública de l’autoinforme i aprovació</a:t>
          </a:r>
        </a:p>
        <a:p>
          <a:pPr lvl="0" algn="just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a-ES" sz="1800" kern="1200" noProof="0" dirty="0" smtClean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Preparació visites</a:t>
          </a:r>
        </a:p>
        <a:p>
          <a:pPr lvl="0" algn="just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a-ES" sz="1800" kern="1200" noProof="0" dirty="0" smtClean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Al·legacions a Informe de revisió evidències / Informe previ  (si escau)</a:t>
          </a:r>
        </a:p>
        <a:p>
          <a:pPr lvl="0" algn="just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ca-ES" sz="2000" kern="1200" noProof="0" dirty="0" smtClean="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sp:txBody>
      <dsp:txXfrm>
        <a:off x="4612763" y="1487067"/>
        <a:ext cx="3881066" cy="413308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850444" y="0"/>
            <a:ext cx="2945659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53995A-46ED-4D99-9425-59FE104B8BAD}" type="datetimeFigureOut">
              <a:rPr lang="es-ES" smtClean="0"/>
              <a:pPr/>
              <a:t>22/03/2019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1" y="9430091"/>
            <a:ext cx="2945659" cy="496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850444" y="9430091"/>
            <a:ext cx="2945659" cy="496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4D1C12-6071-4050-98ED-002082656BFB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576509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8AA2708-28C1-41F0-AC57-0627B652CAFF}" type="datetimeFigureOut">
              <a:rPr lang="es-ES" smtClean="0"/>
              <a:pPr/>
              <a:t>22/03/2019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79451" y="4716464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28CA14-EDD2-4898-BFDD-DBFB7F4AAFD2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722193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28CA14-EDD2-4898-BFDD-DBFB7F4AAFD2}" type="slidenum">
              <a:rPr lang="es-ES" smtClean="0"/>
              <a:pPr/>
              <a:t>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681799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28CA14-EDD2-4898-BFDD-DBFB7F4AAFD2}" type="slidenum">
              <a:rPr lang="es-ES" smtClean="0"/>
              <a:pPr/>
              <a:t>7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25821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86DE7-583D-4265-A7EC-D381F0C51A21}" type="datetimeFigureOut">
              <a:rPr lang="es-ES" smtClean="0"/>
              <a:pPr/>
              <a:t>22/03/2019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22C99-0F27-4275-B9D2-65E445C20584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626527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86DE7-583D-4265-A7EC-D381F0C51A21}" type="datetimeFigureOut">
              <a:rPr lang="es-ES" smtClean="0"/>
              <a:pPr/>
              <a:t>22/03/2019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22C99-0F27-4275-B9D2-65E445C20584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934580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86DE7-583D-4265-A7EC-D381F0C51A21}" type="datetimeFigureOut">
              <a:rPr lang="es-ES" smtClean="0"/>
              <a:pPr/>
              <a:t>22/03/2019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22C99-0F27-4275-B9D2-65E445C20584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638148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86DE7-583D-4265-A7EC-D381F0C51A21}" type="datetimeFigureOut">
              <a:rPr lang="es-ES" smtClean="0"/>
              <a:pPr/>
              <a:t>22/03/2019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22C99-0F27-4275-B9D2-65E445C20584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39045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86DE7-583D-4265-A7EC-D381F0C51A21}" type="datetimeFigureOut">
              <a:rPr lang="es-ES" smtClean="0"/>
              <a:pPr/>
              <a:t>22/03/2019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22C99-0F27-4275-B9D2-65E445C20584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278958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86DE7-583D-4265-A7EC-D381F0C51A21}" type="datetimeFigureOut">
              <a:rPr lang="es-ES" smtClean="0"/>
              <a:pPr/>
              <a:t>22/03/2019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22C99-0F27-4275-B9D2-65E445C20584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621261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86DE7-583D-4265-A7EC-D381F0C51A21}" type="datetimeFigureOut">
              <a:rPr lang="es-ES" smtClean="0"/>
              <a:pPr/>
              <a:t>22/03/2019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22C99-0F27-4275-B9D2-65E445C20584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878480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86DE7-583D-4265-A7EC-D381F0C51A21}" type="datetimeFigureOut">
              <a:rPr lang="es-ES" smtClean="0"/>
              <a:pPr/>
              <a:t>22/03/2019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22C99-0F27-4275-B9D2-65E445C20584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874000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86DE7-583D-4265-A7EC-D381F0C51A21}" type="datetimeFigureOut">
              <a:rPr lang="es-ES" smtClean="0"/>
              <a:pPr/>
              <a:t>22/03/2019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22C99-0F27-4275-B9D2-65E445C20584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426991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86DE7-583D-4265-A7EC-D381F0C51A21}" type="datetimeFigureOut">
              <a:rPr lang="es-ES" smtClean="0"/>
              <a:pPr/>
              <a:t>22/03/2019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22C99-0F27-4275-B9D2-65E445C20584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361524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86DE7-583D-4265-A7EC-D381F0C51A21}" type="datetimeFigureOut">
              <a:rPr lang="es-ES" smtClean="0"/>
              <a:pPr/>
              <a:t>22/03/2019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22C99-0F27-4275-B9D2-65E445C20584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627762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  <a:alpha val="3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F86DE7-583D-4265-A7EC-D381F0C51A21}" type="datetimeFigureOut">
              <a:rPr lang="es-ES" smtClean="0"/>
              <a:pPr/>
              <a:t>22/03/2019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C22C99-0F27-4275-B9D2-65E445C20584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51848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estudis.aqu.cat/euc/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hyperlink" Target="https://youtu.be/yzeOF5IqGuU" TargetMode="Externa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1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CuadroTexto"/>
          <p:cNvSpPr txBox="1"/>
          <p:nvPr/>
        </p:nvSpPr>
        <p:spPr>
          <a:xfrm>
            <a:off x="380065" y="6361583"/>
            <a:ext cx="84249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ca-ES" b="1" smtClean="0">
                <a:solidFill>
                  <a:schemeClr val="tx2">
                    <a:lumMod val="75000"/>
                  </a:schemeClr>
                </a:solidFill>
              </a:rPr>
              <a:t>Oficina de Qualitat Docent</a:t>
            </a:r>
            <a:endParaRPr lang="ca-ES" b="1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272053" y="1844824"/>
            <a:ext cx="8640960" cy="1415772"/>
          </a:xfrm>
          <a:prstGeom prst="rect">
            <a:avLst/>
          </a:prstGeom>
          <a:solidFill>
            <a:schemeClr val="accent1">
              <a:lumMod val="75000"/>
            </a:schemeClr>
          </a:solidFill>
          <a:ln w="47625" cap="rnd">
            <a:solidFill>
              <a:sysClr val="window" lastClr="FFFFFF">
                <a:hueOff val="0"/>
                <a:satOff val="0"/>
                <a:lumOff val="0"/>
              </a:sys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a-ES" sz="5400" b="1" dirty="0" smtClean="0">
                <a:solidFill>
                  <a:schemeClr val="bg1"/>
                </a:solidFill>
              </a:rPr>
              <a:t>Procés d’Acreditació</a:t>
            </a:r>
          </a:p>
          <a:p>
            <a:pPr algn="ctr"/>
            <a:r>
              <a:rPr lang="ca-ES" sz="3200" dirty="0" smtClean="0">
                <a:solidFill>
                  <a:schemeClr val="bg1"/>
                </a:solidFill>
              </a:rPr>
              <a:t>de les titulacions de Grau i de Màster de la UAB</a:t>
            </a:r>
            <a:endParaRPr lang="ca-ES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5541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CuadroTexto"/>
          <p:cNvSpPr txBox="1"/>
          <p:nvPr/>
        </p:nvSpPr>
        <p:spPr>
          <a:xfrm>
            <a:off x="369152" y="6361583"/>
            <a:ext cx="842493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ca-ES" sz="1400" smtClean="0">
                <a:solidFill>
                  <a:schemeClr val="accent1">
                    <a:lumMod val="75000"/>
                  </a:schemeClr>
                </a:solidFill>
              </a:rPr>
              <a:t>Oficina de Qualitat Docent</a:t>
            </a:r>
            <a:endParaRPr lang="ca-ES" sz="1400">
              <a:solidFill>
                <a:schemeClr val="accent1">
                  <a:lumMod val="75000"/>
                </a:schemeClr>
              </a:solidFill>
            </a:endParaRPr>
          </a:p>
        </p:txBody>
      </p:sp>
      <p:graphicFrame>
        <p:nvGraphicFramePr>
          <p:cNvPr id="8" name="7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1002635"/>
              </p:ext>
            </p:extLst>
          </p:nvPr>
        </p:nvGraphicFramePr>
        <p:xfrm>
          <a:off x="621565" y="1438707"/>
          <a:ext cx="8011377" cy="4922876"/>
        </p:xfrm>
        <a:graphic>
          <a:graphicData uri="http://schemas.openxmlformats.org/drawingml/2006/table">
            <a:tbl>
              <a:tblPr firstRow="1" firstCol="1" bandRow="1"/>
              <a:tblGrid>
                <a:gridCol w="12269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78440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922876"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2400" b="1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1.</a:t>
                      </a:r>
                      <a:r>
                        <a:rPr lang="ca-ES" sz="2400" b="1" baseline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ca-ES" sz="2400" b="1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Qualitat </a:t>
                      </a:r>
                      <a:r>
                        <a:rPr lang="ca-ES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del programa formatiu</a:t>
                      </a:r>
                      <a:endParaRPr lang="es-ES" sz="2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a-ES" sz="1800" b="1" dirty="0" smtClean="0">
                          <a:effectLst/>
                          <a:latin typeface="Calibri"/>
                          <a:ea typeface="Calibri"/>
                          <a:cs typeface="Calibri"/>
                        </a:rPr>
                        <a:t>ESTÀNDARD</a:t>
                      </a:r>
                      <a:r>
                        <a:rPr lang="ca-ES" sz="1800" b="1" dirty="0">
                          <a:effectLst/>
                          <a:latin typeface="Calibri"/>
                          <a:ea typeface="Calibri"/>
                          <a:cs typeface="Calibri"/>
                        </a:rPr>
                        <a:t>: 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El </a:t>
                      </a:r>
                      <a:r>
                        <a:rPr lang="es-ES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disseny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de la </a:t>
                      </a:r>
                      <a:r>
                        <a:rPr lang="es-ES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titulació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(perfil de </a:t>
                      </a:r>
                      <a:r>
                        <a:rPr lang="es-ES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competències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i estructura del currículum) </a:t>
                      </a:r>
                      <a:r>
                        <a:rPr lang="es-ES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està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actualitzat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segons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els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requisits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de la disciplina i </a:t>
                      </a:r>
                      <a:r>
                        <a:rPr lang="es-ES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respon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al </a:t>
                      </a:r>
                      <a:r>
                        <a:rPr lang="es-ES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nivell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formatiu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requerit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en el MECES. 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ca-ES" sz="1100" b="1" dirty="0" smtClean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a-ES" sz="1800" b="1" dirty="0" smtClean="0">
                          <a:effectLst/>
                          <a:latin typeface="Calibri"/>
                          <a:ea typeface="Calibri"/>
                          <a:cs typeface="Calibri"/>
                        </a:rPr>
                        <a:t>Subestàndards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ca-ES" sz="900" b="1" dirty="0" smtClean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  <a:p>
                      <a:pPr marL="285750" indent="-28575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s-E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El </a:t>
                      </a:r>
                      <a:r>
                        <a:rPr lang="es-ES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perfil de </a:t>
                      </a:r>
                      <a:r>
                        <a:rPr lang="es-ES" sz="1800" b="1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competències</a:t>
                      </a:r>
                      <a:r>
                        <a:rPr lang="es-ES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de la </a:t>
                      </a:r>
                      <a:r>
                        <a:rPr lang="es-ES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titulació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és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consistent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amb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els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requisits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de la disciplina i </a:t>
                      </a:r>
                      <a:r>
                        <a:rPr lang="es-ES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amb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el </a:t>
                      </a:r>
                      <a:r>
                        <a:rPr lang="es-ES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nivell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formatiu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corresponent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del </a:t>
                      </a:r>
                      <a:r>
                        <a:rPr lang="es-ES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MECES. </a:t>
                      </a:r>
                    </a:p>
                    <a:p>
                      <a:pPr marL="285750" indent="-28575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s-E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El </a:t>
                      </a:r>
                      <a:r>
                        <a:rPr lang="es-ES" sz="1800" b="1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pla</a:t>
                      </a:r>
                      <a:r>
                        <a:rPr lang="es-ES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800" b="1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d’estudis</a:t>
                      </a:r>
                      <a:r>
                        <a:rPr lang="es-ES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 </a:t>
                      </a:r>
                      <a:r>
                        <a:rPr lang="es-ES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l’estructura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del currículum </a:t>
                      </a:r>
                      <a:r>
                        <a:rPr lang="es-ES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són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coherents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amb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el perfil de </a:t>
                      </a:r>
                      <a:r>
                        <a:rPr lang="es-ES" sz="1800" b="1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competències</a:t>
                      </a:r>
                      <a:r>
                        <a:rPr lang="es-ES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 </a:t>
                      </a:r>
                      <a:r>
                        <a:rPr lang="es-ES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amb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els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800" b="1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objectius</a:t>
                      </a:r>
                      <a:r>
                        <a:rPr lang="es-ES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de la </a:t>
                      </a:r>
                      <a:r>
                        <a:rPr lang="es-ES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titulació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</a:p>
                    <a:p>
                      <a:pPr marL="285750" indent="-28575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s-ES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Els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estudiants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admesos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tenen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el perfil </a:t>
                      </a:r>
                      <a:r>
                        <a:rPr lang="es-ES" sz="1800" b="1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d’ingrés</a:t>
                      </a:r>
                      <a:r>
                        <a:rPr lang="es-ES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adequat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per a la </a:t>
                      </a:r>
                      <a:r>
                        <a:rPr lang="es-ES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titulació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i el </a:t>
                      </a:r>
                      <a:r>
                        <a:rPr lang="es-ES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seu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nombre </a:t>
                      </a:r>
                      <a:r>
                        <a:rPr lang="es-ES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és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coherent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amb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el nombre de </a:t>
                      </a:r>
                      <a:r>
                        <a:rPr lang="es-ES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places ofertes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</a:p>
                    <a:p>
                      <a:pPr marL="285750" indent="-28575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ca-E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La titulació disposa de </a:t>
                      </a:r>
                      <a:r>
                        <a:rPr lang="ca-ES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mecanismes de coordinació docent </a:t>
                      </a:r>
                      <a:r>
                        <a:rPr lang="ca-E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adequats. </a:t>
                      </a:r>
                    </a:p>
                    <a:p>
                      <a:pPr marL="285750" indent="-28575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s-ES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L’aplicació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de les </a:t>
                      </a:r>
                      <a:r>
                        <a:rPr lang="es-ES" sz="1800" b="1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diferents</a:t>
                      </a:r>
                      <a:r>
                        <a:rPr lang="es-ES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800" b="1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normatives</a:t>
                      </a:r>
                      <a:r>
                        <a:rPr lang="es-ES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es </a:t>
                      </a:r>
                      <a:r>
                        <a:rPr lang="es-ES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realitza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de manera </a:t>
                      </a:r>
                      <a:r>
                        <a:rPr lang="es-ES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adequada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i té un impacte </a:t>
                      </a:r>
                      <a:r>
                        <a:rPr lang="es-ES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positiu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sobre </a:t>
                      </a:r>
                      <a:r>
                        <a:rPr lang="es-ES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els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resultats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de la </a:t>
                      </a:r>
                      <a:r>
                        <a:rPr lang="es-ES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titulació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ca-ES" sz="1400" b="1" dirty="0" smtClean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7" name="6 CuadroTexto"/>
          <p:cNvSpPr txBox="1"/>
          <p:nvPr/>
        </p:nvSpPr>
        <p:spPr>
          <a:xfrm>
            <a:off x="630048" y="22946"/>
            <a:ext cx="842493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ca-ES" sz="1600" b="1" smtClean="0">
                <a:solidFill>
                  <a:schemeClr val="accent1">
                    <a:lumMod val="75000"/>
                  </a:schemeClr>
                </a:solidFill>
              </a:rPr>
              <a:t>Procés Acreditació</a:t>
            </a:r>
            <a:r>
              <a:rPr lang="ca-ES" sz="1600" b="1" smtClean="0"/>
              <a:t> </a:t>
            </a:r>
            <a:r>
              <a:rPr lang="ca-ES" sz="1600" b="1" smtClean="0">
                <a:solidFill>
                  <a:schemeClr val="accent1">
                    <a:lumMod val="75000"/>
                  </a:schemeClr>
                </a:solidFill>
              </a:rPr>
              <a:t>de</a:t>
            </a:r>
            <a:r>
              <a:rPr lang="ca-ES" sz="1600" b="1" smtClean="0"/>
              <a:t> </a:t>
            </a:r>
            <a:r>
              <a:rPr lang="ca-ES" sz="1600" b="1" smtClean="0">
                <a:solidFill>
                  <a:schemeClr val="accent1">
                    <a:lumMod val="75000"/>
                  </a:schemeClr>
                </a:solidFill>
              </a:rPr>
              <a:t>titulacions</a:t>
            </a:r>
            <a:endParaRPr lang="ca-ES" sz="1600" b="1">
              <a:solidFill>
                <a:schemeClr val="accent1">
                  <a:lumMod val="75000"/>
                </a:schemeClr>
              </a:solidFill>
            </a:endParaRPr>
          </a:p>
        </p:txBody>
      </p:sp>
      <p:grpSp>
        <p:nvGrpSpPr>
          <p:cNvPr id="9" name="8 Grupo"/>
          <p:cNvGrpSpPr/>
          <p:nvPr/>
        </p:nvGrpSpPr>
        <p:grpSpPr>
          <a:xfrm>
            <a:off x="640055" y="620688"/>
            <a:ext cx="7992888" cy="720080"/>
            <a:chOff x="8768" y="1340745"/>
            <a:chExt cx="8442388" cy="666727"/>
          </a:xfrm>
        </p:grpSpPr>
        <p:sp>
          <p:nvSpPr>
            <p:cNvPr id="10" name="9 Rectángulo redondeado"/>
            <p:cNvSpPr/>
            <p:nvPr/>
          </p:nvSpPr>
          <p:spPr>
            <a:xfrm>
              <a:off x="8768" y="1340745"/>
              <a:ext cx="8442388" cy="666727"/>
            </a:xfrm>
            <a:prstGeom prst="roundRect">
              <a:avLst>
                <a:gd name="adj" fmla="val 10000"/>
              </a:avLst>
            </a:prstGeom>
            <a:solidFill>
              <a:srgbClr val="4F81BD">
                <a:lumMod val="75000"/>
              </a:srgbClr>
            </a:solidFill>
            <a:ln w="25400" cap="flat" cmpd="sng" algn="ctr">
              <a:solidFill>
                <a:sysClr val="window" lastClr="FFFFFF">
                  <a:hueOff val="0"/>
                  <a:satOff val="0"/>
                  <a:lumOff val="0"/>
                  <a:alphaOff val="0"/>
                </a:sysClr>
              </a:solidFill>
              <a:prstDash val="solid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</p:sp>
        <p:sp>
          <p:nvSpPr>
            <p:cNvPr id="11" name="10 Rectángulo"/>
            <p:cNvSpPr/>
            <p:nvPr/>
          </p:nvSpPr>
          <p:spPr>
            <a:xfrm>
              <a:off x="28296" y="1360273"/>
              <a:ext cx="8403332" cy="62767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10490" tIns="110490" rIns="110490" bIns="110490" numCol="1" spcCol="1270" anchor="ctr" anchorCtr="0">
              <a:noAutofit/>
            </a:bodyPr>
            <a:lstStyle/>
            <a:p>
              <a:pPr lvl="0" defTabSz="1289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ca-ES" sz="2900" smtClean="0">
                  <a:solidFill>
                    <a:sysClr val="window" lastClr="FFFFFF"/>
                  </a:solidFill>
                  <a:latin typeface="Calibri"/>
                </a:rPr>
                <a:t>Estàndards que s’avaluen (I) </a:t>
              </a:r>
              <a:endParaRPr lang="ca-ES" sz="2900" kern="1200">
                <a:solidFill>
                  <a:sysClr val="window" lastClr="FFFFFF"/>
                </a:solidFill>
                <a:latin typeface="Calibri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758828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CuadroTexto"/>
          <p:cNvSpPr txBox="1"/>
          <p:nvPr/>
        </p:nvSpPr>
        <p:spPr>
          <a:xfrm>
            <a:off x="369152" y="6361583"/>
            <a:ext cx="842493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ca-ES" sz="1400" smtClean="0">
                <a:solidFill>
                  <a:schemeClr val="accent1">
                    <a:lumMod val="75000"/>
                  </a:schemeClr>
                </a:solidFill>
              </a:rPr>
              <a:t>Oficina de Qualitat Docent</a:t>
            </a:r>
            <a:endParaRPr lang="ca-ES" sz="1400">
              <a:solidFill>
                <a:schemeClr val="accent1">
                  <a:lumMod val="75000"/>
                </a:schemeClr>
              </a:solidFill>
            </a:endParaRPr>
          </a:p>
        </p:txBody>
      </p:sp>
      <p:graphicFrame>
        <p:nvGraphicFramePr>
          <p:cNvPr id="8" name="7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1470797"/>
              </p:ext>
            </p:extLst>
          </p:nvPr>
        </p:nvGraphicFramePr>
        <p:xfrm>
          <a:off x="611560" y="1556792"/>
          <a:ext cx="7992888" cy="4536504"/>
        </p:xfrm>
        <a:graphic>
          <a:graphicData uri="http://schemas.openxmlformats.org/drawingml/2006/table">
            <a:tbl>
              <a:tblPr firstRow="1" firstCol="1" bandRow="1"/>
              <a:tblGrid>
                <a:gridCol w="15289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6397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536504"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2400" b="1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2. Pertinència </a:t>
                      </a:r>
                      <a:r>
                        <a:rPr lang="ca-ES" sz="2400" b="1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de la informació pública</a:t>
                      </a:r>
                      <a:endParaRPr lang="es-ES" sz="24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a-ES" sz="800" b="1" dirty="0" smtClean="0">
                        <a:effectLst/>
                        <a:latin typeface="+mn-lt"/>
                        <a:ea typeface="Calibri"/>
                        <a:cs typeface="Calibri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1800" b="1" dirty="0" smtClean="0">
                          <a:effectLst/>
                          <a:latin typeface="+mn-lt"/>
                          <a:ea typeface="Calibri"/>
                          <a:cs typeface="Calibri"/>
                        </a:rPr>
                        <a:t>ESTÀNDARD</a:t>
                      </a:r>
                      <a:r>
                        <a:rPr lang="ca-ES" sz="1800" b="1" dirty="0">
                          <a:effectLst/>
                          <a:latin typeface="+mn-lt"/>
                          <a:ea typeface="Calibri"/>
                          <a:cs typeface="Calibri"/>
                        </a:rPr>
                        <a:t>: 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La </a:t>
                      </a:r>
                      <a:r>
                        <a:rPr lang="es-ES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institució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informa de manera </a:t>
                      </a:r>
                      <a:r>
                        <a:rPr lang="es-ES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adequada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tots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els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grups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d’interès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sobre les </a:t>
                      </a:r>
                      <a:r>
                        <a:rPr lang="es-ES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característiques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del programa i sobre </a:t>
                      </a:r>
                      <a:r>
                        <a:rPr lang="es-ES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els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processos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de </a:t>
                      </a:r>
                      <a:r>
                        <a:rPr lang="es-ES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gestió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que en </a:t>
                      </a:r>
                      <a:r>
                        <a:rPr lang="es-ES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garanteixen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la </a:t>
                      </a:r>
                      <a:r>
                        <a:rPr lang="es-ES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qualitat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ES" sz="18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1800" b="1" dirty="0" err="1" smtClean="0">
                          <a:effectLst/>
                          <a:latin typeface="+mn-lt"/>
                          <a:ea typeface="Calibri"/>
                          <a:cs typeface="Calibri"/>
                        </a:rPr>
                        <a:t>Subestàndards</a:t>
                      </a:r>
                      <a:endParaRPr lang="ca-ES" sz="1800" b="1" dirty="0" smtClean="0">
                        <a:effectLst/>
                        <a:latin typeface="+mn-lt"/>
                        <a:ea typeface="Calibri"/>
                        <a:cs typeface="Calibri"/>
                      </a:endParaRPr>
                    </a:p>
                    <a:p>
                      <a:pPr marL="285750" marR="0" lvl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ca-E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La institució publica </a:t>
                      </a:r>
                      <a:r>
                        <a:rPr lang="ca-ES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informació veraç, completa, actualitzada </a:t>
                      </a:r>
                      <a:r>
                        <a:rPr lang="ca-E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 </a:t>
                      </a:r>
                      <a:r>
                        <a:rPr lang="ca-ES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accessible</a:t>
                      </a:r>
                      <a:r>
                        <a:rPr lang="ca-E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sobre les característiques de la titulació i el seu desenvolupament operatiu. </a:t>
                      </a:r>
                    </a:p>
                    <a:p>
                      <a:pPr marL="285750" marR="0" lvl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ca-ES" sz="1800" b="0" i="0" u="none" strike="noStrike" kern="1200" baseline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indent="-285750" algn="just">
                        <a:buFont typeface="Arial" panose="020B0604020202020204" pitchFamily="34" charset="0"/>
                        <a:buChar char="•"/>
                      </a:pPr>
                      <a:r>
                        <a:rPr lang="es-E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La </a:t>
                      </a:r>
                      <a:r>
                        <a:rPr lang="es-ES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institució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publica </a:t>
                      </a:r>
                      <a:r>
                        <a:rPr lang="es-ES" sz="1800" b="1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informació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sobre </a:t>
                      </a:r>
                      <a:r>
                        <a:rPr lang="es-ES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els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800" b="1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resultats</a:t>
                      </a:r>
                      <a:r>
                        <a:rPr lang="es-ES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800" b="1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acadèmics</a:t>
                      </a:r>
                      <a:r>
                        <a:rPr lang="es-ES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 de </a:t>
                      </a:r>
                      <a:r>
                        <a:rPr lang="es-ES" sz="1800" b="1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satisfacció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</a:p>
                    <a:p>
                      <a:pPr marL="285750" indent="-285750" algn="just">
                        <a:buFont typeface="Arial" panose="020B0604020202020204" pitchFamily="34" charset="0"/>
                        <a:buChar char="•"/>
                      </a:pPr>
                      <a:endParaRPr lang="es-ES" sz="1800" b="0" i="0" u="none" strike="noStrike" kern="1200" baseline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indent="-285750" algn="just">
                        <a:buFont typeface="Arial" panose="020B0604020202020204" pitchFamily="34" charset="0"/>
                        <a:buChar char="•"/>
                      </a:pPr>
                      <a:r>
                        <a:rPr lang="es-E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La </a:t>
                      </a:r>
                      <a:r>
                        <a:rPr lang="es-ES" sz="1800" b="1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institució</a:t>
                      </a:r>
                      <a:r>
                        <a:rPr lang="es-ES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publica el SGIQ 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en 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el </a:t>
                      </a:r>
                      <a:r>
                        <a:rPr lang="es-ES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qual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s’emmarca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la </a:t>
                      </a:r>
                      <a:r>
                        <a:rPr lang="es-ES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titulació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i </a:t>
                      </a:r>
                      <a:r>
                        <a:rPr lang="es-ES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els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resultats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del </a:t>
                      </a:r>
                      <a:r>
                        <a:rPr lang="es-ES" sz="1800" b="1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seguiment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i </a:t>
                      </a:r>
                      <a:r>
                        <a:rPr lang="es-ES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l’</a:t>
                      </a:r>
                      <a:r>
                        <a:rPr lang="es-ES" sz="1800" b="1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acreditació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de la </a:t>
                      </a:r>
                      <a:r>
                        <a:rPr lang="es-ES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titulació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.	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1800" b="1" dirty="0">
                          <a:effectLst/>
                          <a:latin typeface="+mn-lt"/>
                          <a:ea typeface="Calibri"/>
                          <a:cs typeface="Calibri"/>
                        </a:rPr>
                        <a:t> </a:t>
                      </a:r>
                      <a:r>
                        <a:rPr lang="ca-ES" sz="18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  <a:endParaRPr lang="es-ES" sz="18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7" name="6 CuadroTexto"/>
          <p:cNvSpPr txBox="1"/>
          <p:nvPr/>
        </p:nvSpPr>
        <p:spPr>
          <a:xfrm>
            <a:off x="719064" y="19363"/>
            <a:ext cx="842493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ca-ES" sz="1600" b="1" smtClean="0">
                <a:solidFill>
                  <a:schemeClr val="accent1">
                    <a:lumMod val="75000"/>
                  </a:schemeClr>
                </a:solidFill>
              </a:rPr>
              <a:t>Procés Acreditació</a:t>
            </a:r>
            <a:r>
              <a:rPr lang="ca-ES" sz="1600" b="1" smtClean="0"/>
              <a:t> </a:t>
            </a:r>
            <a:r>
              <a:rPr lang="ca-ES" sz="1600" b="1" smtClean="0">
                <a:solidFill>
                  <a:schemeClr val="accent1">
                    <a:lumMod val="75000"/>
                  </a:schemeClr>
                </a:solidFill>
              </a:rPr>
              <a:t>de</a:t>
            </a:r>
            <a:r>
              <a:rPr lang="ca-ES" sz="1600" b="1" smtClean="0"/>
              <a:t> </a:t>
            </a:r>
            <a:r>
              <a:rPr lang="ca-ES" sz="1600" b="1" smtClean="0">
                <a:solidFill>
                  <a:schemeClr val="accent1">
                    <a:lumMod val="75000"/>
                  </a:schemeClr>
                </a:solidFill>
              </a:rPr>
              <a:t>titulacions</a:t>
            </a:r>
            <a:endParaRPr lang="ca-ES" sz="1600" b="1">
              <a:solidFill>
                <a:schemeClr val="accent1">
                  <a:lumMod val="75000"/>
                </a:schemeClr>
              </a:solidFill>
            </a:endParaRPr>
          </a:p>
        </p:txBody>
      </p:sp>
      <p:grpSp>
        <p:nvGrpSpPr>
          <p:cNvPr id="9" name="8 Grupo"/>
          <p:cNvGrpSpPr/>
          <p:nvPr/>
        </p:nvGrpSpPr>
        <p:grpSpPr>
          <a:xfrm>
            <a:off x="611560" y="764704"/>
            <a:ext cx="7992888" cy="720080"/>
            <a:chOff x="8768" y="1340745"/>
            <a:chExt cx="8442388" cy="666727"/>
          </a:xfrm>
        </p:grpSpPr>
        <p:sp>
          <p:nvSpPr>
            <p:cNvPr id="10" name="9 Rectángulo redondeado"/>
            <p:cNvSpPr/>
            <p:nvPr/>
          </p:nvSpPr>
          <p:spPr>
            <a:xfrm>
              <a:off x="8768" y="1340745"/>
              <a:ext cx="8442388" cy="666727"/>
            </a:xfrm>
            <a:prstGeom prst="roundRect">
              <a:avLst>
                <a:gd name="adj" fmla="val 10000"/>
              </a:avLst>
            </a:prstGeom>
            <a:solidFill>
              <a:srgbClr val="4F81BD">
                <a:lumMod val="75000"/>
              </a:srgbClr>
            </a:solidFill>
            <a:ln w="25400" cap="flat" cmpd="sng" algn="ctr">
              <a:solidFill>
                <a:sysClr val="window" lastClr="FFFFFF">
                  <a:hueOff val="0"/>
                  <a:satOff val="0"/>
                  <a:lumOff val="0"/>
                  <a:alphaOff val="0"/>
                </a:sysClr>
              </a:solidFill>
              <a:prstDash val="solid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</p:sp>
        <p:sp>
          <p:nvSpPr>
            <p:cNvPr id="11" name="10 Rectángulo"/>
            <p:cNvSpPr/>
            <p:nvPr/>
          </p:nvSpPr>
          <p:spPr>
            <a:xfrm>
              <a:off x="28296" y="1360273"/>
              <a:ext cx="8403332" cy="62767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10490" tIns="110490" rIns="110490" bIns="110490" numCol="1" spcCol="1270" anchor="ctr" anchorCtr="0">
              <a:noAutofit/>
            </a:bodyPr>
            <a:lstStyle/>
            <a:p>
              <a:pPr lvl="0" defTabSz="1289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ca-ES" sz="2900" smtClean="0">
                  <a:solidFill>
                    <a:sysClr val="window" lastClr="FFFFFF"/>
                  </a:solidFill>
                  <a:latin typeface="Calibri"/>
                </a:rPr>
                <a:t>Estàndards que </a:t>
              </a:r>
              <a:r>
                <a:rPr lang="ca-ES" sz="2900">
                  <a:solidFill>
                    <a:sysClr val="window" lastClr="FFFFFF"/>
                  </a:solidFill>
                </a:rPr>
                <a:t>s’avaluen (</a:t>
              </a:r>
              <a:r>
                <a:rPr lang="ca-ES" sz="2900" smtClean="0">
                  <a:solidFill>
                    <a:sysClr val="window" lastClr="FFFFFF"/>
                  </a:solidFill>
                </a:rPr>
                <a:t>II) </a:t>
              </a:r>
              <a:endParaRPr lang="ca-ES" sz="2900" kern="1200">
                <a:solidFill>
                  <a:sysClr val="window" lastClr="FFFFFF"/>
                </a:solidFill>
                <a:latin typeface="Calibri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430028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CuadroTexto"/>
          <p:cNvSpPr txBox="1"/>
          <p:nvPr/>
        </p:nvSpPr>
        <p:spPr>
          <a:xfrm>
            <a:off x="369152" y="6361583"/>
            <a:ext cx="842493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ca-ES" sz="1400" smtClean="0">
                <a:solidFill>
                  <a:schemeClr val="accent1">
                    <a:lumMod val="75000"/>
                  </a:schemeClr>
                </a:solidFill>
              </a:rPr>
              <a:t>Oficina de Qualitat Docent</a:t>
            </a:r>
            <a:endParaRPr lang="ca-ES" sz="1400">
              <a:solidFill>
                <a:schemeClr val="accent1">
                  <a:lumMod val="75000"/>
                </a:schemeClr>
              </a:solidFill>
            </a:endParaRPr>
          </a:p>
        </p:txBody>
      </p:sp>
      <p:graphicFrame>
        <p:nvGraphicFramePr>
          <p:cNvPr id="8" name="7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5398724"/>
              </p:ext>
            </p:extLst>
          </p:nvPr>
        </p:nvGraphicFramePr>
        <p:xfrm>
          <a:off x="611560" y="1556792"/>
          <a:ext cx="7992888" cy="4536504"/>
        </p:xfrm>
        <a:graphic>
          <a:graphicData uri="http://schemas.openxmlformats.org/drawingml/2006/table">
            <a:tbl>
              <a:tblPr firstRow="1" firstCol="1" bandRow="1"/>
              <a:tblGrid>
                <a:gridCol w="15289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6397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536504"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2400" b="1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3. Eficàcia </a:t>
                      </a:r>
                      <a:r>
                        <a:rPr lang="ca-ES" sz="2400" b="1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del </a:t>
                      </a:r>
                      <a:r>
                        <a:rPr lang="ca-ES" sz="2400" b="1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SGIQ</a:t>
                      </a:r>
                      <a:endParaRPr lang="es-ES" sz="24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a-ES" sz="900" b="1" dirty="0" smtClean="0">
                        <a:effectLst/>
                        <a:latin typeface="+mn-lt"/>
                        <a:ea typeface="Calibri"/>
                        <a:cs typeface="Calibri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1800" b="1" dirty="0" smtClean="0">
                          <a:effectLst/>
                          <a:latin typeface="+mn-lt"/>
                          <a:ea typeface="Calibri"/>
                          <a:cs typeface="Calibri"/>
                        </a:rPr>
                        <a:t>ESTÀNDARD</a:t>
                      </a:r>
                      <a:r>
                        <a:rPr lang="ca-ES" sz="18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  <a:cs typeface="Calibri"/>
                        </a:rPr>
                        <a:t>: 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La </a:t>
                      </a:r>
                      <a:r>
                        <a:rPr lang="es-ES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institució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disposa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d’un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sistema de </a:t>
                      </a:r>
                      <a:r>
                        <a:rPr lang="es-ES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garantia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interna de la </a:t>
                      </a:r>
                      <a:r>
                        <a:rPr lang="es-ES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qualitat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formalment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establert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i </a:t>
                      </a:r>
                      <a:r>
                        <a:rPr lang="es-ES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implementat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que </a:t>
                      </a:r>
                      <a:r>
                        <a:rPr lang="es-ES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assegura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, de manera </a:t>
                      </a:r>
                      <a:r>
                        <a:rPr lang="es-ES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eficient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, la </a:t>
                      </a:r>
                      <a:r>
                        <a:rPr lang="es-ES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qualitat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i la </a:t>
                      </a:r>
                      <a:r>
                        <a:rPr lang="es-ES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millora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contínua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de la </a:t>
                      </a:r>
                      <a:r>
                        <a:rPr lang="es-ES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titulació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ES" sz="1200" strike="sngStrike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1800" dirty="0">
                          <a:effectLst/>
                          <a:latin typeface="+mn-lt"/>
                          <a:ea typeface="Calibri"/>
                          <a:cs typeface="Calibri"/>
                        </a:rPr>
                        <a:t> </a:t>
                      </a:r>
                      <a:r>
                        <a:rPr lang="ca-ES" sz="1800" b="1" dirty="0" smtClean="0">
                          <a:effectLst/>
                          <a:latin typeface="+mn-lt"/>
                          <a:ea typeface="Calibri"/>
                          <a:cs typeface="Calibri"/>
                        </a:rPr>
                        <a:t>Subestàndards</a:t>
                      </a:r>
                    </a:p>
                    <a:p>
                      <a:pPr marL="285750" indent="-285750" algn="just">
                        <a:buFont typeface="Arial" panose="020B0604020202020204" pitchFamily="34" charset="0"/>
                        <a:buChar char="•"/>
                      </a:pPr>
                      <a:r>
                        <a:rPr lang="es-E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El SGIQ </a:t>
                      </a:r>
                      <a:r>
                        <a:rPr lang="es-ES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implementat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té </a:t>
                      </a:r>
                      <a:r>
                        <a:rPr lang="es-ES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processos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que </a:t>
                      </a:r>
                      <a:r>
                        <a:rPr lang="es-ES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garanteixen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el </a:t>
                      </a:r>
                      <a:r>
                        <a:rPr lang="es-ES" sz="1800" b="1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disseny</a:t>
                      </a:r>
                      <a:r>
                        <a:rPr lang="es-ES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s-ES" sz="1800" b="1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l’aprovació</a:t>
                      </a:r>
                      <a:r>
                        <a:rPr lang="es-ES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, el </a:t>
                      </a:r>
                      <a:r>
                        <a:rPr lang="es-ES" sz="1800" b="1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seguiment</a:t>
                      </a:r>
                      <a:r>
                        <a:rPr lang="es-ES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i </a:t>
                      </a:r>
                      <a:r>
                        <a:rPr lang="es-ES" sz="1800" b="1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l’acreditació</a:t>
                      </a:r>
                      <a:r>
                        <a:rPr lang="es-ES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de les </a:t>
                      </a:r>
                      <a:r>
                        <a:rPr lang="es-ES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titulacions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</a:p>
                    <a:p>
                      <a:pPr marL="285750" indent="-285750" algn="just">
                        <a:buFont typeface="Arial" panose="020B0604020202020204" pitchFamily="34" charset="0"/>
                        <a:buChar char="•"/>
                      </a:pPr>
                      <a:endParaRPr lang="es-ES" sz="900" b="0" i="0" u="none" strike="noStrike" kern="1200" baseline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indent="-285750" algn="just">
                        <a:buFont typeface="Arial" panose="020B0604020202020204" pitchFamily="34" charset="0"/>
                        <a:buChar char="•"/>
                      </a:pPr>
                      <a:r>
                        <a:rPr lang="es-E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El SGIQ </a:t>
                      </a:r>
                      <a:r>
                        <a:rPr lang="es-ES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implementat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garanteix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la </a:t>
                      </a:r>
                      <a:r>
                        <a:rPr lang="es-ES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recollida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d’</a:t>
                      </a:r>
                      <a:r>
                        <a:rPr lang="es-ES" sz="1800" b="1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informació</a:t>
                      </a:r>
                      <a:r>
                        <a:rPr lang="es-ES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 dels </a:t>
                      </a:r>
                      <a:r>
                        <a:rPr lang="es-ES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resultats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rellevants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per a la </a:t>
                      </a:r>
                      <a:r>
                        <a:rPr lang="es-ES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gestió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eficient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de les </a:t>
                      </a:r>
                      <a:r>
                        <a:rPr lang="es-ES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titulacions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, en especial </a:t>
                      </a:r>
                      <a:r>
                        <a:rPr lang="es-ES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els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800" b="1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resultats</a:t>
                      </a:r>
                      <a:r>
                        <a:rPr lang="es-ES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800" b="1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acadèmics</a:t>
                      </a:r>
                      <a:r>
                        <a:rPr lang="es-ES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 la </a:t>
                      </a:r>
                      <a:r>
                        <a:rPr lang="es-ES" sz="1800" b="1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satisfacció</a:t>
                      </a:r>
                      <a:r>
                        <a:rPr lang="es-ES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dels </a:t>
                      </a:r>
                      <a:r>
                        <a:rPr lang="es-ES" sz="1800" b="1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grups</a:t>
                      </a:r>
                      <a:r>
                        <a:rPr lang="es-ES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800" b="1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d’interès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</a:p>
                    <a:p>
                      <a:pPr marL="0" indent="0" algn="just">
                        <a:buFont typeface="Arial" panose="020B0604020202020204" pitchFamily="34" charset="0"/>
                        <a:buNone/>
                      </a:pPr>
                      <a:endParaRPr lang="es-ES" sz="900" b="0" i="0" u="none" strike="noStrike" kern="1200" baseline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indent="-285750" algn="just">
                        <a:buFont typeface="Arial" panose="020B0604020202020204" pitchFamily="34" charset="0"/>
                        <a:buChar char="•"/>
                      </a:pPr>
                      <a:r>
                        <a:rPr lang="es-E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El SGIQ </a:t>
                      </a:r>
                      <a:r>
                        <a:rPr lang="es-ES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implementat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es revisa </a:t>
                      </a:r>
                      <a:r>
                        <a:rPr lang="es-ES" sz="1800" b="1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periòdicament</a:t>
                      </a:r>
                      <a:r>
                        <a:rPr lang="es-ES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 genera un </a:t>
                      </a:r>
                      <a:r>
                        <a:rPr lang="es-ES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pla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de </a:t>
                      </a:r>
                      <a:r>
                        <a:rPr lang="es-ES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millora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que </a:t>
                      </a:r>
                      <a:r>
                        <a:rPr lang="es-ES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s’utilitza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per a la </a:t>
                      </a:r>
                      <a:r>
                        <a:rPr lang="es-ES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seva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millora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contínua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7" name="6 CuadroTexto"/>
          <p:cNvSpPr txBox="1"/>
          <p:nvPr/>
        </p:nvSpPr>
        <p:spPr>
          <a:xfrm>
            <a:off x="719064" y="19363"/>
            <a:ext cx="842493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ca-ES" sz="1600" b="1" smtClean="0">
                <a:solidFill>
                  <a:schemeClr val="accent1">
                    <a:lumMod val="75000"/>
                  </a:schemeClr>
                </a:solidFill>
              </a:rPr>
              <a:t>Procés Acreditació</a:t>
            </a:r>
            <a:r>
              <a:rPr lang="ca-ES" sz="1600" b="1" smtClean="0"/>
              <a:t> </a:t>
            </a:r>
            <a:r>
              <a:rPr lang="ca-ES" sz="1600" b="1" smtClean="0">
                <a:solidFill>
                  <a:schemeClr val="accent1">
                    <a:lumMod val="75000"/>
                  </a:schemeClr>
                </a:solidFill>
              </a:rPr>
              <a:t>de</a:t>
            </a:r>
            <a:r>
              <a:rPr lang="ca-ES" sz="1600" b="1" smtClean="0"/>
              <a:t> </a:t>
            </a:r>
            <a:r>
              <a:rPr lang="ca-ES" sz="1600" b="1" smtClean="0">
                <a:solidFill>
                  <a:schemeClr val="accent1">
                    <a:lumMod val="75000"/>
                  </a:schemeClr>
                </a:solidFill>
              </a:rPr>
              <a:t>titulacions</a:t>
            </a:r>
            <a:endParaRPr lang="ca-ES" sz="1600" b="1">
              <a:solidFill>
                <a:schemeClr val="accent1">
                  <a:lumMod val="75000"/>
                </a:schemeClr>
              </a:solidFill>
            </a:endParaRPr>
          </a:p>
        </p:txBody>
      </p:sp>
      <p:grpSp>
        <p:nvGrpSpPr>
          <p:cNvPr id="9" name="8 Grupo"/>
          <p:cNvGrpSpPr/>
          <p:nvPr/>
        </p:nvGrpSpPr>
        <p:grpSpPr>
          <a:xfrm>
            <a:off x="611560" y="764704"/>
            <a:ext cx="7992888" cy="720080"/>
            <a:chOff x="8768" y="1340745"/>
            <a:chExt cx="8442388" cy="666727"/>
          </a:xfrm>
        </p:grpSpPr>
        <p:sp>
          <p:nvSpPr>
            <p:cNvPr id="10" name="9 Rectángulo redondeado"/>
            <p:cNvSpPr/>
            <p:nvPr/>
          </p:nvSpPr>
          <p:spPr>
            <a:xfrm>
              <a:off x="8768" y="1340745"/>
              <a:ext cx="8442388" cy="666727"/>
            </a:xfrm>
            <a:prstGeom prst="roundRect">
              <a:avLst>
                <a:gd name="adj" fmla="val 10000"/>
              </a:avLst>
            </a:prstGeom>
            <a:solidFill>
              <a:srgbClr val="4F81BD">
                <a:lumMod val="75000"/>
              </a:srgbClr>
            </a:solidFill>
            <a:ln w="25400" cap="flat" cmpd="sng" algn="ctr">
              <a:solidFill>
                <a:sysClr val="window" lastClr="FFFFFF">
                  <a:hueOff val="0"/>
                  <a:satOff val="0"/>
                  <a:lumOff val="0"/>
                  <a:alphaOff val="0"/>
                </a:sysClr>
              </a:solidFill>
              <a:prstDash val="solid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</p:sp>
        <p:sp>
          <p:nvSpPr>
            <p:cNvPr id="11" name="10 Rectángulo"/>
            <p:cNvSpPr/>
            <p:nvPr/>
          </p:nvSpPr>
          <p:spPr>
            <a:xfrm>
              <a:off x="28296" y="1360273"/>
              <a:ext cx="8403332" cy="62767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10490" tIns="110490" rIns="110490" bIns="110490" numCol="1" spcCol="1270" anchor="ctr" anchorCtr="0">
              <a:noAutofit/>
            </a:bodyPr>
            <a:lstStyle/>
            <a:p>
              <a:pPr lvl="0" defTabSz="1289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ca-ES" sz="2900" smtClean="0">
                  <a:solidFill>
                    <a:sysClr val="window" lastClr="FFFFFF"/>
                  </a:solidFill>
                  <a:latin typeface="Calibri"/>
                </a:rPr>
                <a:t>Estàndards que </a:t>
              </a:r>
              <a:r>
                <a:rPr lang="ca-ES" sz="2900">
                  <a:solidFill>
                    <a:sysClr val="window" lastClr="FFFFFF"/>
                  </a:solidFill>
                </a:rPr>
                <a:t>s’avaluen </a:t>
              </a:r>
              <a:r>
                <a:rPr lang="ca-ES" sz="2900" smtClean="0">
                  <a:solidFill>
                    <a:sysClr val="window" lastClr="FFFFFF"/>
                  </a:solidFill>
                </a:rPr>
                <a:t>(III</a:t>
              </a:r>
              <a:r>
                <a:rPr lang="ca-ES" sz="2900">
                  <a:solidFill>
                    <a:sysClr val="window" lastClr="FFFFFF"/>
                  </a:solidFill>
                </a:rPr>
                <a:t>) </a:t>
              </a:r>
              <a:endParaRPr lang="ca-ES" sz="2900" kern="1200">
                <a:solidFill>
                  <a:sysClr val="window" lastClr="FFFFFF"/>
                </a:solidFill>
                <a:latin typeface="Calibri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430028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CuadroTexto"/>
          <p:cNvSpPr txBox="1"/>
          <p:nvPr/>
        </p:nvSpPr>
        <p:spPr>
          <a:xfrm>
            <a:off x="369152" y="6361583"/>
            <a:ext cx="842493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ca-ES" sz="1400" smtClean="0">
                <a:solidFill>
                  <a:schemeClr val="accent1">
                    <a:lumMod val="75000"/>
                  </a:schemeClr>
                </a:solidFill>
              </a:rPr>
              <a:t>Oficina de Qualitat Docent</a:t>
            </a:r>
            <a:endParaRPr lang="ca-ES" sz="1400">
              <a:solidFill>
                <a:schemeClr val="accent1">
                  <a:lumMod val="75000"/>
                </a:schemeClr>
              </a:solidFill>
            </a:endParaRPr>
          </a:p>
        </p:txBody>
      </p:sp>
      <p:graphicFrame>
        <p:nvGraphicFramePr>
          <p:cNvPr id="8" name="7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099711"/>
              </p:ext>
            </p:extLst>
          </p:nvPr>
        </p:nvGraphicFramePr>
        <p:xfrm>
          <a:off x="683567" y="1556792"/>
          <a:ext cx="7920880" cy="4798314"/>
        </p:xfrm>
        <a:graphic>
          <a:graphicData uri="http://schemas.openxmlformats.org/drawingml/2006/table">
            <a:tbl>
              <a:tblPr firstRow="1" firstCol="1" bandRow="1"/>
              <a:tblGrid>
                <a:gridCol w="145690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6397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536504"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2400" b="1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4. Adequació </a:t>
                      </a:r>
                      <a:r>
                        <a:rPr lang="ca-ES" sz="2400" b="1">
                          <a:effectLst/>
                          <a:latin typeface="+mn-lt"/>
                          <a:ea typeface="Calibri"/>
                          <a:cs typeface="Times New Roman"/>
                        </a:rPr>
                        <a:t>del professorat al programa formatiu</a:t>
                      </a:r>
                      <a:endParaRPr lang="es-ES" sz="240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11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  <a:endParaRPr lang="ca-ES" sz="1800" b="1" dirty="0" smtClean="0">
                        <a:effectLst/>
                        <a:latin typeface="+mn-lt"/>
                        <a:ea typeface="Calibri"/>
                        <a:cs typeface="Calibri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1800" b="1" dirty="0" smtClean="0">
                          <a:effectLst/>
                          <a:latin typeface="+mn-lt"/>
                          <a:ea typeface="Calibri"/>
                          <a:cs typeface="Calibri"/>
                        </a:rPr>
                        <a:t>ESTÀNDARD</a:t>
                      </a:r>
                      <a:r>
                        <a:rPr lang="ca-ES" sz="18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  <a:cs typeface="Calibri"/>
                        </a:rPr>
                        <a:t>: 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El </a:t>
                      </a:r>
                      <a:r>
                        <a:rPr lang="es-ES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professorat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que </a:t>
                      </a:r>
                      <a:r>
                        <a:rPr lang="es-ES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imparteix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docència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a les </a:t>
                      </a:r>
                      <a:r>
                        <a:rPr lang="es-ES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titulacions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del centre </a:t>
                      </a:r>
                      <a:r>
                        <a:rPr lang="es-ES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és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suficient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i </a:t>
                      </a:r>
                      <a:r>
                        <a:rPr lang="es-ES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adequat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s-ES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d’acord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amb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les </a:t>
                      </a:r>
                      <a:r>
                        <a:rPr lang="es-ES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característiques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de les </a:t>
                      </a:r>
                      <a:r>
                        <a:rPr lang="es-ES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titulacions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i el nombre </a:t>
                      </a:r>
                      <a:r>
                        <a:rPr lang="es-ES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d’estudiants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ES" sz="1800" b="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1800" b="1" dirty="0" smtClean="0">
                          <a:effectLst/>
                          <a:latin typeface="+mn-lt"/>
                          <a:ea typeface="Calibri"/>
                          <a:cs typeface="Calibri"/>
                        </a:rPr>
                        <a:t>Subestàndards</a:t>
                      </a:r>
                    </a:p>
                    <a:p>
                      <a:pPr marL="285750" indent="-285750" algn="just">
                        <a:buFont typeface="Arial" panose="020B0604020202020204" pitchFamily="34" charset="0"/>
                        <a:buChar char="•"/>
                      </a:pPr>
                      <a:r>
                        <a:rPr lang="es-E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El </a:t>
                      </a:r>
                      <a:r>
                        <a:rPr lang="es-ES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professorat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reuneix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els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requisits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del </a:t>
                      </a:r>
                      <a:r>
                        <a:rPr lang="es-ES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nivell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de </a:t>
                      </a:r>
                      <a:r>
                        <a:rPr lang="es-ES" sz="1800" b="1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qualificació</a:t>
                      </a:r>
                      <a:r>
                        <a:rPr lang="es-ES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800" b="1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acadèmica</a:t>
                      </a:r>
                      <a:r>
                        <a:rPr lang="es-ES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exigits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per les </a:t>
                      </a:r>
                      <a:r>
                        <a:rPr lang="es-ES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titulacions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del centre i té </a:t>
                      </a:r>
                      <a:r>
                        <a:rPr lang="es-ES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suficient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i valorada </a:t>
                      </a:r>
                      <a:r>
                        <a:rPr lang="es-ES" sz="1800" b="1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experiència</a:t>
                      </a:r>
                      <a:r>
                        <a:rPr lang="es-ES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800" b="1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docent</a:t>
                      </a:r>
                      <a:r>
                        <a:rPr lang="es-ES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, investigadora 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i, si </a:t>
                      </a:r>
                      <a:r>
                        <a:rPr lang="es-ES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escau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s-ES" sz="1800" b="1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professional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</a:p>
                    <a:p>
                      <a:pPr marL="0" indent="0" algn="just">
                        <a:buFont typeface="Arial" panose="020B0604020202020204" pitchFamily="34" charset="0"/>
                        <a:buNone/>
                      </a:pPr>
                      <a:endParaRPr lang="es-ES" sz="800" b="0" i="0" u="none" strike="noStrike" kern="1200" baseline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indent="-285750" algn="just">
                        <a:buFont typeface="Arial" panose="020B0604020202020204" pitchFamily="34" charset="0"/>
                        <a:buChar char="•"/>
                      </a:pPr>
                      <a:r>
                        <a:rPr lang="es-E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El </a:t>
                      </a:r>
                      <a:r>
                        <a:rPr lang="es-ES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professorat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del centre </a:t>
                      </a:r>
                      <a:r>
                        <a:rPr lang="es-ES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és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800" b="1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suficient</a:t>
                      </a:r>
                      <a:r>
                        <a:rPr lang="es-ES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 </a:t>
                      </a:r>
                      <a:r>
                        <a:rPr lang="es-ES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disposa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de la </a:t>
                      </a:r>
                      <a:r>
                        <a:rPr lang="es-ES" sz="1800" b="1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dedicació</a:t>
                      </a:r>
                      <a:r>
                        <a:rPr lang="es-ES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800" b="1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adequada</a:t>
                      </a:r>
                      <a:r>
                        <a:rPr lang="es-ES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per </a:t>
                      </a:r>
                      <a:r>
                        <a:rPr lang="es-ES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desenvolupar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les </a:t>
                      </a:r>
                      <a:r>
                        <a:rPr lang="es-ES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seves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funcions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i </a:t>
                      </a:r>
                      <a:r>
                        <a:rPr lang="es-ES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atendre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els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estudiants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</a:p>
                    <a:p>
                      <a:pPr marL="0" indent="0" algn="just">
                        <a:buFont typeface="Arial" panose="020B0604020202020204" pitchFamily="34" charset="0"/>
                        <a:buNone/>
                      </a:pPr>
                      <a:endParaRPr lang="es-ES" sz="800" b="0" i="0" u="none" strike="noStrike" kern="1200" baseline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indent="-285750" algn="just">
                        <a:buFont typeface="Arial" panose="020B0604020202020204" pitchFamily="34" charset="0"/>
                        <a:buChar char="•"/>
                      </a:pPr>
                      <a:r>
                        <a:rPr lang="es-E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La </a:t>
                      </a:r>
                      <a:r>
                        <a:rPr lang="es-ES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institució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ofereix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800" b="1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suport</a:t>
                      </a:r>
                      <a:r>
                        <a:rPr lang="es-ES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 </a:t>
                      </a:r>
                      <a:r>
                        <a:rPr lang="es-ES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oportunitats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per </a:t>
                      </a:r>
                      <a:r>
                        <a:rPr lang="es-ES" sz="1800" b="1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millorar</a:t>
                      </a:r>
                      <a:r>
                        <a:rPr lang="es-ES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la </a:t>
                      </a:r>
                      <a:r>
                        <a:rPr lang="es-ES" sz="1800" b="1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qualitat</a:t>
                      </a:r>
                      <a:r>
                        <a:rPr lang="es-ES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de </a:t>
                      </a:r>
                      <a:r>
                        <a:rPr lang="es-ES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l’activitat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docent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i investigadora del </a:t>
                      </a:r>
                      <a:r>
                        <a:rPr lang="es-ES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professorat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. 	</a:t>
                      </a:r>
                      <a:endParaRPr lang="es-ES" sz="18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ES" sz="18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7" name="6 CuadroTexto"/>
          <p:cNvSpPr txBox="1"/>
          <p:nvPr/>
        </p:nvSpPr>
        <p:spPr>
          <a:xfrm>
            <a:off x="631469" y="19363"/>
            <a:ext cx="842493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ca-ES" sz="1600" b="1" smtClean="0">
                <a:solidFill>
                  <a:schemeClr val="accent1">
                    <a:lumMod val="75000"/>
                  </a:schemeClr>
                </a:solidFill>
              </a:rPr>
              <a:t>Procés Acreditació</a:t>
            </a:r>
            <a:r>
              <a:rPr lang="ca-ES" sz="1600" b="1" smtClean="0"/>
              <a:t> </a:t>
            </a:r>
            <a:r>
              <a:rPr lang="ca-ES" sz="1600" b="1" smtClean="0">
                <a:solidFill>
                  <a:schemeClr val="accent1">
                    <a:lumMod val="75000"/>
                  </a:schemeClr>
                </a:solidFill>
              </a:rPr>
              <a:t>de</a:t>
            </a:r>
            <a:r>
              <a:rPr lang="ca-ES" sz="1600" b="1" smtClean="0"/>
              <a:t> </a:t>
            </a:r>
            <a:r>
              <a:rPr lang="ca-ES" sz="1600" b="1" smtClean="0">
                <a:solidFill>
                  <a:schemeClr val="accent1">
                    <a:lumMod val="75000"/>
                  </a:schemeClr>
                </a:solidFill>
              </a:rPr>
              <a:t>titulacions</a:t>
            </a:r>
            <a:endParaRPr lang="ca-ES" sz="1600" b="1">
              <a:solidFill>
                <a:schemeClr val="accent1">
                  <a:lumMod val="75000"/>
                </a:schemeClr>
              </a:solidFill>
            </a:endParaRPr>
          </a:p>
        </p:txBody>
      </p:sp>
      <p:grpSp>
        <p:nvGrpSpPr>
          <p:cNvPr id="9" name="8 Grupo"/>
          <p:cNvGrpSpPr/>
          <p:nvPr/>
        </p:nvGrpSpPr>
        <p:grpSpPr>
          <a:xfrm>
            <a:off x="611560" y="764704"/>
            <a:ext cx="7992888" cy="720080"/>
            <a:chOff x="8768" y="1340745"/>
            <a:chExt cx="8442388" cy="666727"/>
          </a:xfrm>
        </p:grpSpPr>
        <p:sp>
          <p:nvSpPr>
            <p:cNvPr id="10" name="9 Rectángulo redondeado"/>
            <p:cNvSpPr/>
            <p:nvPr/>
          </p:nvSpPr>
          <p:spPr>
            <a:xfrm>
              <a:off x="8768" y="1340745"/>
              <a:ext cx="8442388" cy="666727"/>
            </a:xfrm>
            <a:prstGeom prst="roundRect">
              <a:avLst>
                <a:gd name="adj" fmla="val 10000"/>
              </a:avLst>
            </a:prstGeom>
            <a:solidFill>
              <a:srgbClr val="4F81BD">
                <a:lumMod val="75000"/>
              </a:srgbClr>
            </a:solidFill>
            <a:ln w="25400" cap="flat" cmpd="sng" algn="ctr">
              <a:solidFill>
                <a:sysClr val="window" lastClr="FFFFFF">
                  <a:hueOff val="0"/>
                  <a:satOff val="0"/>
                  <a:lumOff val="0"/>
                  <a:alphaOff val="0"/>
                </a:sysClr>
              </a:solidFill>
              <a:prstDash val="solid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</p:sp>
        <p:sp>
          <p:nvSpPr>
            <p:cNvPr id="11" name="10 Rectángulo"/>
            <p:cNvSpPr/>
            <p:nvPr/>
          </p:nvSpPr>
          <p:spPr>
            <a:xfrm>
              <a:off x="28296" y="1360273"/>
              <a:ext cx="8403332" cy="62767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10490" tIns="110490" rIns="110490" bIns="110490" numCol="1" spcCol="1270" anchor="ctr" anchorCtr="0">
              <a:noAutofit/>
            </a:bodyPr>
            <a:lstStyle/>
            <a:p>
              <a:pPr lvl="0" defTabSz="1289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ca-ES" sz="2900" smtClean="0">
                  <a:solidFill>
                    <a:sysClr val="window" lastClr="FFFFFF"/>
                  </a:solidFill>
                  <a:latin typeface="Calibri"/>
                </a:rPr>
                <a:t>Estàndards que </a:t>
              </a:r>
              <a:r>
                <a:rPr lang="ca-ES" sz="2900">
                  <a:solidFill>
                    <a:sysClr val="window" lastClr="FFFFFF"/>
                  </a:solidFill>
                </a:rPr>
                <a:t>s’avaluen (</a:t>
              </a:r>
              <a:r>
                <a:rPr lang="ca-ES" sz="2900" smtClean="0">
                  <a:solidFill>
                    <a:sysClr val="window" lastClr="FFFFFF"/>
                  </a:solidFill>
                </a:rPr>
                <a:t>IV) </a:t>
              </a:r>
              <a:endParaRPr lang="ca-ES" sz="2900" kern="1200">
                <a:solidFill>
                  <a:sysClr val="window" lastClr="FFFFFF"/>
                </a:solidFill>
                <a:latin typeface="Calibri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430028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CuadroTexto"/>
          <p:cNvSpPr txBox="1"/>
          <p:nvPr/>
        </p:nvSpPr>
        <p:spPr>
          <a:xfrm>
            <a:off x="369152" y="6361583"/>
            <a:ext cx="842493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ca-ES" sz="1400" smtClean="0">
                <a:solidFill>
                  <a:schemeClr val="accent1">
                    <a:lumMod val="75000"/>
                  </a:schemeClr>
                </a:solidFill>
              </a:rPr>
              <a:t>Oficina de Qualitat Docent</a:t>
            </a:r>
            <a:endParaRPr lang="ca-ES" sz="1400">
              <a:solidFill>
                <a:schemeClr val="accent1">
                  <a:lumMod val="75000"/>
                </a:schemeClr>
              </a:solidFill>
            </a:endParaRPr>
          </a:p>
        </p:txBody>
      </p:sp>
      <p:graphicFrame>
        <p:nvGraphicFramePr>
          <p:cNvPr id="8" name="7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66907312"/>
              </p:ext>
            </p:extLst>
          </p:nvPr>
        </p:nvGraphicFramePr>
        <p:xfrm>
          <a:off x="611560" y="1556792"/>
          <a:ext cx="7992888" cy="4536504"/>
        </p:xfrm>
        <a:graphic>
          <a:graphicData uri="http://schemas.openxmlformats.org/drawingml/2006/table">
            <a:tbl>
              <a:tblPr firstRow="1" firstCol="1" bandRow="1"/>
              <a:tblGrid>
                <a:gridCol w="15289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6397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536504"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2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5. Eficàcia </a:t>
                      </a:r>
                      <a:r>
                        <a:rPr lang="ca-ES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dels sistemes de suport a l’aprenentatge</a:t>
                      </a:r>
                      <a:endParaRPr lang="es-E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18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s-E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1800" b="1" dirty="0">
                          <a:effectLst/>
                          <a:latin typeface="Calibri"/>
                          <a:ea typeface="Calibri"/>
                          <a:cs typeface="Calibri"/>
                        </a:rPr>
                        <a:t>ESTÀNDARD</a:t>
                      </a:r>
                      <a:r>
                        <a:rPr lang="ca-ES" sz="18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Calibri"/>
                        </a:rPr>
                        <a:t>: 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La </a:t>
                      </a:r>
                      <a:r>
                        <a:rPr lang="es-ES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institució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disposa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de </a:t>
                      </a:r>
                      <a:r>
                        <a:rPr lang="es-ES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serveis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d’orientació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i recursos </a:t>
                      </a:r>
                      <a:r>
                        <a:rPr lang="es-ES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adequats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i </a:t>
                      </a:r>
                      <a:r>
                        <a:rPr lang="es-ES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eficaços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per a </a:t>
                      </a:r>
                      <a:r>
                        <a:rPr lang="es-ES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l’aprenentatge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de </a:t>
                      </a:r>
                      <a:r>
                        <a:rPr lang="es-ES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l’alumnat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  <a:r>
                        <a:rPr lang="ca-ES" sz="1800" b="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r>
                        <a:rPr lang="ca-ES" sz="1800" b="0" dirty="0">
                          <a:effectLst/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ca-ES" sz="1800" b="0" dirty="0" smtClean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ES" sz="18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1800" b="1" dirty="0" smtClean="0">
                          <a:effectLst/>
                          <a:latin typeface="+mn-lt"/>
                          <a:ea typeface="Calibri"/>
                          <a:cs typeface="Calibri"/>
                        </a:rPr>
                        <a:t>Subestàndards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a-ES" sz="1800" b="1" dirty="0" smtClean="0">
                        <a:effectLst/>
                        <a:latin typeface="+mn-lt"/>
                        <a:ea typeface="Calibri"/>
                        <a:cs typeface="Calibri"/>
                      </a:endParaRPr>
                    </a:p>
                    <a:p>
                      <a:pPr marL="285750" indent="-285750" algn="just">
                        <a:buFont typeface="Arial" panose="020B0604020202020204" pitchFamily="34" charset="0"/>
                        <a:buChar char="•"/>
                      </a:pPr>
                      <a:r>
                        <a:rPr lang="es-ES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Els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serveis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d’</a:t>
                      </a:r>
                      <a:r>
                        <a:rPr lang="es-ES" sz="1800" b="1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orientació</a:t>
                      </a:r>
                      <a:r>
                        <a:rPr lang="es-ES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800" b="1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acadèmica</a:t>
                      </a:r>
                      <a:r>
                        <a:rPr lang="es-ES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suporten </a:t>
                      </a:r>
                      <a:r>
                        <a:rPr lang="es-ES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adequadament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el </a:t>
                      </a:r>
                      <a:r>
                        <a:rPr lang="es-ES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procés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d’aprenentatge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i </a:t>
                      </a:r>
                      <a:r>
                        <a:rPr lang="es-ES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els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d’</a:t>
                      </a:r>
                      <a:r>
                        <a:rPr lang="es-ES" sz="1800" b="1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orientació</a:t>
                      </a:r>
                      <a:r>
                        <a:rPr lang="es-ES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800" b="1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professional</a:t>
                      </a:r>
                      <a:r>
                        <a:rPr lang="es-ES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faciliten la </a:t>
                      </a:r>
                      <a:r>
                        <a:rPr lang="es-ES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incorporació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al </a:t>
                      </a:r>
                      <a:r>
                        <a:rPr lang="es-ES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mercat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laboral. </a:t>
                      </a:r>
                    </a:p>
                    <a:p>
                      <a:pPr marL="0" indent="0" algn="just">
                        <a:buFont typeface="Arial" panose="020B0604020202020204" pitchFamily="34" charset="0"/>
                        <a:buNone/>
                      </a:pPr>
                      <a:endParaRPr lang="es-ES" sz="1800" b="0" i="0" u="none" strike="noStrike" kern="1200" baseline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indent="-285750" algn="just">
                        <a:buFont typeface="Arial" panose="020B0604020202020204" pitchFamily="34" charset="0"/>
                        <a:buChar char="•"/>
                      </a:pPr>
                      <a:r>
                        <a:rPr lang="es-ES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Els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recursos </a:t>
                      </a:r>
                      <a:r>
                        <a:rPr lang="es-ES" sz="1800" b="1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materials</a:t>
                      </a:r>
                      <a:r>
                        <a:rPr lang="es-ES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disponibles </a:t>
                      </a:r>
                      <a:r>
                        <a:rPr lang="es-ES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són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adequats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al nombre </a:t>
                      </a:r>
                      <a:r>
                        <a:rPr lang="es-ES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d’estudiants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i a les </a:t>
                      </a:r>
                      <a:r>
                        <a:rPr lang="es-ES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característiques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de la </a:t>
                      </a:r>
                      <a:r>
                        <a:rPr lang="es-ES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titulació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7" name="6 CuadroTexto"/>
          <p:cNvSpPr txBox="1"/>
          <p:nvPr/>
        </p:nvSpPr>
        <p:spPr>
          <a:xfrm>
            <a:off x="611560" y="44717"/>
            <a:ext cx="842493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ca-ES" sz="1600" b="1" smtClean="0">
                <a:solidFill>
                  <a:schemeClr val="accent1">
                    <a:lumMod val="75000"/>
                  </a:schemeClr>
                </a:solidFill>
              </a:rPr>
              <a:t>Procés Acreditació</a:t>
            </a:r>
            <a:r>
              <a:rPr lang="ca-ES" sz="1600" b="1" smtClean="0"/>
              <a:t> </a:t>
            </a:r>
            <a:r>
              <a:rPr lang="ca-ES" sz="1600" b="1" smtClean="0">
                <a:solidFill>
                  <a:schemeClr val="accent1">
                    <a:lumMod val="75000"/>
                  </a:schemeClr>
                </a:solidFill>
              </a:rPr>
              <a:t>de</a:t>
            </a:r>
            <a:r>
              <a:rPr lang="ca-ES" sz="1600" b="1" smtClean="0"/>
              <a:t> </a:t>
            </a:r>
            <a:r>
              <a:rPr lang="ca-ES" sz="1600" b="1" smtClean="0">
                <a:solidFill>
                  <a:schemeClr val="accent1">
                    <a:lumMod val="75000"/>
                  </a:schemeClr>
                </a:solidFill>
              </a:rPr>
              <a:t>titulacions</a:t>
            </a:r>
            <a:endParaRPr lang="ca-ES" sz="1600" b="1">
              <a:solidFill>
                <a:schemeClr val="accent1">
                  <a:lumMod val="75000"/>
                </a:schemeClr>
              </a:solidFill>
            </a:endParaRPr>
          </a:p>
        </p:txBody>
      </p:sp>
      <p:grpSp>
        <p:nvGrpSpPr>
          <p:cNvPr id="9" name="8 Grupo"/>
          <p:cNvGrpSpPr/>
          <p:nvPr/>
        </p:nvGrpSpPr>
        <p:grpSpPr>
          <a:xfrm>
            <a:off x="611560" y="764704"/>
            <a:ext cx="7992888" cy="720080"/>
            <a:chOff x="8768" y="1340745"/>
            <a:chExt cx="8442388" cy="666727"/>
          </a:xfrm>
        </p:grpSpPr>
        <p:sp>
          <p:nvSpPr>
            <p:cNvPr id="10" name="9 Rectángulo redondeado"/>
            <p:cNvSpPr/>
            <p:nvPr/>
          </p:nvSpPr>
          <p:spPr>
            <a:xfrm>
              <a:off x="8768" y="1340745"/>
              <a:ext cx="8442388" cy="666727"/>
            </a:xfrm>
            <a:prstGeom prst="roundRect">
              <a:avLst>
                <a:gd name="adj" fmla="val 10000"/>
              </a:avLst>
            </a:prstGeom>
            <a:solidFill>
              <a:srgbClr val="4F81BD">
                <a:lumMod val="75000"/>
              </a:srgbClr>
            </a:solidFill>
            <a:ln w="25400" cap="flat" cmpd="sng" algn="ctr">
              <a:solidFill>
                <a:sysClr val="window" lastClr="FFFFFF">
                  <a:hueOff val="0"/>
                  <a:satOff val="0"/>
                  <a:lumOff val="0"/>
                  <a:alphaOff val="0"/>
                </a:sysClr>
              </a:solidFill>
              <a:prstDash val="solid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</p:sp>
        <p:sp>
          <p:nvSpPr>
            <p:cNvPr id="11" name="10 Rectángulo"/>
            <p:cNvSpPr/>
            <p:nvPr/>
          </p:nvSpPr>
          <p:spPr>
            <a:xfrm>
              <a:off x="28296" y="1360273"/>
              <a:ext cx="8403332" cy="62767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10490" tIns="110490" rIns="110490" bIns="110490" numCol="1" spcCol="1270" anchor="ctr" anchorCtr="0">
              <a:noAutofit/>
            </a:bodyPr>
            <a:lstStyle/>
            <a:p>
              <a:pPr lvl="0" defTabSz="1289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ca-ES" sz="2900" smtClean="0">
                  <a:solidFill>
                    <a:sysClr val="window" lastClr="FFFFFF"/>
                  </a:solidFill>
                  <a:latin typeface="Calibri"/>
                </a:rPr>
                <a:t>Estàndards que </a:t>
              </a:r>
              <a:r>
                <a:rPr lang="ca-ES" sz="2900">
                  <a:solidFill>
                    <a:sysClr val="window" lastClr="FFFFFF"/>
                  </a:solidFill>
                </a:rPr>
                <a:t>s’avaluen </a:t>
              </a:r>
              <a:r>
                <a:rPr lang="ca-ES" sz="2900" smtClean="0">
                  <a:solidFill>
                    <a:sysClr val="window" lastClr="FFFFFF"/>
                  </a:solidFill>
                </a:rPr>
                <a:t>(V) </a:t>
              </a:r>
              <a:endParaRPr lang="ca-ES" sz="2900" kern="1200">
                <a:solidFill>
                  <a:sysClr val="window" lastClr="FFFFFF"/>
                </a:solidFill>
                <a:latin typeface="Calibri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430028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CuadroTexto"/>
          <p:cNvSpPr txBox="1"/>
          <p:nvPr/>
        </p:nvSpPr>
        <p:spPr>
          <a:xfrm>
            <a:off x="369152" y="6361583"/>
            <a:ext cx="842493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ca-ES" sz="1400" smtClean="0">
                <a:solidFill>
                  <a:schemeClr val="accent1">
                    <a:lumMod val="75000"/>
                  </a:schemeClr>
                </a:solidFill>
              </a:rPr>
              <a:t>Oficina de Qualitat Docent</a:t>
            </a:r>
            <a:endParaRPr lang="ca-ES" sz="1400">
              <a:solidFill>
                <a:schemeClr val="accent1">
                  <a:lumMod val="75000"/>
                </a:schemeClr>
              </a:solidFill>
            </a:endParaRPr>
          </a:p>
        </p:txBody>
      </p:sp>
      <p:graphicFrame>
        <p:nvGraphicFramePr>
          <p:cNvPr id="8" name="7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09791617"/>
              </p:ext>
            </p:extLst>
          </p:nvPr>
        </p:nvGraphicFramePr>
        <p:xfrm>
          <a:off x="611560" y="1556792"/>
          <a:ext cx="7992888" cy="4636008"/>
        </p:xfrm>
        <a:graphic>
          <a:graphicData uri="http://schemas.openxmlformats.org/drawingml/2006/table">
            <a:tbl>
              <a:tblPr firstRow="1" firstCol="1" bandRow="1"/>
              <a:tblGrid>
                <a:gridCol w="15289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6397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536504"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2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6. Qualitat </a:t>
                      </a:r>
                      <a:r>
                        <a:rPr lang="ca-ES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dels resultats dels programes formatius</a:t>
                      </a:r>
                      <a:endParaRPr lang="es-E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a-ES" sz="1800" b="1" dirty="0" smtClean="0">
                          <a:effectLst/>
                          <a:latin typeface="Calibri"/>
                          <a:ea typeface="Calibri"/>
                          <a:cs typeface="Calibri"/>
                        </a:rPr>
                        <a:t>ESTÀNDARD</a:t>
                      </a:r>
                      <a:r>
                        <a:rPr lang="ca-ES" sz="18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Calibri"/>
                        </a:rPr>
                        <a:t>: 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Les </a:t>
                      </a:r>
                      <a:r>
                        <a:rPr lang="es-ES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activitats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de </a:t>
                      </a:r>
                      <a:r>
                        <a:rPr lang="es-ES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formació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i </a:t>
                      </a:r>
                      <a:r>
                        <a:rPr lang="es-ES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d’avaluació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són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coherents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amb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el perfil de </a:t>
                      </a:r>
                      <a:r>
                        <a:rPr lang="es-ES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formació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de la </a:t>
                      </a:r>
                      <a:r>
                        <a:rPr lang="es-ES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titulació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  <a:r>
                        <a:rPr lang="es-ES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Els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resultats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d’aquests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processos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són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adequats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tant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pel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que fa </a:t>
                      </a:r>
                      <a:r>
                        <a:rPr lang="es-ES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als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assoliments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acadèmics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, que es </a:t>
                      </a:r>
                      <a:r>
                        <a:rPr lang="es-ES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corresponen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amb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el </a:t>
                      </a:r>
                      <a:r>
                        <a:rPr lang="es-ES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nivell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del MECES de la </a:t>
                      </a:r>
                      <a:r>
                        <a:rPr lang="es-ES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titulació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s-ES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com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pel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que fa </a:t>
                      </a:r>
                      <a:r>
                        <a:rPr lang="es-ES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als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indicadors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acadèmics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, de </a:t>
                      </a:r>
                      <a:r>
                        <a:rPr lang="es-ES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satisfacció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i </a:t>
                      </a:r>
                      <a:r>
                        <a:rPr lang="es-ES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laborals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  <a:r>
                        <a:rPr lang="ca-ES" sz="1800" b="1" dirty="0" smtClean="0">
                          <a:effectLst/>
                          <a:latin typeface="+mn-lt"/>
                          <a:ea typeface="Calibri"/>
                          <a:cs typeface="Calibri"/>
                        </a:rPr>
                        <a:t>Subestàndards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ES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Els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800" b="1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resultats</a:t>
                      </a:r>
                      <a:r>
                        <a:rPr lang="es-ES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de </a:t>
                      </a:r>
                      <a:r>
                        <a:rPr lang="es-ES" sz="1800" b="1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l’aprenentatge</a:t>
                      </a:r>
                      <a:r>
                        <a:rPr lang="es-ES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assolits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es </a:t>
                      </a:r>
                      <a:r>
                        <a:rPr lang="es-ES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corresponen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amb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els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800" b="1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objectius</a:t>
                      </a:r>
                      <a:r>
                        <a:rPr lang="es-ES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formatius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pretesos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i </a:t>
                      </a:r>
                      <a:r>
                        <a:rPr lang="es-ES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amb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el </a:t>
                      </a:r>
                      <a:r>
                        <a:rPr lang="es-ES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nivell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del </a:t>
                      </a:r>
                      <a:r>
                        <a:rPr lang="es-ES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MECES 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de la </a:t>
                      </a:r>
                      <a:r>
                        <a:rPr lang="es-ES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titulació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E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Les </a:t>
                      </a:r>
                      <a:r>
                        <a:rPr lang="es-ES" sz="1800" b="1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activitats</a:t>
                      </a:r>
                      <a:r>
                        <a:rPr lang="es-ES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800" b="1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formatives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, la </a:t>
                      </a:r>
                      <a:r>
                        <a:rPr lang="es-ES" sz="1800" b="1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metodologia</a:t>
                      </a:r>
                      <a:r>
                        <a:rPr lang="es-ES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800" b="1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docent</a:t>
                      </a:r>
                      <a:r>
                        <a:rPr lang="es-ES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 el </a:t>
                      </a:r>
                      <a:r>
                        <a:rPr lang="es-ES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sistema </a:t>
                      </a:r>
                      <a:r>
                        <a:rPr lang="es-ES" sz="1800" b="1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d’avaluació</a:t>
                      </a:r>
                      <a:r>
                        <a:rPr lang="es-ES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són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adequats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i </a:t>
                      </a:r>
                      <a:r>
                        <a:rPr lang="es-ES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pertinents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per garantir </a:t>
                      </a:r>
                      <a:r>
                        <a:rPr lang="es-ES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l’assoliment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dels </a:t>
                      </a:r>
                      <a:r>
                        <a:rPr lang="es-ES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resultats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de </a:t>
                      </a:r>
                      <a:r>
                        <a:rPr lang="es-ES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l’aprenentatge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previstos.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ES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Els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valors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dels </a:t>
                      </a:r>
                      <a:r>
                        <a:rPr lang="es-ES" sz="1800" b="1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indicadors</a:t>
                      </a:r>
                      <a:r>
                        <a:rPr lang="es-ES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800" b="1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acadèmics</a:t>
                      </a:r>
                      <a:r>
                        <a:rPr lang="es-ES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són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adequats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per a les </a:t>
                      </a:r>
                      <a:r>
                        <a:rPr lang="es-ES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característiques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de la </a:t>
                      </a:r>
                      <a:r>
                        <a:rPr lang="es-ES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titulació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ES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Els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valors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dels </a:t>
                      </a:r>
                      <a:r>
                        <a:rPr lang="es-ES" sz="1800" b="1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indicadors</a:t>
                      </a:r>
                      <a:r>
                        <a:rPr lang="es-ES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800" b="1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d’inserció</a:t>
                      </a:r>
                      <a:r>
                        <a:rPr lang="es-ES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laboral </a:t>
                      </a:r>
                      <a:r>
                        <a:rPr lang="es-ES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són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adequats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per a les </a:t>
                      </a:r>
                      <a:r>
                        <a:rPr lang="es-ES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característiques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de la </a:t>
                      </a:r>
                      <a:r>
                        <a:rPr lang="es-ES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titulació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. 	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7" name="6 CuadroTexto"/>
          <p:cNvSpPr txBox="1"/>
          <p:nvPr/>
        </p:nvSpPr>
        <p:spPr>
          <a:xfrm>
            <a:off x="708720" y="19363"/>
            <a:ext cx="842493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ca-ES" sz="1600" b="1" smtClean="0">
                <a:solidFill>
                  <a:schemeClr val="accent1">
                    <a:lumMod val="75000"/>
                  </a:schemeClr>
                </a:solidFill>
              </a:rPr>
              <a:t>Procés Acreditació</a:t>
            </a:r>
            <a:r>
              <a:rPr lang="ca-ES" sz="1600" b="1" smtClean="0"/>
              <a:t> </a:t>
            </a:r>
            <a:r>
              <a:rPr lang="ca-ES" sz="1600" b="1" smtClean="0">
                <a:solidFill>
                  <a:schemeClr val="accent1">
                    <a:lumMod val="75000"/>
                  </a:schemeClr>
                </a:solidFill>
              </a:rPr>
              <a:t>de</a:t>
            </a:r>
            <a:r>
              <a:rPr lang="ca-ES" sz="1600" b="1" smtClean="0"/>
              <a:t> </a:t>
            </a:r>
            <a:r>
              <a:rPr lang="ca-ES" sz="1600" b="1" smtClean="0">
                <a:solidFill>
                  <a:schemeClr val="accent1">
                    <a:lumMod val="75000"/>
                  </a:schemeClr>
                </a:solidFill>
              </a:rPr>
              <a:t>titulacions</a:t>
            </a:r>
            <a:endParaRPr lang="ca-ES" sz="1600" b="1">
              <a:solidFill>
                <a:schemeClr val="accent1">
                  <a:lumMod val="75000"/>
                </a:schemeClr>
              </a:solidFill>
            </a:endParaRPr>
          </a:p>
        </p:txBody>
      </p:sp>
      <p:grpSp>
        <p:nvGrpSpPr>
          <p:cNvPr id="9" name="8 Grupo"/>
          <p:cNvGrpSpPr/>
          <p:nvPr/>
        </p:nvGrpSpPr>
        <p:grpSpPr>
          <a:xfrm>
            <a:off x="611560" y="764704"/>
            <a:ext cx="7992888" cy="720080"/>
            <a:chOff x="8768" y="1340745"/>
            <a:chExt cx="8442388" cy="666727"/>
          </a:xfrm>
        </p:grpSpPr>
        <p:sp>
          <p:nvSpPr>
            <p:cNvPr id="10" name="9 Rectángulo redondeado"/>
            <p:cNvSpPr/>
            <p:nvPr/>
          </p:nvSpPr>
          <p:spPr>
            <a:xfrm>
              <a:off x="8768" y="1340745"/>
              <a:ext cx="8442388" cy="666727"/>
            </a:xfrm>
            <a:prstGeom prst="roundRect">
              <a:avLst>
                <a:gd name="adj" fmla="val 10000"/>
              </a:avLst>
            </a:prstGeom>
            <a:solidFill>
              <a:srgbClr val="4F81BD">
                <a:lumMod val="75000"/>
              </a:srgbClr>
            </a:solidFill>
            <a:ln w="25400" cap="flat" cmpd="sng" algn="ctr">
              <a:solidFill>
                <a:sysClr val="window" lastClr="FFFFFF">
                  <a:hueOff val="0"/>
                  <a:satOff val="0"/>
                  <a:lumOff val="0"/>
                  <a:alphaOff val="0"/>
                </a:sysClr>
              </a:solidFill>
              <a:prstDash val="solid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</p:sp>
        <p:sp>
          <p:nvSpPr>
            <p:cNvPr id="11" name="10 Rectángulo"/>
            <p:cNvSpPr/>
            <p:nvPr/>
          </p:nvSpPr>
          <p:spPr>
            <a:xfrm>
              <a:off x="28296" y="1360273"/>
              <a:ext cx="8403332" cy="62767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10490" tIns="110490" rIns="110490" bIns="110490" numCol="1" spcCol="1270" anchor="ctr" anchorCtr="0">
              <a:noAutofit/>
            </a:bodyPr>
            <a:lstStyle/>
            <a:p>
              <a:pPr lvl="0" defTabSz="1289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ca-ES" sz="2900" smtClean="0">
                  <a:solidFill>
                    <a:sysClr val="window" lastClr="FFFFFF"/>
                  </a:solidFill>
                  <a:latin typeface="Calibri"/>
                </a:rPr>
                <a:t>Estàndards que </a:t>
              </a:r>
              <a:r>
                <a:rPr lang="ca-ES" sz="2900">
                  <a:solidFill>
                    <a:sysClr val="window" lastClr="FFFFFF"/>
                  </a:solidFill>
                </a:rPr>
                <a:t>s’avaluen </a:t>
              </a:r>
              <a:r>
                <a:rPr lang="ca-ES" sz="2900" smtClean="0">
                  <a:solidFill>
                    <a:sysClr val="window" lastClr="FFFFFF"/>
                  </a:solidFill>
                </a:rPr>
                <a:t>(VI</a:t>
              </a:r>
              <a:r>
                <a:rPr lang="ca-ES" sz="2900">
                  <a:solidFill>
                    <a:sysClr val="window" lastClr="FFFFFF"/>
                  </a:solidFill>
                </a:rPr>
                <a:t>) </a:t>
              </a:r>
              <a:endParaRPr lang="ca-ES" sz="2900" kern="1200">
                <a:solidFill>
                  <a:sysClr val="window" lastClr="FFFFFF"/>
                </a:solidFill>
                <a:latin typeface="Calibri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430028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CuadroTexto"/>
          <p:cNvSpPr txBox="1"/>
          <p:nvPr/>
        </p:nvSpPr>
        <p:spPr>
          <a:xfrm>
            <a:off x="369152" y="6361583"/>
            <a:ext cx="842493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ca-ES" sz="1400" smtClean="0">
                <a:solidFill>
                  <a:schemeClr val="accent1">
                    <a:lumMod val="75000"/>
                  </a:schemeClr>
                </a:solidFill>
              </a:rPr>
              <a:t>Oficina de Qualitat Docent</a:t>
            </a:r>
            <a:endParaRPr lang="ca-ES" sz="1400">
              <a:solidFill>
                <a:schemeClr val="accent1">
                  <a:lumMod val="75000"/>
                </a:schemeClr>
              </a:solidFill>
            </a:endParaRPr>
          </a:p>
        </p:txBody>
      </p:sp>
      <p:graphicFrame>
        <p:nvGraphicFramePr>
          <p:cNvPr id="7" name="6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9402855"/>
              </p:ext>
            </p:extLst>
          </p:nvPr>
        </p:nvGraphicFramePr>
        <p:xfrm>
          <a:off x="428800" y="1280462"/>
          <a:ext cx="8131036" cy="5018739"/>
        </p:xfrm>
        <a:graphic>
          <a:graphicData uri="http://schemas.openxmlformats.org/drawingml/2006/table">
            <a:tbl>
              <a:tblPr firstRow="1" firstCol="1" bandRow="1"/>
              <a:tblGrid>
                <a:gridCol w="16203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51069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29619"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sz="18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Arial" panose="020B0604020202020204" pitchFamily="34" charset="0"/>
                        </a:rPr>
                        <a:t>2.1.</a:t>
                      </a:r>
                      <a:r>
                        <a:rPr lang="es-ES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 La </a:t>
                      </a:r>
                      <a:r>
                        <a:rPr lang="es-ES" sz="1800" b="1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institució</a:t>
                      </a:r>
                      <a:r>
                        <a:rPr lang="es-ES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 publica </a:t>
                      </a:r>
                      <a:r>
                        <a:rPr lang="es-ES" sz="1800" b="1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informació</a:t>
                      </a:r>
                      <a:r>
                        <a:rPr lang="es-ES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1800" b="1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veraç</a:t>
                      </a:r>
                      <a:r>
                        <a:rPr lang="es-ES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, completa, </a:t>
                      </a:r>
                      <a:r>
                        <a:rPr lang="es-ES" sz="1800" b="1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actualitzada</a:t>
                      </a:r>
                      <a:r>
                        <a:rPr lang="es-ES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 i </a:t>
                      </a:r>
                      <a:r>
                        <a:rPr lang="es-ES" sz="1800" b="1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accessible</a:t>
                      </a:r>
                      <a:r>
                        <a:rPr lang="es-ES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 sobre les </a:t>
                      </a:r>
                      <a:r>
                        <a:rPr lang="es-ES" sz="1800" b="1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característiques</a:t>
                      </a:r>
                      <a:r>
                        <a:rPr lang="es-ES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 de la </a:t>
                      </a:r>
                      <a:r>
                        <a:rPr lang="es-ES" sz="1800" b="1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titulació</a:t>
                      </a:r>
                      <a:r>
                        <a:rPr lang="es-ES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 i el </a:t>
                      </a:r>
                      <a:r>
                        <a:rPr lang="es-ES" sz="1800" b="1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seu</a:t>
                      </a:r>
                      <a:r>
                        <a:rPr lang="es-ES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1800" b="1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desenvolupament</a:t>
                      </a:r>
                      <a:r>
                        <a:rPr lang="es-ES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1800" b="1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operatiu</a:t>
                      </a:r>
                      <a:r>
                        <a:rPr lang="es-ES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.</a:t>
                      </a:r>
                      <a:r>
                        <a:rPr lang="es-E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	</a:t>
                      </a:r>
                    </a:p>
                  </a:txBody>
                  <a:tcPr marL="65018" marR="6501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 rowSpan="2">
                  <a:txBody>
                    <a:bodyPr/>
                    <a:lstStyle/>
                    <a:p>
                      <a:r>
                        <a:rPr lang="es-ES" sz="1800" b="1" i="1" u="none" strike="noStrike" kern="1200" baseline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En progrés vers l’excel·lència </a:t>
                      </a:r>
                      <a:endParaRPr lang="es-ES" sz="1800" b="0" i="0" u="none" strike="noStrike" kern="1200" baseline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5018" marR="6501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pt-BR" sz="1800" b="0" i="0" u="none" strike="noStrike" kern="1200" baseline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S’ofereix informació </a:t>
                      </a:r>
                      <a:r>
                        <a:rPr lang="pt-BR" sz="1800" b="1" i="0" u="none" strike="noStrike" kern="1200" baseline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actualitzada, exhaustiva i pertinent </a:t>
                      </a:r>
                      <a:r>
                        <a:rPr lang="pt-BR" sz="1800" b="0" i="0" u="none" strike="noStrike" kern="1200" baseline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sobre les característiques del programa i el seu desenvolupament operatiu.</a:t>
                      </a:r>
                      <a:endParaRPr lang="es-ES" sz="180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5018" marR="6501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800" b="0" i="0" u="none" strike="noStrike" kern="1200" baseline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La informació és </a:t>
                      </a:r>
                      <a:r>
                        <a:rPr lang="es-ES" sz="1800" b="1" i="0" u="none" strike="noStrike" kern="1200" baseline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molt clara, llegible, agregada i accessible </a:t>
                      </a:r>
                      <a:r>
                        <a:rPr lang="es-ES" sz="1800" b="0" i="0" u="none" strike="noStrike" kern="1200" baseline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a tots els grups d’interès. </a:t>
                      </a:r>
                      <a:endParaRPr lang="es-ES" sz="180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5018" marR="6501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4417">
                <a:tc rowSpan="2"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a-ES" sz="1800" b="1" i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Arial" panose="020B0604020202020204" pitchFamily="34" charset="0"/>
                        </a:rPr>
                        <a:t>S’assoleix</a:t>
                      </a:r>
                      <a:endParaRPr lang="es-ES" sz="180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5018" marR="6501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pt-BR" sz="1800" b="0" i="0" u="none" strike="noStrike" kern="1200" baseline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S’ofereix informació </a:t>
                      </a:r>
                      <a:r>
                        <a:rPr lang="pt-BR" sz="1800" b="1" i="0" u="none" strike="noStrike" kern="1200" baseline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pertinent </a:t>
                      </a:r>
                      <a:r>
                        <a:rPr lang="pt-BR" sz="1800" b="0" i="0" u="none" strike="noStrike" kern="1200" baseline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sobre les característiques del programa i el seu desenvolupament operatiu. 	</a:t>
                      </a:r>
                      <a:endParaRPr lang="es-ES" sz="180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5018" marR="6501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800" b="0" i="0" u="none" strike="noStrike" kern="1200" baseline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La informació és </a:t>
                      </a:r>
                      <a:r>
                        <a:rPr lang="es-ES" sz="1800" b="1" i="0" u="none" strike="noStrike" kern="1200" baseline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clara, llegible, agregada i accessible </a:t>
                      </a:r>
                      <a:r>
                        <a:rPr lang="es-ES" sz="1800" b="0" i="0" u="none" strike="noStrike" kern="1200" baseline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als grups d’interès. </a:t>
                      </a:r>
                      <a:endParaRPr lang="es-ES" sz="180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5018" marR="6501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 rowSpan="2"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a-ES" sz="1800" b="1" i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Arial" panose="020B0604020202020204" pitchFamily="34" charset="0"/>
                        </a:rPr>
                        <a:t>S’assoleix amb condicions</a:t>
                      </a:r>
                      <a:endParaRPr lang="es-ES" sz="180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5018" marR="6501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1800" b="0" i="0" u="none" strike="noStrike" baseline="0" smtClean="0">
                          <a:solidFill>
                            <a:srgbClr val="000000"/>
                          </a:solidFill>
                          <a:latin typeface="+mn-lt"/>
                          <a:cs typeface="Arial" panose="020B0604020202020204" pitchFamily="34" charset="0"/>
                        </a:rPr>
                        <a:t>S’ofereix informació </a:t>
                      </a:r>
                      <a:r>
                        <a:rPr lang="es-ES" sz="1800" b="1" i="0" u="none" strike="noStrike" baseline="0" smtClean="0">
                          <a:solidFill>
                            <a:srgbClr val="000000"/>
                          </a:solidFill>
                          <a:latin typeface="+mn-lt"/>
                          <a:cs typeface="Arial" panose="020B0604020202020204" pitchFamily="34" charset="0"/>
                        </a:rPr>
                        <a:t>parcial </a:t>
                      </a:r>
                      <a:r>
                        <a:rPr lang="es-ES" sz="1800" b="0" i="0" u="none" strike="noStrike" baseline="0" smtClean="0">
                          <a:solidFill>
                            <a:srgbClr val="000000"/>
                          </a:solidFill>
                          <a:latin typeface="+mn-lt"/>
                          <a:cs typeface="Arial" panose="020B0604020202020204" pitchFamily="34" charset="0"/>
                        </a:rPr>
                        <a:t>sobre les característiques del programa i el seu desenvolupament operatiu.</a:t>
                      </a:r>
                    </a:p>
                  </a:txBody>
                  <a:tcPr marL="65018" marR="6501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1929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1800" b="0" i="0" u="none" strike="noStrike" baseline="0" smtClean="0">
                          <a:solidFill>
                            <a:srgbClr val="000000"/>
                          </a:solidFill>
                          <a:latin typeface="+mn-lt"/>
                          <a:cs typeface="Arial" panose="020B0604020202020204" pitchFamily="34" charset="0"/>
                        </a:rPr>
                        <a:t>La informació publicada </a:t>
                      </a:r>
                      <a:r>
                        <a:rPr lang="es-ES" sz="1800" b="1" i="0" u="none" strike="noStrike" baseline="0" smtClean="0">
                          <a:solidFill>
                            <a:srgbClr val="000000"/>
                          </a:solidFill>
                          <a:latin typeface="+mn-lt"/>
                          <a:cs typeface="Arial" panose="020B0604020202020204" pitchFamily="34" charset="0"/>
                        </a:rPr>
                        <a:t>presenta certes mancances </a:t>
                      </a:r>
                      <a:r>
                        <a:rPr lang="es-ES" sz="1800" b="0" i="0" u="none" strike="noStrike" baseline="0" smtClean="0">
                          <a:solidFill>
                            <a:srgbClr val="000000"/>
                          </a:solidFill>
                          <a:latin typeface="+mn-lt"/>
                          <a:cs typeface="Arial" panose="020B0604020202020204" pitchFamily="34" charset="0"/>
                        </a:rPr>
                        <a:t>pel que fa a claredat, llegibilitat, agregació i accessibilitat.</a:t>
                      </a:r>
                    </a:p>
                  </a:txBody>
                  <a:tcPr marL="65018" marR="6501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9509">
                <a:tc rowSpan="2"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a-ES" sz="1800" b="1" i="1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Arial" panose="020B0604020202020204" pitchFamily="34" charset="0"/>
                        </a:rPr>
                        <a:t>No s’assoleix</a:t>
                      </a:r>
                      <a:endParaRPr lang="es-ES" sz="180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5018" marR="6501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1800" b="0" i="0" u="none" strike="noStrike" baseline="0" smtClean="0">
                          <a:solidFill>
                            <a:srgbClr val="000000"/>
                          </a:solidFill>
                          <a:latin typeface="+mn-lt"/>
                          <a:cs typeface="Arial" panose="020B0604020202020204" pitchFamily="34" charset="0"/>
                        </a:rPr>
                        <a:t>S’ofereix informació </a:t>
                      </a:r>
                      <a:r>
                        <a:rPr lang="es-ES" sz="1800" b="1" i="0" u="none" strike="noStrike" baseline="0" smtClean="0">
                          <a:solidFill>
                            <a:srgbClr val="000000"/>
                          </a:solidFill>
                          <a:latin typeface="+mn-lt"/>
                          <a:cs typeface="Arial" panose="020B0604020202020204" pitchFamily="34" charset="0"/>
                        </a:rPr>
                        <a:t>deficient </a:t>
                      </a:r>
                      <a:r>
                        <a:rPr lang="es-ES" sz="1800" b="0" i="0" u="none" strike="noStrike" baseline="0" smtClean="0">
                          <a:solidFill>
                            <a:srgbClr val="000000"/>
                          </a:solidFill>
                          <a:latin typeface="+mn-lt"/>
                          <a:cs typeface="Arial" panose="020B0604020202020204" pitchFamily="34" charset="0"/>
                        </a:rPr>
                        <a:t>sobre les característiques del programa i el seu desenvolupament operatiu. </a:t>
                      </a:r>
                    </a:p>
                  </a:txBody>
                  <a:tcPr marL="65018" marR="6501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34468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1800" b="0" i="0" u="none" strike="noStrike" baseline="0" dirty="0" smtClean="0">
                          <a:solidFill>
                            <a:srgbClr val="000000"/>
                          </a:solidFill>
                          <a:latin typeface="+mn-lt"/>
                          <a:cs typeface="Arial" panose="020B0604020202020204" pitchFamily="34" charset="0"/>
                        </a:rPr>
                        <a:t>La </a:t>
                      </a:r>
                      <a:r>
                        <a:rPr lang="es-ES" sz="1800" b="0" i="0" u="none" strike="noStrike" baseline="0" dirty="0" err="1" smtClean="0">
                          <a:solidFill>
                            <a:srgbClr val="000000"/>
                          </a:solidFill>
                          <a:latin typeface="+mn-lt"/>
                          <a:cs typeface="Arial" panose="020B0604020202020204" pitchFamily="34" charset="0"/>
                        </a:rPr>
                        <a:t>informació</a:t>
                      </a:r>
                      <a:r>
                        <a:rPr lang="es-ES" sz="1800" b="0" i="0" u="none" strike="noStrike" baseline="0" dirty="0" smtClean="0">
                          <a:solidFill>
                            <a:srgbClr val="000000"/>
                          </a:solidFill>
                          <a:latin typeface="+mn-lt"/>
                          <a:cs typeface="Arial" panose="020B0604020202020204" pitchFamily="34" charset="0"/>
                        </a:rPr>
                        <a:t> publicada </a:t>
                      </a:r>
                      <a:r>
                        <a:rPr lang="es-ES" sz="1800" b="1" i="0" u="none" strike="noStrike" baseline="0" dirty="0" smtClean="0">
                          <a:solidFill>
                            <a:srgbClr val="000000"/>
                          </a:solidFill>
                          <a:latin typeface="+mn-lt"/>
                          <a:cs typeface="Arial" panose="020B0604020202020204" pitchFamily="34" charset="0"/>
                        </a:rPr>
                        <a:t>presenta </a:t>
                      </a:r>
                      <a:r>
                        <a:rPr lang="es-ES" sz="1800" b="1" i="0" u="none" strike="noStrike" baseline="0" dirty="0" err="1" smtClean="0">
                          <a:solidFill>
                            <a:srgbClr val="000000"/>
                          </a:solidFill>
                          <a:latin typeface="+mn-lt"/>
                          <a:cs typeface="Arial" panose="020B0604020202020204" pitchFamily="34" charset="0"/>
                        </a:rPr>
                        <a:t>serioses</a:t>
                      </a:r>
                      <a:r>
                        <a:rPr lang="es-ES" sz="1800" b="1" i="0" u="none" strike="noStrike" baseline="0" dirty="0" smtClean="0">
                          <a:solidFill>
                            <a:srgbClr val="000000"/>
                          </a:solidFill>
                          <a:latin typeface="+mn-lt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1800" b="1" i="0" u="none" strike="noStrike" baseline="0" dirty="0" err="1" smtClean="0">
                          <a:solidFill>
                            <a:srgbClr val="000000"/>
                          </a:solidFill>
                          <a:latin typeface="+mn-lt"/>
                          <a:cs typeface="Arial" panose="020B0604020202020204" pitchFamily="34" charset="0"/>
                        </a:rPr>
                        <a:t>mancances</a:t>
                      </a:r>
                      <a:r>
                        <a:rPr lang="es-ES" sz="1800" b="1" i="0" u="none" strike="noStrike" baseline="0" dirty="0" smtClean="0">
                          <a:solidFill>
                            <a:srgbClr val="000000"/>
                          </a:solidFill>
                          <a:latin typeface="+mn-lt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1800" b="0" i="0" u="none" strike="noStrike" baseline="0" dirty="0" err="1" smtClean="0">
                          <a:solidFill>
                            <a:srgbClr val="000000"/>
                          </a:solidFill>
                          <a:latin typeface="+mn-lt"/>
                          <a:cs typeface="Arial" panose="020B0604020202020204" pitchFamily="34" charset="0"/>
                        </a:rPr>
                        <a:t>pel</a:t>
                      </a:r>
                      <a:r>
                        <a:rPr lang="es-ES" sz="1800" b="0" i="0" u="none" strike="noStrike" baseline="0" dirty="0" smtClean="0">
                          <a:solidFill>
                            <a:srgbClr val="000000"/>
                          </a:solidFill>
                          <a:latin typeface="+mn-lt"/>
                          <a:cs typeface="Arial" panose="020B0604020202020204" pitchFamily="34" charset="0"/>
                        </a:rPr>
                        <a:t> que fa a </a:t>
                      </a:r>
                      <a:r>
                        <a:rPr lang="es-ES" sz="1800" b="0" i="0" u="none" strike="noStrike" baseline="0" dirty="0" err="1" smtClean="0">
                          <a:solidFill>
                            <a:srgbClr val="000000"/>
                          </a:solidFill>
                          <a:latin typeface="+mn-lt"/>
                          <a:cs typeface="Arial" panose="020B0604020202020204" pitchFamily="34" charset="0"/>
                        </a:rPr>
                        <a:t>claredat</a:t>
                      </a:r>
                      <a:r>
                        <a:rPr lang="es-ES" sz="1800" b="0" i="0" u="none" strike="noStrike" baseline="0" dirty="0" smtClean="0">
                          <a:solidFill>
                            <a:srgbClr val="000000"/>
                          </a:solidFill>
                          <a:latin typeface="+mn-lt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s-ES" sz="1800" b="0" i="0" u="none" strike="noStrike" baseline="0" dirty="0" err="1" smtClean="0">
                          <a:solidFill>
                            <a:srgbClr val="000000"/>
                          </a:solidFill>
                          <a:latin typeface="+mn-lt"/>
                          <a:cs typeface="Arial" panose="020B0604020202020204" pitchFamily="34" charset="0"/>
                        </a:rPr>
                        <a:t>llegibilitat</a:t>
                      </a:r>
                      <a:r>
                        <a:rPr lang="es-ES" sz="1800" b="0" i="0" u="none" strike="noStrike" baseline="0" dirty="0" smtClean="0">
                          <a:solidFill>
                            <a:srgbClr val="000000"/>
                          </a:solidFill>
                          <a:latin typeface="+mn-lt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s-ES" sz="1800" b="0" i="0" u="none" strike="noStrike" baseline="0" dirty="0" err="1" smtClean="0">
                          <a:solidFill>
                            <a:srgbClr val="000000"/>
                          </a:solidFill>
                          <a:latin typeface="+mn-lt"/>
                          <a:cs typeface="Arial" panose="020B0604020202020204" pitchFamily="34" charset="0"/>
                        </a:rPr>
                        <a:t>agregació</a:t>
                      </a:r>
                      <a:r>
                        <a:rPr lang="es-ES" sz="1800" b="0" i="0" u="none" strike="noStrike" baseline="0" dirty="0" smtClean="0">
                          <a:solidFill>
                            <a:srgbClr val="000000"/>
                          </a:solidFill>
                          <a:latin typeface="+mn-lt"/>
                          <a:cs typeface="Arial" panose="020B0604020202020204" pitchFamily="34" charset="0"/>
                        </a:rPr>
                        <a:t> i </a:t>
                      </a:r>
                      <a:r>
                        <a:rPr lang="es-ES" sz="1800" b="0" i="0" u="none" strike="noStrike" baseline="0" dirty="0" err="1" smtClean="0">
                          <a:solidFill>
                            <a:srgbClr val="000000"/>
                          </a:solidFill>
                          <a:latin typeface="+mn-lt"/>
                          <a:cs typeface="Arial" panose="020B0604020202020204" pitchFamily="34" charset="0"/>
                        </a:rPr>
                        <a:t>accessibilitat</a:t>
                      </a:r>
                      <a:r>
                        <a:rPr lang="es-ES" sz="1800" b="0" i="0" u="none" strike="noStrike" baseline="0" dirty="0" smtClean="0">
                          <a:solidFill>
                            <a:srgbClr val="000000"/>
                          </a:solidFill>
                          <a:latin typeface="+mn-lt"/>
                          <a:cs typeface="Arial" panose="020B0604020202020204" pitchFamily="34" charset="0"/>
                        </a:rPr>
                        <a:t>.</a:t>
                      </a:r>
                    </a:p>
                  </a:txBody>
                  <a:tcPr marL="65018" marR="6501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8" name="7 CuadroTexto"/>
          <p:cNvSpPr txBox="1"/>
          <p:nvPr/>
        </p:nvSpPr>
        <p:spPr>
          <a:xfrm>
            <a:off x="719064" y="19363"/>
            <a:ext cx="842493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ca-ES" sz="1600" b="1" smtClean="0">
                <a:solidFill>
                  <a:schemeClr val="accent1">
                    <a:lumMod val="75000"/>
                  </a:schemeClr>
                </a:solidFill>
              </a:rPr>
              <a:t>Procés Acreditació</a:t>
            </a:r>
            <a:r>
              <a:rPr lang="ca-ES" sz="1600" b="1" smtClean="0"/>
              <a:t> </a:t>
            </a:r>
            <a:r>
              <a:rPr lang="ca-ES" sz="1600" b="1" smtClean="0">
                <a:solidFill>
                  <a:schemeClr val="accent1">
                    <a:lumMod val="75000"/>
                  </a:schemeClr>
                </a:solidFill>
              </a:rPr>
              <a:t>de</a:t>
            </a:r>
            <a:r>
              <a:rPr lang="ca-ES" sz="1600" b="1" smtClean="0"/>
              <a:t> </a:t>
            </a:r>
            <a:r>
              <a:rPr lang="ca-ES" sz="1600" b="1" smtClean="0">
                <a:solidFill>
                  <a:schemeClr val="accent1">
                    <a:lumMod val="75000"/>
                  </a:schemeClr>
                </a:solidFill>
              </a:rPr>
              <a:t>titulacions</a:t>
            </a:r>
            <a:endParaRPr lang="ca-ES" sz="1600" b="1">
              <a:solidFill>
                <a:schemeClr val="accent1">
                  <a:lumMod val="75000"/>
                </a:schemeClr>
              </a:solidFill>
            </a:endParaRPr>
          </a:p>
        </p:txBody>
      </p:sp>
      <p:grpSp>
        <p:nvGrpSpPr>
          <p:cNvPr id="9" name="8 Grupo"/>
          <p:cNvGrpSpPr/>
          <p:nvPr/>
        </p:nvGrpSpPr>
        <p:grpSpPr>
          <a:xfrm>
            <a:off x="395536" y="548680"/>
            <a:ext cx="8208912" cy="720080"/>
            <a:chOff x="8768" y="1340745"/>
            <a:chExt cx="8442388" cy="666727"/>
          </a:xfrm>
        </p:grpSpPr>
        <p:sp>
          <p:nvSpPr>
            <p:cNvPr id="10" name="9 Rectángulo redondeado"/>
            <p:cNvSpPr/>
            <p:nvPr/>
          </p:nvSpPr>
          <p:spPr>
            <a:xfrm>
              <a:off x="8768" y="1340745"/>
              <a:ext cx="8442388" cy="666727"/>
            </a:xfrm>
            <a:prstGeom prst="roundRect">
              <a:avLst>
                <a:gd name="adj" fmla="val 10000"/>
              </a:avLst>
            </a:prstGeom>
            <a:solidFill>
              <a:srgbClr val="4F81BD">
                <a:lumMod val="75000"/>
              </a:srgbClr>
            </a:solidFill>
            <a:ln w="25400" cap="flat" cmpd="sng" algn="ctr">
              <a:solidFill>
                <a:sysClr val="window" lastClr="FFFFFF">
                  <a:hueOff val="0"/>
                  <a:satOff val="0"/>
                  <a:lumOff val="0"/>
                  <a:alphaOff val="0"/>
                </a:sysClr>
              </a:solidFill>
              <a:prstDash val="solid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</p:sp>
        <p:sp>
          <p:nvSpPr>
            <p:cNvPr id="11" name="10 Rectángulo"/>
            <p:cNvSpPr/>
            <p:nvPr/>
          </p:nvSpPr>
          <p:spPr>
            <a:xfrm>
              <a:off x="28296" y="1360273"/>
              <a:ext cx="8403332" cy="62767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10490" tIns="110490" rIns="110490" bIns="110490" numCol="1" spcCol="1270" anchor="ctr" anchorCtr="0">
              <a:noAutofit/>
            </a:bodyPr>
            <a:lstStyle/>
            <a:p>
              <a:pPr lvl="0" defTabSz="1289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ca-ES" sz="2900" smtClean="0">
                  <a:solidFill>
                    <a:sysClr val="window" lastClr="FFFFFF"/>
                  </a:solidFill>
                  <a:latin typeface="Calibri"/>
                </a:rPr>
                <a:t>Exemple de Rúbriques dels estàndards que s’avaluen </a:t>
              </a:r>
              <a:endParaRPr lang="ca-ES" sz="2900" kern="1200">
                <a:solidFill>
                  <a:sysClr val="window" lastClr="FFFFFF"/>
                </a:solidFill>
                <a:latin typeface="Calibri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410866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CuadroTexto"/>
          <p:cNvSpPr txBox="1"/>
          <p:nvPr/>
        </p:nvSpPr>
        <p:spPr>
          <a:xfrm>
            <a:off x="611560" y="33832"/>
            <a:ext cx="842493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ca-ES" sz="1600" b="1">
                <a:solidFill>
                  <a:schemeClr val="accent1">
                    <a:lumMod val="75000"/>
                  </a:schemeClr>
                </a:solidFill>
              </a:rPr>
              <a:t>Procés Acreditació</a:t>
            </a:r>
            <a:r>
              <a:rPr lang="ca-ES" sz="1600" b="1"/>
              <a:t> </a:t>
            </a:r>
            <a:r>
              <a:rPr lang="ca-ES" sz="1600" b="1">
                <a:solidFill>
                  <a:schemeClr val="accent1">
                    <a:lumMod val="75000"/>
                  </a:schemeClr>
                </a:solidFill>
              </a:rPr>
              <a:t>de</a:t>
            </a:r>
            <a:r>
              <a:rPr lang="ca-ES" sz="1600" b="1"/>
              <a:t> </a:t>
            </a:r>
            <a:r>
              <a:rPr lang="ca-ES" sz="1600" b="1">
                <a:solidFill>
                  <a:schemeClr val="accent1">
                    <a:lumMod val="75000"/>
                  </a:schemeClr>
                </a:solidFill>
              </a:rPr>
              <a:t>titulacions</a:t>
            </a:r>
          </a:p>
        </p:txBody>
      </p:sp>
      <p:graphicFrame>
        <p:nvGraphicFramePr>
          <p:cNvPr id="5" name="4 Diagrama"/>
          <p:cNvGraphicFramePr/>
          <p:nvPr>
            <p:extLst>
              <p:ext uri="{D42A27DB-BD31-4B8C-83A1-F6EECF244321}">
                <p14:modId xmlns:p14="http://schemas.microsoft.com/office/powerpoint/2010/main" val="3215436864"/>
              </p:ext>
            </p:extLst>
          </p:nvPr>
        </p:nvGraphicFramePr>
        <p:xfrm>
          <a:off x="179512" y="620688"/>
          <a:ext cx="8614576" cy="574089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4 CuadroTexto"/>
          <p:cNvSpPr txBox="1"/>
          <p:nvPr/>
        </p:nvSpPr>
        <p:spPr>
          <a:xfrm>
            <a:off x="369152" y="6361583"/>
            <a:ext cx="842493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ca-ES" sz="1400" smtClean="0">
                <a:solidFill>
                  <a:schemeClr val="accent1">
                    <a:lumMod val="75000"/>
                  </a:schemeClr>
                </a:solidFill>
              </a:rPr>
              <a:t>Oficina de Qualitat Docent</a:t>
            </a:r>
            <a:endParaRPr lang="ca-ES" sz="140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0050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492806" y="810259"/>
            <a:ext cx="7955912" cy="677899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10490" tIns="110490" rIns="110490" bIns="110490" numCol="1" spcCol="1270" anchor="ctr" anchorCtr="0">
            <a:noAutofit/>
          </a:bodyPr>
          <a:lstStyle/>
          <a:p>
            <a:pPr lvl="0" defTabSz="1289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ca-ES" sz="2900" smtClean="0">
                <a:solidFill>
                  <a:sysClr val="window" lastClr="FFFFFF"/>
                </a:solidFill>
                <a:latin typeface="Calibri"/>
              </a:rPr>
              <a:t>eS</a:t>
            </a:r>
            <a:endParaRPr lang="ca-ES" sz="2900" kern="1200">
              <a:solidFill>
                <a:sysClr val="window" lastClr="FFFFFF"/>
              </a:solidFill>
              <a:latin typeface="Calibri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707976" y="19363"/>
            <a:ext cx="842493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ca-ES" sz="1600" b="1">
                <a:solidFill>
                  <a:schemeClr val="accent1">
                    <a:lumMod val="75000"/>
                  </a:schemeClr>
                </a:solidFill>
              </a:rPr>
              <a:t>Procés Acreditació</a:t>
            </a:r>
            <a:r>
              <a:rPr lang="ca-ES" sz="1600" b="1"/>
              <a:t> </a:t>
            </a:r>
            <a:r>
              <a:rPr lang="ca-ES" sz="1600" b="1">
                <a:solidFill>
                  <a:schemeClr val="accent1">
                    <a:lumMod val="75000"/>
                  </a:schemeClr>
                </a:solidFill>
              </a:rPr>
              <a:t>de</a:t>
            </a:r>
            <a:r>
              <a:rPr lang="ca-ES" sz="1600" b="1"/>
              <a:t> </a:t>
            </a:r>
            <a:r>
              <a:rPr lang="ca-ES" sz="1600" b="1">
                <a:solidFill>
                  <a:schemeClr val="accent1">
                    <a:lumMod val="75000"/>
                  </a:schemeClr>
                </a:solidFill>
              </a:rPr>
              <a:t>titulacions</a:t>
            </a:r>
          </a:p>
        </p:txBody>
      </p:sp>
      <p:sp>
        <p:nvSpPr>
          <p:cNvPr id="11" name="4 CuadroTexto"/>
          <p:cNvSpPr txBox="1"/>
          <p:nvPr/>
        </p:nvSpPr>
        <p:spPr>
          <a:xfrm>
            <a:off x="521552" y="6513983"/>
            <a:ext cx="842493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ca-ES" sz="1400" smtClean="0">
                <a:solidFill>
                  <a:schemeClr val="accent1">
                    <a:lumMod val="75000"/>
                  </a:schemeClr>
                </a:solidFill>
              </a:rPr>
              <a:t>Oficina de Qualitat Docent</a:t>
            </a:r>
            <a:endParaRPr lang="ca-ES" sz="140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1026" name="Picture 2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397" y="520004"/>
            <a:ext cx="5882933" cy="27440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Picture 4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7864" y="3264073"/>
            <a:ext cx="5439323" cy="32499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72345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8 Grupo"/>
          <p:cNvGrpSpPr/>
          <p:nvPr/>
        </p:nvGrpSpPr>
        <p:grpSpPr>
          <a:xfrm>
            <a:off x="1763688" y="2132856"/>
            <a:ext cx="5616624" cy="1728192"/>
            <a:chOff x="-424175" y="1396306"/>
            <a:chExt cx="8442388" cy="666727"/>
          </a:xfrm>
        </p:grpSpPr>
        <p:sp>
          <p:nvSpPr>
            <p:cNvPr id="10" name="9 Rectángulo redondeado"/>
            <p:cNvSpPr/>
            <p:nvPr/>
          </p:nvSpPr>
          <p:spPr>
            <a:xfrm>
              <a:off x="-424175" y="1396306"/>
              <a:ext cx="8442388" cy="666727"/>
            </a:xfrm>
            <a:prstGeom prst="roundRect">
              <a:avLst>
                <a:gd name="adj" fmla="val 10000"/>
              </a:avLst>
            </a:prstGeom>
            <a:solidFill>
              <a:srgbClr val="4F81BD">
                <a:lumMod val="75000"/>
              </a:srgbClr>
            </a:solidFill>
            <a:ln w="25400" cap="flat" cmpd="sng" algn="ctr">
              <a:solidFill>
                <a:sysClr val="window" lastClr="FFFFFF">
                  <a:hueOff val="0"/>
                  <a:satOff val="0"/>
                  <a:lumOff val="0"/>
                  <a:alphaOff val="0"/>
                </a:sysClr>
              </a:solidFill>
              <a:prstDash val="solid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</p:sp>
        <p:sp>
          <p:nvSpPr>
            <p:cNvPr id="11" name="10 Rectángulo"/>
            <p:cNvSpPr/>
            <p:nvPr/>
          </p:nvSpPr>
          <p:spPr>
            <a:xfrm>
              <a:off x="-424175" y="1424087"/>
              <a:ext cx="8403332" cy="62767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10490" tIns="110490" rIns="110490" bIns="110490" numCol="1" spcCol="1270" anchor="ctr" anchorCtr="0">
              <a:noAutofit/>
            </a:bodyPr>
            <a:lstStyle/>
            <a:p>
              <a:pPr lvl="0" algn="ctr" defTabSz="1289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ca-ES" sz="3600" kern="1200" dirty="0" smtClean="0">
                  <a:solidFill>
                    <a:sysClr val="window" lastClr="FFFFFF"/>
                  </a:solidFill>
                  <a:latin typeface="Calibri"/>
                  <a:ea typeface="+mn-ea"/>
                  <a:cs typeface="+mn-cs"/>
                </a:rPr>
                <a:t>Moltes gràcies</a:t>
              </a:r>
            </a:p>
            <a:p>
              <a:pPr lvl="0" algn="ctr" defTabSz="1289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ca-ES" sz="2900" smtClean="0">
                  <a:solidFill>
                    <a:sysClr val="window" lastClr="FFFFFF"/>
                  </a:solidFill>
                  <a:latin typeface="Calibri"/>
                </a:rPr>
                <a:t>oqd.acreditacio@uab.cat</a:t>
              </a:r>
              <a:endParaRPr lang="ca-ES" sz="2900" kern="1200">
                <a:solidFill>
                  <a:sysClr val="window" lastClr="FFFFFF"/>
                </a:solidFill>
                <a:latin typeface="Calibri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410866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611560" y="55603"/>
            <a:ext cx="842493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ca-ES" sz="1600" b="1" smtClean="0">
                <a:solidFill>
                  <a:schemeClr val="accent1">
                    <a:lumMod val="75000"/>
                  </a:schemeClr>
                </a:solidFill>
              </a:rPr>
              <a:t>Procés Acreditació</a:t>
            </a:r>
            <a:r>
              <a:rPr lang="ca-ES" sz="1600" b="1" smtClean="0"/>
              <a:t> </a:t>
            </a:r>
            <a:r>
              <a:rPr lang="ca-ES" sz="1600" b="1" smtClean="0">
                <a:solidFill>
                  <a:schemeClr val="accent1">
                    <a:lumMod val="75000"/>
                  </a:schemeClr>
                </a:solidFill>
              </a:rPr>
              <a:t>de</a:t>
            </a:r>
            <a:r>
              <a:rPr lang="ca-ES" sz="1600" b="1" smtClean="0"/>
              <a:t> </a:t>
            </a:r>
            <a:r>
              <a:rPr lang="ca-ES" sz="1600" b="1" smtClean="0">
                <a:solidFill>
                  <a:schemeClr val="accent1">
                    <a:lumMod val="75000"/>
                  </a:schemeClr>
                </a:solidFill>
              </a:rPr>
              <a:t>titulacions</a:t>
            </a:r>
            <a:endParaRPr lang="ca-ES" sz="1600" b="1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644015" y="6509886"/>
            <a:ext cx="842493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ca-ES" sz="1400" smtClean="0">
                <a:solidFill>
                  <a:schemeClr val="accent1">
                    <a:lumMod val="75000"/>
                  </a:schemeClr>
                </a:solidFill>
              </a:rPr>
              <a:t>Oficina de Qualitat Docent</a:t>
            </a:r>
            <a:endParaRPr lang="ca-ES" sz="1400">
              <a:solidFill>
                <a:schemeClr val="accent1">
                  <a:lumMod val="75000"/>
                </a:schemeClr>
              </a:solidFill>
            </a:endParaRPr>
          </a:p>
        </p:txBody>
      </p:sp>
      <p:graphicFrame>
        <p:nvGraphicFramePr>
          <p:cNvPr id="6" name="5 Diagrama"/>
          <p:cNvGraphicFramePr/>
          <p:nvPr>
            <p:extLst>
              <p:ext uri="{D42A27DB-BD31-4B8C-83A1-F6EECF244321}">
                <p14:modId xmlns:p14="http://schemas.microsoft.com/office/powerpoint/2010/main" val="1639562038"/>
              </p:ext>
            </p:extLst>
          </p:nvPr>
        </p:nvGraphicFramePr>
        <p:xfrm>
          <a:off x="107504" y="527193"/>
          <a:ext cx="9036496" cy="571011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027" name="Imatge 1" descr="image001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5133" y="2179861"/>
            <a:ext cx="4599116" cy="419358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758828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CuadroTexto"/>
          <p:cNvSpPr txBox="1"/>
          <p:nvPr/>
        </p:nvSpPr>
        <p:spPr>
          <a:xfrm>
            <a:off x="670113" y="6377687"/>
            <a:ext cx="842493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ca-ES" sz="1400" smtClean="0">
                <a:solidFill>
                  <a:schemeClr val="accent1">
                    <a:lumMod val="75000"/>
                  </a:schemeClr>
                </a:solidFill>
              </a:rPr>
              <a:t>Oficina de Qualitat Docent</a:t>
            </a:r>
            <a:endParaRPr lang="ca-ES" sz="140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343016" y="1340768"/>
            <a:ext cx="8405448" cy="51860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ca-ES" sz="2000" b="1" dirty="0" smtClean="0"/>
              <a:t>Per a què?</a:t>
            </a:r>
          </a:p>
          <a:p>
            <a:pPr algn="just"/>
            <a:r>
              <a:rPr lang="ca-ES" b="1" dirty="0" smtClean="0"/>
              <a:t>Obtenció</a:t>
            </a:r>
            <a:r>
              <a:rPr lang="ca-ES" dirty="0" smtClean="0"/>
              <a:t> de la renovació de l’</a:t>
            </a:r>
            <a:r>
              <a:rPr lang="ca-ES" b="1" dirty="0" smtClean="0"/>
              <a:t>acreditació inicial </a:t>
            </a:r>
            <a:r>
              <a:rPr lang="ca-ES" dirty="0" smtClean="0"/>
              <a:t>(verificació) d’una titulació. Comprovació que la titulació s’ha desenvolupat segons les previsions i el disseny verificat i que els resultats són adequats i permeten garantir la qualitat </a:t>
            </a:r>
            <a:r>
              <a:rPr lang="ca-ES" dirty="0"/>
              <a:t>dels ensenyaments segons els estàndards europeus (ESG)</a:t>
            </a:r>
          </a:p>
          <a:p>
            <a:pPr algn="just"/>
            <a:endParaRPr lang="ca-ES" sz="900" b="1" dirty="0" smtClean="0"/>
          </a:p>
          <a:p>
            <a:pPr algn="just"/>
            <a:r>
              <a:rPr lang="ca-ES" sz="2000" b="1" dirty="0" smtClean="0"/>
              <a:t>Quan</a:t>
            </a:r>
            <a:r>
              <a:rPr lang="ca-ES" sz="2000" dirty="0" smtClean="0"/>
              <a:t>?</a:t>
            </a:r>
          </a:p>
          <a:p>
            <a:pPr algn="just"/>
            <a:endParaRPr lang="ca-ES" sz="900" dirty="0" smtClean="0"/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ca-ES" dirty="0" smtClean="0"/>
              <a:t>Graus </a:t>
            </a:r>
            <a:r>
              <a:rPr lang="ca-ES" b="1" dirty="0" smtClean="0"/>
              <a:t>– abans de 6 anys </a:t>
            </a:r>
            <a:r>
              <a:rPr lang="ca-ES" dirty="0" smtClean="0"/>
              <a:t>des de la data de verificació</a:t>
            </a:r>
          </a:p>
          <a:p>
            <a:pPr algn="just"/>
            <a:r>
              <a:rPr lang="ca-ES" dirty="0"/>
              <a:t> </a:t>
            </a:r>
            <a:r>
              <a:rPr lang="ca-ES" dirty="0" smtClean="0"/>
              <a:t>    Màsters – </a:t>
            </a:r>
            <a:r>
              <a:rPr lang="ca-ES" b="1" dirty="0" smtClean="0"/>
              <a:t>abans de 4 anys </a:t>
            </a:r>
            <a:r>
              <a:rPr lang="ca-ES" dirty="0" smtClean="0"/>
              <a:t>des de la data de verificació</a:t>
            </a:r>
          </a:p>
          <a:p>
            <a:pPr algn="just"/>
            <a:endParaRPr lang="ca-ES" sz="900" dirty="0" smtClean="0"/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ca-ES" b="1" dirty="0" smtClean="0"/>
              <a:t>Planificació </a:t>
            </a:r>
            <a:r>
              <a:rPr lang="ca-ES" b="1" dirty="0"/>
              <a:t>i </a:t>
            </a:r>
            <a:r>
              <a:rPr lang="ca-ES" b="1" dirty="0" smtClean="0"/>
              <a:t>organització</a:t>
            </a:r>
            <a:r>
              <a:rPr lang="ca-ES" dirty="0" smtClean="0"/>
              <a:t>: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ca-ES" dirty="0" smtClean="0"/>
              <a:t>Universitat decideix quines titulacions presenta segons normativa i planifica amb AQU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ca-ES" dirty="0" smtClean="0"/>
              <a:t>Govern Generalitat autoritza la presentació</a:t>
            </a:r>
          </a:p>
          <a:p>
            <a:pPr algn="just"/>
            <a:endParaRPr lang="ca-ES" sz="900" dirty="0" smtClean="0"/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ca-ES" b="1" dirty="0" smtClean="0"/>
              <a:t>Es desvincula </a:t>
            </a:r>
            <a:r>
              <a:rPr lang="ca-ES" b="1" dirty="0"/>
              <a:t>l’avaluació externa </a:t>
            </a:r>
            <a:r>
              <a:rPr lang="ca-ES" dirty="0" smtClean="0"/>
              <a:t>(a </a:t>
            </a:r>
            <a:r>
              <a:rPr lang="ca-ES" dirty="0"/>
              <a:t>nivell de Centre) de la sol·licitud de l’acreditació (a nivell de </a:t>
            </a:r>
            <a:r>
              <a:rPr lang="ca-ES" dirty="0" smtClean="0"/>
              <a:t>titulació)</a:t>
            </a:r>
          </a:p>
          <a:p>
            <a:pPr algn="just"/>
            <a:endParaRPr lang="ca-ES" sz="1000" dirty="0" smtClean="0"/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ca-ES" b="1" dirty="0" smtClean="0"/>
              <a:t>Substitueix </a:t>
            </a:r>
            <a:r>
              <a:rPr lang="ca-ES" b="1" dirty="0"/>
              <a:t>l’informe de seguiment </a:t>
            </a:r>
            <a:r>
              <a:rPr lang="ca-ES" dirty="0" smtClean="0"/>
              <a:t>anual</a:t>
            </a:r>
            <a:endParaRPr lang="ca-ES" dirty="0"/>
          </a:p>
        </p:txBody>
      </p:sp>
      <p:sp>
        <p:nvSpPr>
          <p:cNvPr id="7" name="6 CuadroTexto"/>
          <p:cNvSpPr txBox="1"/>
          <p:nvPr/>
        </p:nvSpPr>
        <p:spPr>
          <a:xfrm>
            <a:off x="696279" y="44717"/>
            <a:ext cx="842493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ca-ES" sz="1600" b="1" smtClean="0">
                <a:solidFill>
                  <a:schemeClr val="accent1">
                    <a:lumMod val="75000"/>
                  </a:schemeClr>
                </a:solidFill>
              </a:rPr>
              <a:t>Procés Acreditació</a:t>
            </a:r>
            <a:r>
              <a:rPr lang="ca-ES" sz="1600" b="1" smtClean="0"/>
              <a:t> </a:t>
            </a:r>
            <a:r>
              <a:rPr lang="ca-ES" sz="1600" b="1" smtClean="0">
                <a:solidFill>
                  <a:schemeClr val="accent1">
                    <a:lumMod val="75000"/>
                  </a:schemeClr>
                </a:solidFill>
              </a:rPr>
              <a:t>de</a:t>
            </a:r>
            <a:r>
              <a:rPr lang="ca-ES" sz="1600" b="1" smtClean="0"/>
              <a:t> </a:t>
            </a:r>
            <a:r>
              <a:rPr lang="ca-ES" sz="1600" b="1" smtClean="0">
                <a:solidFill>
                  <a:schemeClr val="accent1">
                    <a:lumMod val="75000"/>
                  </a:schemeClr>
                </a:solidFill>
              </a:rPr>
              <a:t>titulacions</a:t>
            </a:r>
            <a:endParaRPr lang="ca-ES" sz="1600" b="1">
              <a:solidFill>
                <a:schemeClr val="accent1">
                  <a:lumMod val="75000"/>
                </a:schemeClr>
              </a:solidFill>
            </a:endParaRPr>
          </a:p>
        </p:txBody>
      </p:sp>
      <p:grpSp>
        <p:nvGrpSpPr>
          <p:cNvPr id="11" name="10 Grupo"/>
          <p:cNvGrpSpPr/>
          <p:nvPr/>
        </p:nvGrpSpPr>
        <p:grpSpPr>
          <a:xfrm>
            <a:off x="323528" y="548680"/>
            <a:ext cx="8424936" cy="666727"/>
            <a:chOff x="8768" y="1340745"/>
            <a:chExt cx="8442388" cy="666727"/>
          </a:xfrm>
        </p:grpSpPr>
        <p:sp>
          <p:nvSpPr>
            <p:cNvPr id="12" name="11 Rectángulo redondeado"/>
            <p:cNvSpPr/>
            <p:nvPr/>
          </p:nvSpPr>
          <p:spPr>
            <a:xfrm>
              <a:off x="8768" y="1340745"/>
              <a:ext cx="8442388" cy="666727"/>
            </a:xfrm>
            <a:prstGeom prst="roundRect">
              <a:avLst>
                <a:gd name="adj" fmla="val 10000"/>
              </a:avLst>
            </a:prstGeom>
            <a:solidFill>
              <a:srgbClr val="4F81BD">
                <a:lumMod val="75000"/>
              </a:srgbClr>
            </a:solidFill>
            <a:ln w="25400" cap="flat" cmpd="sng" algn="ctr">
              <a:solidFill>
                <a:sysClr val="window" lastClr="FFFFFF">
                  <a:hueOff val="0"/>
                  <a:satOff val="0"/>
                  <a:lumOff val="0"/>
                  <a:alphaOff val="0"/>
                </a:sysClr>
              </a:solidFill>
              <a:prstDash val="solid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</p:sp>
        <p:sp>
          <p:nvSpPr>
            <p:cNvPr id="13" name="12 Rectángulo"/>
            <p:cNvSpPr/>
            <p:nvPr/>
          </p:nvSpPr>
          <p:spPr>
            <a:xfrm>
              <a:off x="28296" y="1360273"/>
              <a:ext cx="8403332" cy="62767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10490" tIns="110490" rIns="110490" bIns="110490" numCol="1" spcCol="1270" anchor="ctr" anchorCtr="0">
              <a:noAutofit/>
            </a:bodyPr>
            <a:lstStyle/>
            <a:p>
              <a:pPr lvl="0" defTabSz="1289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ca-ES" sz="2900" smtClean="0">
                  <a:solidFill>
                    <a:sysClr val="window" lastClr="FFFFFF"/>
                  </a:solidFill>
                  <a:latin typeface="Calibri"/>
                </a:rPr>
                <a:t>P</a:t>
              </a:r>
              <a:r>
                <a:rPr lang="ca-ES" sz="2900" kern="1200" smtClean="0">
                  <a:solidFill>
                    <a:sysClr val="window" lastClr="FFFFFF"/>
                  </a:solidFill>
                  <a:latin typeface="Calibri"/>
                </a:rPr>
                <a:t>rocés d’Acreditació</a:t>
              </a:r>
              <a:endParaRPr lang="ca-ES" sz="2900" kern="1200">
                <a:solidFill>
                  <a:sysClr val="window" lastClr="FFFFFF"/>
                </a:solidFill>
                <a:latin typeface="Calibri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758828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CuadroTexto"/>
          <p:cNvSpPr txBox="1"/>
          <p:nvPr/>
        </p:nvSpPr>
        <p:spPr>
          <a:xfrm>
            <a:off x="369152" y="6361583"/>
            <a:ext cx="842493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ca-ES" sz="1400" smtClean="0">
                <a:solidFill>
                  <a:schemeClr val="accent1">
                    <a:lumMod val="75000"/>
                  </a:schemeClr>
                </a:solidFill>
              </a:rPr>
              <a:t>Oficina de Qualitat Docent</a:t>
            </a:r>
            <a:endParaRPr lang="ca-ES" sz="1400">
              <a:solidFill>
                <a:schemeClr val="accent1">
                  <a:lumMod val="75000"/>
                </a:schemeClr>
              </a:solidFill>
            </a:endParaRPr>
          </a:p>
        </p:txBody>
      </p:sp>
      <p:grpSp>
        <p:nvGrpSpPr>
          <p:cNvPr id="7" name="6 Grupo"/>
          <p:cNvGrpSpPr/>
          <p:nvPr/>
        </p:nvGrpSpPr>
        <p:grpSpPr>
          <a:xfrm>
            <a:off x="251520" y="1635794"/>
            <a:ext cx="8280920" cy="3707414"/>
            <a:chOff x="457638" y="1244191"/>
            <a:chExt cx="8280920" cy="3707414"/>
          </a:xfrm>
        </p:grpSpPr>
        <p:grpSp>
          <p:nvGrpSpPr>
            <p:cNvPr id="2" name="1 Grupo"/>
            <p:cNvGrpSpPr/>
            <p:nvPr/>
          </p:nvGrpSpPr>
          <p:grpSpPr>
            <a:xfrm>
              <a:off x="457638" y="1244191"/>
              <a:ext cx="8280920" cy="3707414"/>
              <a:chOff x="467544" y="1268760"/>
              <a:chExt cx="8280920" cy="3707414"/>
            </a:xfrm>
          </p:grpSpPr>
          <p:sp>
            <p:nvSpPr>
              <p:cNvPr id="3" name="2 Forma"/>
              <p:cNvSpPr/>
              <p:nvPr/>
            </p:nvSpPr>
            <p:spPr>
              <a:xfrm>
                <a:off x="467544" y="1268760"/>
                <a:ext cx="8280920" cy="3312368"/>
              </a:xfrm>
              <a:prstGeom prst="swooshArrow">
                <a:avLst>
                  <a:gd name="adj1" fmla="val 25000"/>
                  <a:gd name="adj2" fmla="val 25000"/>
                </a:avLst>
              </a:prstGeom>
            </p:spPr>
            <p:style>
              <a:lnRef idx="0">
                <a:schemeClr val="dk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tint val="55000"/>
                  <a:hueOff val="0"/>
                  <a:satOff val="0"/>
                  <a:lumOff val="0"/>
                  <a:alphaOff val="0"/>
                </a:schemeClr>
              </a:fillRef>
              <a:effectRef idx="2">
                <a:schemeClr val="accent1">
                  <a:tint val="55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</p:sp>
          <p:sp>
            <p:nvSpPr>
              <p:cNvPr id="4" name="3 Elipse"/>
              <p:cNvSpPr/>
              <p:nvPr/>
            </p:nvSpPr>
            <p:spPr>
              <a:xfrm>
                <a:off x="755576" y="3982760"/>
                <a:ext cx="294254" cy="281807"/>
              </a:xfrm>
              <a:prstGeom prst="ellipse">
                <a:avLst/>
              </a:prstGeom>
              <a:solidFill>
                <a:schemeClr val="accent2"/>
              </a:solidFill>
              <a:ln>
                <a:solidFill>
                  <a:schemeClr val="accent1"/>
                </a:solidFill>
              </a:ln>
            </p:spPr>
            <p:style>
              <a:lnRef idx="0">
                <a:scrgbClr r="0" g="0" b="0"/>
              </a:lnRef>
              <a:fillRef idx="3">
                <a:scrgbClr r="0" g="0" b="0"/>
              </a:fillRef>
              <a:effectRef idx="3">
                <a:schemeClr val="accent1">
                  <a:shade val="5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8" name="7 Forma libre"/>
              <p:cNvSpPr/>
              <p:nvPr/>
            </p:nvSpPr>
            <p:spPr>
              <a:xfrm>
                <a:off x="539552" y="4306925"/>
                <a:ext cx="1693433" cy="669249"/>
              </a:xfrm>
              <a:custGeom>
                <a:avLst/>
                <a:gdLst>
                  <a:gd name="connsiteX0" fmla="*/ 0 w 1645475"/>
                  <a:gd name="connsiteY0" fmla="*/ 0 h 669249"/>
                  <a:gd name="connsiteX1" fmla="*/ 1645475 w 1645475"/>
                  <a:gd name="connsiteY1" fmla="*/ 0 h 669249"/>
                  <a:gd name="connsiteX2" fmla="*/ 1645475 w 1645475"/>
                  <a:gd name="connsiteY2" fmla="*/ 669249 h 669249"/>
                  <a:gd name="connsiteX3" fmla="*/ 0 w 1645475"/>
                  <a:gd name="connsiteY3" fmla="*/ 669249 h 669249"/>
                  <a:gd name="connsiteX4" fmla="*/ 0 w 1645475"/>
                  <a:gd name="connsiteY4" fmla="*/ 0 h 66924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645475" h="669249">
                    <a:moveTo>
                      <a:pt x="0" y="0"/>
                    </a:moveTo>
                    <a:lnTo>
                      <a:pt x="1645475" y="0"/>
                    </a:lnTo>
                    <a:lnTo>
                      <a:pt x="1645475" y="669249"/>
                    </a:lnTo>
                    <a:lnTo>
                      <a:pt x="0" y="669249"/>
                    </a:lnTo>
                    <a:lnTo>
                      <a:pt x="0" y="0"/>
                    </a:lnTo>
                    <a:close/>
                  </a:path>
                </a:pathLst>
              </a:custGeom>
            </p:spPr>
            <p:style>
              <a:lnRef idx="0">
                <a:schemeClr val="dk1">
                  <a:alpha val="0"/>
                  <a:hueOff val="0"/>
                  <a:satOff val="0"/>
                  <a:lumOff val="0"/>
                  <a:alphaOff val="0"/>
                </a:schemeClr>
              </a:lnRef>
              <a:fillRef idx="0">
                <a:schemeClr val="lt1">
                  <a:alpha val="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lt1">
                  <a:alpha val="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tx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73014" tIns="0" rIns="0" bIns="0" numCol="1" spcCol="1270" anchor="t" anchorCtr="0">
                <a:noAutofit/>
              </a:bodyPr>
              <a:lstStyle/>
              <a:p>
                <a:pPr lvl="0" algn="ctr" defTabSz="7112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ca-ES" sz="1400" b="1" kern="1200" smtClean="0"/>
                  <a:t>Autoavaluació</a:t>
                </a:r>
              </a:p>
              <a:p>
                <a:pPr lvl="0" algn="ctr" defTabSz="7112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ca-ES" sz="1400" kern="1200" smtClean="0"/>
                  <a:t>(Autoinforme - CAI)</a:t>
                </a:r>
                <a:endParaRPr lang="ca-ES" sz="1400" kern="1200"/>
              </a:p>
            </p:txBody>
          </p:sp>
          <p:sp>
            <p:nvSpPr>
              <p:cNvPr id="9" name="8 Elipse"/>
              <p:cNvSpPr/>
              <p:nvPr/>
            </p:nvSpPr>
            <p:spPr>
              <a:xfrm rot="18620319">
                <a:off x="2202263" y="3064462"/>
                <a:ext cx="384233" cy="383857"/>
              </a:xfrm>
              <a:prstGeom prst="ellipse">
                <a:avLst/>
              </a:prstGeom>
              <a:gradFill rotWithShape="0">
                <a:gsLst>
                  <a:gs pos="0">
                    <a:schemeClr val="accent1">
                      <a:lumMod val="75000"/>
                    </a:schemeClr>
                  </a:gs>
                  <a:gs pos="80000">
                    <a:schemeClr val="accent1">
                      <a:shade val="50000"/>
                      <a:hueOff val="240958"/>
                      <a:satOff val="-5040"/>
                      <a:lumOff val="28042"/>
                      <a:alphaOff val="0"/>
                      <a:shade val="93000"/>
                      <a:satMod val="130000"/>
                    </a:schemeClr>
                  </a:gs>
                  <a:gs pos="100000">
                    <a:schemeClr val="accent1">
                      <a:shade val="50000"/>
                      <a:hueOff val="240958"/>
                      <a:satOff val="-5040"/>
                      <a:lumOff val="28042"/>
                      <a:alphaOff val="0"/>
                      <a:shade val="94000"/>
                      <a:satMod val="135000"/>
                    </a:schemeClr>
                  </a:gs>
                </a:gsLst>
              </a:gradFill>
              <a:ln>
                <a:solidFill>
                  <a:schemeClr val="accent1"/>
                </a:solidFill>
              </a:ln>
            </p:spPr>
            <p:style>
              <a:lnRef idx="0">
                <a:scrgbClr r="0" g="0" b="0"/>
              </a:lnRef>
              <a:fillRef idx="3">
                <a:scrgbClr r="0" g="0" b="0"/>
              </a:fillRef>
              <a:effectRef idx="3">
                <a:schemeClr val="accent1">
                  <a:shade val="50000"/>
                  <a:hueOff val="240958"/>
                  <a:satOff val="-5040"/>
                  <a:lumOff val="28042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20" name="19 Forma libre"/>
              <p:cNvSpPr/>
              <p:nvPr/>
            </p:nvSpPr>
            <p:spPr>
              <a:xfrm>
                <a:off x="1757343" y="3704543"/>
                <a:ext cx="1815378" cy="646351"/>
              </a:xfrm>
              <a:custGeom>
                <a:avLst/>
                <a:gdLst>
                  <a:gd name="connsiteX0" fmla="*/ 0 w 1800189"/>
                  <a:gd name="connsiteY0" fmla="*/ 0 h 646351"/>
                  <a:gd name="connsiteX1" fmla="*/ 1800189 w 1800189"/>
                  <a:gd name="connsiteY1" fmla="*/ 0 h 646351"/>
                  <a:gd name="connsiteX2" fmla="*/ 1800189 w 1800189"/>
                  <a:gd name="connsiteY2" fmla="*/ 646351 h 646351"/>
                  <a:gd name="connsiteX3" fmla="*/ 0 w 1800189"/>
                  <a:gd name="connsiteY3" fmla="*/ 646351 h 646351"/>
                  <a:gd name="connsiteX4" fmla="*/ 0 w 1800189"/>
                  <a:gd name="connsiteY4" fmla="*/ 0 h 6463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800189" h="646351">
                    <a:moveTo>
                      <a:pt x="0" y="0"/>
                    </a:moveTo>
                    <a:lnTo>
                      <a:pt x="1800189" y="0"/>
                    </a:lnTo>
                    <a:lnTo>
                      <a:pt x="1800189" y="646351"/>
                    </a:lnTo>
                    <a:lnTo>
                      <a:pt x="0" y="646351"/>
                    </a:lnTo>
                    <a:lnTo>
                      <a:pt x="0" y="0"/>
                    </a:lnTo>
                    <a:close/>
                  </a:path>
                </a:pathLst>
              </a:custGeom>
            </p:spPr>
            <p:style>
              <a:lnRef idx="0">
                <a:schemeClr val="dk1">
                  <a:alpha val="0"/>
                  <a:hueOff val="0"/>
                  <a:satOff val="0"/>
                  <a:lumOff val="0"/>
                  <a:alphaOff val="0"/>
                </a:schemeClr>
              </a:lnRef>
              <a:fillRef idx="0">
                <a:schemeClr val="lt1">
                  <a:alpha val="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lt1">
                  <a:alpha val="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tx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131988" tIns="0" rIns="0" bIns="0" numCol="1" spcCol="1270" anchor="t" anchorCtr="0">
                <a:noAutofit/>
              </a:bodyPr>
              <a:lstStyle/>
              <a:p>
                <a:pPr lvl="0" algn="ctr" defTabSz="7112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ca-ES" sz="1400" b="1" kern="1200" smtClean="0"/>
                  <a:t>Avaluació externa</a:t>
                </a:r>
              </a:p>
              <a:p>
                <a:pPr lvl="0" algn="ctr" defTabSz="7112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ca-ES" sz="1400" kern="1200" smtClean="0"/>
                  <a:t>(Visita – CAE)</a:t>
                </a:r>
                <a:endParaRPr lang="ca-ES" sz="1400" kern="1200"/>
              </a:p>
            </p:txBody>
          </p:sp>
          <p:sp>
            <p:nvSpPr>
              <p:cNvPr id="22" name="21 Forma libre"/>
              <p:cNvSpPr/>
              <p:nvPr/>
            </p:nvSpPr>
            <p:spPr>
              <a:xfrm>
                <a:off x="4047119" y="3034248"/>
                <a:ext cx="1800198" cy="578194"/>
              </a:xfrm>
              <a:custGeom>
                <a:avLst/>
                <a:gdLst>
                  <a:gd name="connsiteX0" fmla="*/ 0 w 1848040"/>
                  <a:gd name="connsiteY0" fmla="*/ 0 h 578194"/>
                  <a:gd name="connsiteX1" fmla="*/ 1848040 w 1848040"/>
                  <a:gd name="connsiteY1" fmla="*/ 0 h 578194"/>
                  <a:gd name="connsiteX2" fmla="*/ 1848040 w 1848040"/>
                  <a:gd name="connsiteY2" fmla="*/ 578194 h 578194"/>
                  <a:gd name="connsiteX3" fmla="*/ 0 w 1848040"/>
                  <a:gd name="connsiteY3" fmla="*/ 578194 h 578194"/>
                  <a:gd name="connsiteX4" fmla="*/ 0 w 1848040"/>
                  <a:gd name="connsiteY4" fmla="*/ 0 h 5781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848040" h="578194">
                    <a:moveTo>
                      <a:pt x="0" y="0"/>
                    </a:moveTo>
                    <a:lnTo>
                      <a:pt x="1848040" y="0"/>
                    </a:lnTo>
                    <a:lnTo>
                      <a:pt x="1848040" y="578194"/>
                    </a:lnTo>
                    <a:lnTo>
                      <a:pt x="0" y="578194"/>
                    </a:lnTo>
                    <a:lnTo>
                      <a:pt x="0" y="0"/>
                    </a:lnTo>
                    <a:close/>
                  </a:path>
                </a:pathLst>
              </a:custGeom>
            </p:spPr>
            <p:style>
              <a:lnRef idx="0">
                <a:schemeClr val="dk1">
                  <a:alpha val="0"/>
                  <a:hueOff val="0"/>
                  <a:satOff val="0"/>
                  <a:lumOff val="0"/>
                  <a:alphaOff val="0"/>
                </a:schemeClr>
              </a:lnRef>
              <a:fillRef idx="0">
                <a:schemeClr val="lt1">
                  <a:alpha val="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lt1">
                  <a:alpha val="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tx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182536" tIns="0" rIns="0" bIns="0" numCol="1" spcCol="1270" anchor="t" anchorCtr="0">
                <a:noAutofit/>
              </a:bodyPr>
              <a:lstStyle/>
              <a:p>
                <a:pPr lvl="0" algn="ctr" defTabSz="7112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ca-ES" sz="1400" b="1" kern="1200" smtClean="0"/>
                  <a:t>Informe visita i d’acreditació</a:t>
                </a:r>
                <a:r>
                  <a:rPr lang="ca-ES" sz="1400" kern="1200" smtClean="0"/>
                  <a:t> (CAE i CA) </a:t>
                </a:r>
                <a:endParaRPr lang="ca-ES" sz="1400" kern="1200"/>
              </a:p>
            </p:txBody>
          </p:sp>
          <p:sp>
            <p:nvSpPr>
              <p:cNvPr id="21" name="20 Elipse"/>
              <p:cNvSpPr/>
              <p:nvPr/>
            </p:nvSpPr>
            <p:spPr>
              <a:xfrm>
                <a:off x="4049620" y="2417230"/>
                <a:ext cx="488512" cy="488502"/>
              </a:xfrm>
              <a:prstGeom prst="ellipse">
                <a:avLst/>
              </a:prstGeom>
            </p:spPr>
            <p:style>
              <a:lnRef idx="0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3">
                <a:schemeClr val="accent1">
                  <a:shade val="50000"/>
                  <a:hueOff val="240958"/>
                  <a:satOff val="-5040"/>
                  <a:lumOff val="28042"/>
                  <a:alphaOff val="0"/>
                </a:schemeClr>
              </a:fillRef>
              <a:effectRef idx="3">
                <a:schemeClr val="accent1">
                  <a:shade val="50000"/>
                  <a:hueOff val="240958"/>
                  <a:satOff val="-5040"/>
                  <a:lumOff val="28042"/>
                  <a:alphaOff val="0"/>
                </a:schemeClr>
              </a:effectRef>
              <a:fontRef idx="minor">
                <a:schemeClr val="lt1"/>
              </a:fontRef>
            </p:style>
          </p:sp>
        </p:grpSp>
        <p:sp>
          <p:nvSpPr>
            <p:cNvPr id="10" name="9 CuadroTexto"/>
            <p:cNvSpPr txBox="1"/>
            <p:nvPr/>
          </p:nvSpPr>
          <p:spPr>
            <a:xfrm>
              <a:off x="5868144" y="2636912"/>
              <a:ext cx="172819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ca-ES" sz="1400" b="1" smtClean="0"/>
                <a:t>Resolució</a:t>
              </a:r>
            </a:p>
            <a:p>
              <a:pPr algn="ctr"/>
              <a:r>
                <a:rPr lang="ca-ES" sz="1400" b="1" smtClean="0"/>
                <a:t> </a:t>
              </a:r>
              <a:r>
                <a:rPr lang="ca-ES" sz="1400" smtClean="0"/>
                <a:t>(CU-MECD)</a:t>
              </a:r>
              <a:endParaRPr lang="ca-ES" sz="1400"/>
            </a:p>
          </p:txBody>
        </p:sp>
        <p:sp>
          <p:nvSpPr>
            <p:cNvPr id="13" name="12 Elipse"/>
            <p:cNvSpPr/>
            <p:nvPr/>
          </p:nvSpPr>
          <p:spPr>
            <a:xfrm>
              <a:off x="6094432" y="1956644"/>
              <a:ext cx="576064" cy="576064"/>
            </a:xfrm>
            <a:prstGeom prst="ellipse">
              <a:avLst/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shade val="50000"/>
                <a:hueOff val="240958"/>
                <a:satOff val="-5040"/>
                <a:lumOff val="28042"/>
                <a:alphaOff val="0"/>
              </a:schemeClr>
            </a:fillRef>
            <a:effectRef idx="3">
              <a:schemeClr val="accent1">
                <a:shade val="50000"/>
                <a:hueOff val="240958"/>
                <a:satOff val="-5040"/>
                <a:lumOff val="28042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6" name="15 CuadroTexto"/>
            <p:cNvSpPr txBox="1"/>
            <p:nvPr/>
          </p:nvSpPr>
          <p:spPr>
            <a:xfrm>
              <a:off x="7131696" y="1700808"/>
              <a:ext cx="151216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ca-ES" b="1" smtClean="0"/>
                <a:t>Actualització RUCT</a:t>
              </a:r>
              <a:endParaRPr lang="ca-ES" b="1"/>
            </a:p>
          </p:txBody>
        </p:sp>
      </p:grpSp>
      <p:sp>
        <p:nvSpPr>
          <p:cNvPr id="11" name="10 CuadroTexto"/>
          <p:cNvSpPr txBox="1"/>
          <p:nvPr/>
        </p:nvSpPr>
        <p:spPr>
          <a:xfrm>
            <a:off x="655701" y="116632"/>
            <a:ext cx="842493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ca-ES" sz="1600" b="1" smtClean="0">
                <a:solidFill>
                  <a:schemeClr val="accent1">
                    <a:lumMod val="75000"/>
                  </a:schemeClr>
                </a:solidFill>
              </a:rPr>
              <a:t>Procés Acreditació</a:t>
            </a:r>
            <a:r>
              <a:rPr lang="ca-ES" sz="1600" b="1" smtClean="0"/>
              <a:t> </a:t>
            </a:r>
            <a:r>
              <a:rPr lang="ca-ES" sz="1600" b="1" smtClean="0">
                <a:solidFill>
                  <a:schemeClr val="accent1">
                    <a:lumMod val="75000"/>
                  </a:schemeClr>
                </a:solidFill>
              </a:rPr>
              <a:t>de</a:t>
            </a:r>
            <a:r>
              <a:rPr lang="ca-ES" sz="1600" b="1" smtClean="0"/>
              <a:t> </a:t>
            </a:r>
            <a:r>
              <a:rPr lang="ca-ES" sz="1600" b="1" smtClean="0">
                <a:solidFill>
                  <a:schemeClr val="accent1">
                    <a:lumMod val="75000"/>
                  </a:schemeClr>
                </a:solidFill>
              </a:rPr>
              <a:t>titulacions</a:t>
            </a:r>
            <a:endParaRPr lang="ca-ES" sz="1600" b="1">
              <a:solidFill>
                <a:schemeClr val="accent1">
                  <a:lumMod val="75000"/>
                </a:schemeClr>
              </a:solidFill>
            </a:endParaRPr>
          </a:p>
        </p:txBody>
      </p:sp>
      <p:grpSp>
        <p:nvGrpSpPr>
          <p:cNvPr id="14" name="13 Grupo"/>
          <p:cNvGrpSpPr/>
          <p:nvPr/>
        </p:nvGrpSpPr>
        <p:grpSpPr>
          <a:xfrm>
            <a:off x="395536" y="602033"/>
            <a:ext cx="4335658" cy="666727"/>
            <a:chOff x="8768" y="1340745"/>
            <a:chExt cx="8442388" cy="666727"/>
          </a:xfrm>
        </p:grpSpPr>
        <p:sp>
          <p:nvSpPr>
            <p:cNvPr id="15" name="14 Rectángulo redondeado"/>
            <p:cNvSpPr/>
            <p:nvPr/>
          </p:nvSpPr>
          <p:spPr>
            <a:xfrm>
              <a:off x="8768" y="1340745"/>
              <a:ext cx="8442388" cy="666727"/>
            </a:xfrm>
            <a:prstGeom prst="roundRect">
              <a:avLst>
                <a:gd name="adj" fmla="val 10000"/>
              </a:avLst>
            </a:prstGeom>
            <a:solidFill>
              <a:srgbClr val="4F81BD">
                <a:lumMod val="75000"/>
              </a:srgbClr>
            </a:solidFill>
            <a:ln w="25400" cap="flat" cmpd="sng" algn="ctr">
              <a:solidFill>
                <a:sysClr val="window" lastClr="FFFFFF">
                  <a:hueOff val="0"/>
                  <a:satOff val="0"/>
                  <a:lumOff val="0"/>
                  <a:alphaOff val="0"/>
                </a:sysClr>
              </a:solidFill>
              <a:prstDash val="solid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</p:sp>
        <p:sp>
          <p:nvSpPr>
            <p:cNvPr id="18" name="17 Rectángulo"/>
            <p:cNvSpPr/>
            <p:nvPr/>
          </p:nvSpPr>
          <p:spPr>
            <a:xfrm>
              <a:off x="28296" y="1360273"/>
              <a:ext cx="8403332" cy="62767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10490" tIns="110490" rIns="110490" bIns="110490" numCol="1" spcCol="1270" anchor="ctr" anchorCtr="0">
              <a:noAutofit/>
            </a:bodyPr>
            <a:lstStyle/>
            <a:p>
              <a:pPr lvl="0" defTabSz="1289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ca-ES" sz="2900" smtClean="0">
                  <a:solidFill>
                    <a:sysClr val="window" lastClr="FFFFFF"/>
                  </a:solidFill>
                  <a:latin typeface="Calibri"/>
                </a:rPr>
                <a:t>Fases P</a:t>
              </a:r>
              <a:r>
                <a:rPr lang="ca-ES" sz="2900" kern="1200" smtClean="0">
                  <a:solidFill>
                    <a:sysClr val="window" lastClr="FFFFFF"/>
                  </a:solidFill>
                  <a:latin typeface="Calibri"/>
                </a:rPr>
                <a:t>rocés d’Acreditació</a:t>
              </a:r>
              <a:endParaRPr lang="ca-ES" sz="2900" kern="1200">
                <a:solidFill>
                  <a:sysClr val="window" lastClr="FFFFFF"/>
                </a:solidFill>
                <a:latin typeface="Calibri"/>
              </a:endParaRPr>
            </a:p>
          </p:txBody>
        </p:sp>
      </p:grpSp>
      <p:sp>
        <p:nvSpPr>
          <p:cNvPr id="12" name="Procés predefinit 11"/>
          <p:cNvSpPr/>
          <p:nvPr/>
        </p:nvSpPr>
        <p:spPr>
          <a:xfrm>
            <a:off x="4581621" y="4717929"/>
            <a:ext cx="4094836" cy="871312"/>
          </a:xfrm>
          <a:prstGeom prst="flowChartPredefinedProcess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a-ES"/>
          </a:p>
        </p:txBody>
      </p:sp>
      <p:sp>
        <p:nvSpPr>
          <p:cNvPr id="17" name="16 CuadroTexto"/>
          <p:cNvSpPr txBox="1"/>
          <p:nvPr/>
        </p:nvSpPr>
        <p:spPr>
          <a:xfrm>
            <a:off x="5148064" y="4722414"/>
            <a:ext cx="328968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1600" b="1" dirty="0">
                <a:solidFill>
                  <a:schemeClr val="accent1">
                    <a:lumMod val="75000"/>
                  </a:schemeClr>
                </a:solidFill>
              </a:rPr>
              <a:t>CAI: </a:t>
            </a:r>
            <a:r>
              <a:rPr lang="ca-ES" sz="1600" b="1" dirty="0" smtClean="0">
                <a:solidFill>
                  <a:schemeClr val="accent1">
                    <a:lumMod val="75000"/>
                  </a:schemeClr>
                </a:solidFill>
              </a:rPr>
              <a:t> Comitè </a:t>
            </a:r>
            <a:r>
              <a:rPr lang="ca-ES" sz="1600" b="1" dirty="0">
                <a:solidFill>
                  <a:schemeClr val="accent1">
                    <a:lumMod val="75000"/>
                  </a:schemeClr>
                </a:solidFill>
              </a:rPr>
              <a:t>d’avaluació </a:t>
            </a:r>
            <a:r>
              <a:rPr lang="ca-ES" sz="1600" b="1" dirty="0" smtClean="0">
                <a:solidFill>
                  <a:schemeClr val="accent1">
                    <a:lumMod val="75000"/>
                  </a:schemeClr>
                </a:solidFill>
              </a:rPr>
              <a:t>interna</a:t>
            </a:r>
          </a:p>
          <a:p>
            <a:r>
              <a:rPr lang="ca-ES" sz="1600" b="1" dirty="0" smtClean="0">
                <a:solidFill>
                  <a:schemeClr val="accent1">
                    <a:lumMod val="75000"/>
                  </a:schemeClr>
                </a:solidFill>
              </a:rPr>
              <a:t>CAE: Comitè </a:t>
            </a:r>
            <a:r>
              <a:rPr lang="ca-ES" sz="1600" b="1" dirty="0">
                <a:solidFill>
                  <a:schemeClr val="accent1">
                    <a:lumMod val="75000"/>
                  </a:schemeClr>
                </a:solidFill>
              </a:rPr>
              <a:t>d’avaluació </a:t>
            </a:r>
            <a:r>
              <a:rPr lang="ca-ES" sz="1600" b="1" dirty="0" smtClean="0">
                <a:solidFill>
                  <a:schemeClr val="accent1">
                    <a:lumMod val="75000"/>
                  </a:schemeClr>
                </a:solidFill>
              </a:rPr>
              <a:t>externa</a:t>
            </a:r>
          </a:p>
          <a:p>
            <a:r>
              <a:rPr lang="ca-ES" sz="1600" b="1" dirty="0" smtClean="0">
                <a:solidFill>
                  <a:schemeClr val="accent1">
                    <a:lumMod val="75000"/>
                  </a:schemeClr>
                </a:solidFill>
              </a:rPr>
              <a:t>CA</a:t>
            </a:r>
            <a:r>
              <a:rPr lang="ca-ES" sz="1600" b="1" dirty="0">
                <a:solidFill>
                  <a:schemeClr val="accent1">
                    <a:lumMod val="75000"/>
                  </a:schemeClr>
                </a:solidFill>
              </a:rPr>
              <a:t>: </a:t>
            </a:r>
            <a:r>
              <a:rPr lang="ca-ES" sz="1600" b="1" dirty="0" smtClean="0">
                <a:solidFill>
                  <a:schemeClr val="accent1">
                    <a:lumMod val="75000"/>
                  </a:schemeClr>
                </a:solidFill>
              </a:rPr>
              <a:t>  Comissió </a:t>
            </a:r>
            <a:r>
              <a:rPr lang="ca-ES" sz="1600" b="1" dirty="0">
                <a:solidFill>
                  <a:schemeClr val="accent1">
                    <a:lumMod val="75000"/>
                  </a:schemeClr>
                </a:solidFill>
              </a:rPr>
              <a:t>d’acreditació</a:t>
            </a:r>
          </a:p>
          <a:p>
            <a:endParaRPr lang="es-ES" sz="1600" b="1" dirty="0"/>
          </a:p>
        </p:txBody>
      </p:sp>
    </p:spTree>
    <p:extLst>
      <p:ext uri="{BB962C8B-B14F-4D97-AF65-F5344CB8AC3E}">
        <p14:creationId xmlns:p14="http://schemas.microsoft.com/office/powerpoint/2010/main" val="3857144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CuadroTexto"/>
          <p:cNvSpPr txBox="1"/>
          <p:nvPr/>
        </p:nvSpPr>
        <p:spPr>
          <a:xfrm>
            <a:off x="369152" y="6361583"/>
            <a:ext cx="842493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ca-ES" sz="1400" smtClean="0">
                <a:solidFill>
                  <a:schemeClr val="accent1">
                    <a:lumMod val="75000"/>
                  </a:schemeClr>
                </a:solidFill>
              </a:rPr>
              <a:t>Oficina de Qualitat Docent</a:t>
            </a:r>
            <a:endParaRPr lang="ca-ES" sz="140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477164" y="1794161"/>
            <a:ext cx="8208912" cy="37240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ca-ES" sz="2600" dirty="0" smtClean="0"/>
              <a:t>El </a:t>
            </a:r>
            <a:r>
              <a:rPr lang="ca-ES" sz="2600" b="1" dirty="0" smtClean="0"/>
              <a:t>Centre</a:t>
            </a:r>
            <a:r>
              <a:rPr lang="ca-ES" sz="2600" dirty="0" smtClean="0"/>
              <a:t> ha de presentar 3 mesos abans de la visita</a:t>
            </a:r>
          </a:p>
          <a:p>
            <a:pPr algn="just"/>
            <a:endParaRPr lang="ca-ES" sz="1000" dirty="0" smtClean="0"/>
          </a:p>
          <a:p>
            <a:pPr marL="628650" indent="-357188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ca-ES" sz="2000" b="1" dirty="0" smtClean="0"/>
              <a:t>L’autoinforme:</a:t>
            </a:r>
            <a:r>
              <a:rPr lang="ca-ES" sz="2000" dirty="0" smtClean="0"/>
              <a:t> </a:t>
            </a:r>
          </a:p>
          <a:p>
            <a:pPr marL="1543050" lvl="2" indent="-357188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a-ES" sz="2000" dirty="0" smtClean="0"/>
              <a:t>Anàlisi d’indicadors i evidències</a:t>
            </a:r>
          </a:p>
          <a:p>
            <a:pPr marL="1543050" lvl="2" indent="-357188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a-ES" sz="2000" dirty="0" smtClean="0"/>
              <a:t>Valoració  per estàndards</a:t>
            </a:r>
          </a:p>
          <a:p>
            <a:pPr marL="1543050" lvl="2" indent="-357188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a-ES" sz="2000" dirty="0" smtClean="0"/>
              <a:t>Pla de millora</a:t>
            </a:r>
          </a:p>
          <a:p>
            <a:pPr marL="1071562" lvl="1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a-ES" sz="2000" dirty="0" smtClean="0"/>
              <a:t>Mostra de les </a:t>
            </a:r>
            <a:r>
              <a:rPr lang="ca-ES" sz="2000" b="1" dirty="0" smtClean="0"/>
              <a:t>execucions dels estudiants </a:t>
            </a:r>
          </a:p>
          <a:p>
            <a:pPr marL="1071562" lvl="1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a-ES" sz="2000" dirty="0" smtClean="0"/>
              <a:t>Altres </a:t>
            </a:r>
            <a:r>
              <a:rPr lang="ca-ES" sz="2000" b="1" dirty="0" smtClean="0"/>
              <a:t>evidències del desplegament </a:t>
            </a:r>
            <a:r>
              <a:rPr lang="ca-ES" sz="2000" dirty="0" smtClean="0"/>
              <a:t>de la titulació</a:t>
            </a:r>
          </a:p>
          <a:p>
            <a:pPr algn="just"/>
            <a:endParaRPr lang="ca-ES" sz="2000" dirty="0" smtClean="0"/>
          </a:p>
        </p:txBody>
      </p:sp>
      <p:sp>
        <p:nvSpPr>
          <p:cNvPr id="7" name="6 CuadroTexto"/>
          <p:cNvSpPr txBox="1"/>
          <p:nvPr/>
        </p:nvSpPr>
        <p:spPr>
          <a:xfrm>
            <a:off x="719064" y="22946"/>
            <a:ext cx="842493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ca-ES" sz="1600" b="1" smtClean="0">
                <a:solidFill>
                  <a:schemeClr val="accent1">
                    <a:lumMod val="75000"/>
                  </a:schemeClr>
                </a:solidFill>
              </a:rPr>
              <a:t>Procés Acreditació</a:t>
            </a:r>
            <a:r>
              <a:rPr lang="ca-ES" sz="1600" b="1" smtClean="0"/>
              <a:t> </a:t>
            </a:r>
            <a:r>
              <a:rPr lang="ca-ES" sz="1600" b="1" smtClean="0">
                <a:solidFill>
                  <a:schemeClr val="accent1">
                    <a:lumMod val="75000"/>
                  </a:schemeClr>
                </a:solidFill>
              </a:rPr>
              <a:t>de</a:t>
            </a:r>
            <a:r>
              <a:rPr lang="ca-ES" sz="1600" b="1" smtClean="0"/>
              <a:t> </a:t>
            </a:r>
            <a:r>
              <a:rPr lang="ca-ES" sz="1600" b="1" smtClean="0">
                <a:solidFill>
                  <a:schemeClr val="accent1">
                    <a:lumMod val="75000"/>
                  </a:schemeClr>
                </a:solidFill>
              </a:rPr>
              <a:t>titulacions</a:t>
            </a:r>
            <a:endParaRPr lang="ca-ES" sz="1600" b="1">
              <a:solidFill>
                <a:schemeClr val="accent1">
                  <a:lumMod val="75000"/>
                </a:schemeClr>
              </a:solidFill>
            </a:endParaRPr>
          </a:p>
        </p:txBody>
      </p:sp>
      <p:grpSp>
        <p:nvGrpSpPr>
          <p:cNvPr id="12" name="11 Grupo"/>
          <p:cNvGrpSpPr/>
          <p:nvPr/>
        </p:nvGrpSpPr>
        <p:grpSpPr>
          <a:xfrm>
            <a:off x="395536" y="764704"/>
            <a:ext cx="5112568" cy="720080"/>
            <a:chOff x="8768" y="1340745"/>
            <a:chExt cx="8442388" cy="666727"/>
          </a:xfrm>
        </p:grpSpPr>
        <p:sp>
          <p:nvSpPr>
            <p:cNvPr id="13" name="12 Rectángulo redondeado"/>
            <p:cNvSpPr/>
            <p:nvPr/>
          </p:nvSpPr>
          <p:spPr>
            <a:xfrm>
              <a:off x="8768" y="1340745"/>
              <a:ext cx="8442388" cy="666727"/>
            </a:xfrm>
            <a:prstGeom prst="roundRect">
              <a:avLst>
                <a:gd name="adj" fmla="val 10000"/>
              </a:avLst>
            </a:prstGeom>
            <a:solidFill>
              <a:srgbClr val="4F81BD">
                <a:lumMod val="75000"/>
              </a:srgbClr>
            </a:solidFill>
            <a:ln w="25400" cap="flat" cmpd="sng" algn="ctr">
              <a:solidFill>
                <a:sysClr val="window" lastClr="FFFFFF">
                  <a:hueOff val="0"/>
                  <a:satOff val="0"/>
                  <a:lumOff val="0"/>
                  <a:alphaOff val="0"/>
                </a:sysClr>
              </a:solidFill>
              <a:prstDash val="solid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</p:sp>
        <p:sp>
          <p:nvSpPr>
            <p:cNvPr id="14" name="13 Rectángulo"/>
            <p:cNvSpPr/>
            <p:nvPr/>
          </p:nvSpPr>
          <p:spPr>
            <a:xfrm>
              <a:off x="28296" y="1360273"/>
              <a:ext cx="8403332" cy="62767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10490" tIns="110490" rIns="110490" bIns="110490" numCol="1" spcCol="1270" anchor="ctr" anchorCtr="0">
              <a:noAutofit/>
            </a:bodyPr>
            <a:lstStyle/>
            <a:p>
              <a:pPr lvl="0" defTabSz="1289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ca-ES" sz="2900" dirty="0" smtClean="0">
                  <a:solidFill>
                    <a:sysClr val="window" lastClr="FFFFFF"/>
                  </a:solidFill>
                  <a:latin typeface="Calibri"/>
                </a:rPr>
                <a:t>Autoavaluació (Autoinforme)</a:t>
              </a:r>
              <a:endParaRPr lang="ca-ES" sz="2900" kern="1200" dirty="0">
                <a:solidFill>
                  <a:sysClr val="window" lastClr="FFFFFF"/>
                </a:solidFill>
                <a:latin typeface="Calibri"/>
              </a:endParaRPr>
            </a:p>
          </p:txBody>
        </p:sp>
      </p:grpSp>
      <p:grpSp>
        <p:nvGrpSpPr>
          <p:cNvPr id="9" name="8 Grupo"/>
          <p:cNvGrpSpPr/>
          <p:nvPr/>
        </p:nvGrpSpPr>
        <p:grpSpPr>
          <a:xfrm>
            <a:off x="6146404" y="465194"/>
            <a:ext cx="2520280" cy="1026094"/>
            <a:chOff x="457638" y="1244191"/>
            <a:chExt cx="8280920" cy="3312368"/>
          </a:xfrm>
        </p:grpSpPr>
        <p:grpSp>
          <p:nvGrpSpPr>
            <p:cNvPr id="10" name="9 Grupo"/>
            <p:cNvGrpSpPr/>
            <p:nvPr/>
          </p:nvGrpSpPr>
          <p:grpSpPr>
            <a:xfrm>
              <a:off x="457638" y="1244191"/>
              <a:ext cx="8280920" cy="3312368"/>
              <a:chOff x="467544" y="1268760"/>
              <a:chExt cx="8280920" cy="3312368"/>
            </a:xfrm>
          </p:grpSpPr>
          <p:sp>
            <p:nvSpPr>
              <p:cNvPr id="15" name="14 Forma"/>
              <p:cNvSpPr/>
              <p:nvPr/>
            </p:nvSpPr>
            <p:spPr>
              <a:xfrm>
                <a:off x="467544" y="1268760"/>
                <a:ext cx="8280920" cy="3312368"/>
              </a:xfrm>
              <a:prstGeom prst="swooshArrow">
                <a:avLst>
                  <a:gd name="adj1" fmla="val 25000"/>
                  <a:gd name="adj2" fmla="val 25000"/>
                </a:avLst>
              </a:prstGeom>
            </p:spPr>
            <p:style>
              <a:lnRef idx="0">
                <a:schemeClr val="dk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tint val="55000"/>
                  <a:hueOff val="0"/>
                  <a:satOff val="0"/>
                  <a:lumOff val="0"/>
                  <a:alphaOff val="0"/>
                </a:schemeClr>
              </a:fillRef>
              <a:effectRef idx="2">
                <a:schemeClr val="accent1">
                  <a:tint val="55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</p:sp>
          <p:sp>
            <p:nvSpPr>
              <p:cNvPr id="16" name="15 Elipse"/>
              <p:cNvSpPr/>
              <p:nvPr/>
            </p:nvSpPr>
            <p:spPr>
              <a:xfrm>
                <a:off x="755576" y="3982760"/>
                <a:ext cx="294254" cy="281807"/>
              </a:xfrm>
              <a:prstGeom prst="ellipse">
                <a:avLst/>
              </a:prstGeom>
              <a:solidFill>
                <a:schemeClr val="accent2"/>
              </a:solidFill>
              <a:ln>
                <a:solidFill>
                  <a:schemeClr val="accent1"/>
                </a:solidFill>
              </a:ln>
            </p:spPr>
            <p:style>
              <a:lnRef idx="0">
                <a:scrgbClr r="0" g="0" b="0"/>
              </a:lnRef>
              <a:fillRef idx="3">
                <a:scrgbClr r="0" g="0" b="0"/>
              </a:fillRef>
              <a:effectRef idx="3">
                <a:schemeClr val="accent1">
                  <a:shade val="5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17" name="16 Elipse"/>
              <p:cNvSpPr/>
              <p:nvPr/>
            </p:nvSpPr>
            <p:spPr>
              <a:xfrm rot="18620319">
                <a:off x="2202263" y="3064462"/>
                <a:ext cx="384233" cy="383857"/>
              </a:xfrm>
              <a:prstGeom prst="ellipse">
                <a:avLst/>
              </a:prstGeom>
              <a:gradFill rotWithShape="0">
                <a:gsLst>
                  <a:gs pos="0">
                    <a:schemeClr val="accent1">
                      <a:lumMod val="75000"/>
                    </a:schemeClr>
                  </a:gs>
                  <a:gs pos="80000">
                    <a:schemeClr val="accent1">
                      <a:shade val="50000"/>
                      <a:hueOff val="240958"/>
                      <a:satOff val="-5040"/>
                      <a:lumOff val="28042"/>
                      <a:alphaOff val="0"/>
                      <a:shade val="93000"/>
                      <a:satMod val="130000"/>
                    </a:schemeClr>
                  </a:gs>
                  <a:gs pos="100000">
                    <a:schemeClr val="accent1">
                      <a:shade val="50000"/>
                      <a:hueOff val="240958"/>
                      <a:satOff val="-5040"/>
                      <a:lumOff val="28042"/>
                      <a:alphaOff val="0"/>
                      <a:shade val="94000"/>
                      <a:satMod val="135000"/>
                    </a:schemeClr>
                  </a:gs>
                </a:gsLst>
              </a:gradFill>
              <a:ln>
                <a:solidFill>
                  <a:schemeClr val="accent1"/>
                </a:solidFill>
              </a:ln>
            </p:spPr>
            <p:style>
              <a:lnRef idx="0">
                <a:scrgbClr r="0" g="0" b="0"/>
              </a:lnRef>
              <a:fillRef idx="3">
                <a:scrgbClr r="0" g="0" b="0"/>
              </a:fillRef>
              <a:effectRef idx="3">
                <a:schemeClr val="accent1">
                  <a:shade val="50000"/>
                  <a:hueOff val="240958"/>
                  <a:satOff val="-5040"/>
                  <a:lumOff val="28042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18" name="17 Elipse"/>
              <p:cNvSpPr/>
              <p:nvPr/>
            </p:nvSpPr>
            <p:spPr>
              <a:xfrm>
                <a:off x="4049620" y="2417230"/>
                <a:ext cx="488512" cy="488502"/>
              </a:xfrm>
              <a:prstGeom prst="ellipse">
                <a:avLst/>
              </a:prstGeom>
            </p:spPr>
            <p:style>
              <a:lnRef idx="0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3">
                <a:schemeClr val="accent1">
                  <a:shade val="50000"/>
                  <a:hueOff val="240958"/>
                  <a:satOff val="-5040"/>
                  <a:lumOff val="28042"/>
                  <a:alphaOff val="0"/>
                </a:schemeClr>
              </a:fillRef>
              <a:effectRef idx="3">
                <a:schemeClr val="accent1">
                  <a:shade val="50000"/>
                  <a:hueOff val="240958"/>
                  <a:satOff val="-5040"/>
                  <a:lumOff val="28042"/>
                  <a:alphaOff val="0"/>
                </a:schemeClr>
              </a:effectRef>
              <a:fontRef idx="minor">
                <a:schemeClr val="lt1"/>
              </a:fontRef>
            </p:style>
          </p:sp>
        </p:grpSp>
        <p:sp>
          <p:nvSpPr>
            <p:cNvPr id="11" name="10 Elipse"/>
            <p:cNvSpPr/>
            <p:nvPr/>
          </p:nvSpPr>
          <p:spPr>
            <a:xfrm>
              <a:off x="6094432" y="1956644"/>
              <a:ext cx="576064" cy="576064"/>
            </a:xfrm>
            <a:prstGeom prst="ellipse">
              <a:avLst/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shade val="50000"/>
                <a:hueOff val="240958"/>
                <a:satOff val="-5040"/>
                <a:lumOff val="28042"/>
                <a:alphaOff val="0"/>
              </a:schemeClr>
            </a:fillRef>
            <a:effectRef idx="3">
              <a:schemeClr val="accent1">
                <a:shade val="50000"/>
                <a:hueOff val="240958"/>
                <a:satOff val="-5040"/>
                <a:lumOff val="28042"/>
                <a:alphaOff val="0"/>
              </a:schemeClr>
            </a:effectRef>
            <a:fontRef idx="minor">
              <a:schemeClr val="lt1"/>
            </a:fontRef>
          </p:style>
        </p:sp>
      </p:grpSp>
    </p:spTree>
    <p:extLst>
      <p:ext uri="{BB962C8B-B14F-4D97-AF65-F5344CB8AC3E}">
        <p14:creationId xmlns:p14="http://schemas.microsoft.com/office/powerpoint/2010/main" val="1815499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CuadroTexto"/>
          <p:cNvSpPr txBox="1"/>
          <p:nvPr/>
        </p:nvSpPr>
        <p:spPr>
          <a:xfrm>
            <a:off x="369152" y="6361583"/>
            <a:ext cx="842493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ca-ES" sz="1400" smtClean="0">
                <a:solidFill>
                  <a:schemeClr val="accent1">
                    <a:lumMod val="75000"/>
                  </a:schemeClr>
                </a:solidFill>
              </a:rPr>
              <a:t>Oficina de Qualitat Docent</a:t>
            </a:r>
            <a:endParaRPr lang="ca-ES" sz="140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407528" y="1360151"/>
            <a:ext cx="8208912" cy="37779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Font typeface="Wingdings" panose="05000000000000000000" pitchFamily="2" charset="2"/>
              <a:buChar char="ü"/>
            </a:pPr>
            <a:endParaRPr lang="ca-ES" sz="1100" b="1" dirty="0" smtClean="0"/>
          </a:p>
          <a:p>
            <a:pPr marL="360000" indent="-360000" algn="just">
              <a:buFont typeface="Wingdings" panose="05000000000000000000" pitchFamily="2" charset="2"/>
              <a:buChar char="ü"/>
            </a:pPr>
            <a:r>
              <a:rPr lang="ca-ES" sz="2400" b="1" dirty="0" smtClean="0"/>
              <a:t>Informe de revisió de l’autoinforme presentat, </a:t>
            </a:r>
            <a:r>
              <a:rPr lang="ca-ES" sz="2400" dirty="0" smtClean="0"/>
              <a:t>per resoldre dubtes i ampliar, si escau, la informació requerida per a la visita externa. </a:t>
            </a:r>
          </a:p>
          <a:p>
            <a:pPr marL="360000" indent="-360000" algn="just">
              <a:buFont typeface="Wingdings" panose="05000000000000000000" pitchFamily="2" charset="2"/>
              <a:buChar char="ü"/>
            </a:pPr>
            <a:endParaRPr lang="ca-ES" sz="1050" b="1" dirty="0"/>
          </a:p>
          <a:p>
            <a:pPr marL="360000" indent="-360000" algn="just">
              <a:buFont typeface="Wingdings" panose="05000000000000000000" pitchFamily="2" charset="2"/>
              <a:buChar char="ü"/>
            </a:pPr>
            <a:r>
              <a:rPr lang="ca-ES" sz="2400" b="1" dirty="0" smtClean="0"/>
              <a:t>Visita externa</a:t>
            </a:r>
            <a:r>
              <a:rPr lang="ca-ES" sz="2400" dirty="0" smtClean="0"/>
              <a:t> per contrastar i validar les evidències aportades. Audiències amb els agents implicats.</a:t>
            </a:r>
          </a:p>
          <a:p>
            <a:pPr algn="just"/>
            <a:endParaRPr lang="ca-ES" sz="1000" dirty="0" smtClean="0"/>
          </a:p>
          <a:p>
            <a:pPr marL="360000" indent="-360000" algn="just">
              <a:buFont typeface="Wingdings" panose="05000000000000000000" pitchFamily="2" charset="2"/>
              <a:buChar char="ü"/>
            </a:pPr>
            <a:r>
              <a:rPr lang="ca-ES" sz="2400" b="1" dirty="0" smtClean="0"/>
              <a:t>Emissió d’informe </a:t>
            </a:r>
            <a:r>
              <a:rPr lang="ca-ES" sz="2400" dirty="0" smtClean="0"/>
              <a:t>de visita externa amb avaluació per estàndards</a:t>
            </a:r>
          </a:p>
          <a:p>
            <a:pPr algn="just"/>
            <a:endParaRPr lang="ca-ES" sz="1000" dirty="0" smtClean="0"/>
          </a:p>
          <a:p>
            <a:pPr algn="just"/>
            <a:endParaRPr lang="ca-ES" sz="2600" dirty="0" smtClean="0"/>
          </a:p>
        </p:txBody>
      </p:sp>
      <p:sp>
        <p:nvSpPr>
          <p:cNvPr id="7" name="6 CuadroTexto"/>
          <p:cNvSpPr txBox="1"/>
          <p:nvPr/>
        </p:nvSpPr>
        <p:spPr>
          <a:xfrm>
            <a:off x="715263" y="0"/>
            <a:ext cx="842493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ca-ES" sz="1600" b="1" smtClean="0">
                <a:solidFill>
                  <a:schemeClr val="accent1">
                    <a:lumMod val="75000"/>
                  </a:schemeClr>
                </a:solidFill>
              </a:rPr>
              <a:t>Procés Acreditació</a:t>
            </a:r>
            <a:r>
              <a:rPr lang="ca-ES" sz="1600" b="1" smtClean="0"/>
              <a:t> </a:t>
            </a:r>
            <a:r>
              <a:rPr lang="ca-ES" sz="1600" b="1" smtClean="0">
                <a:solidFill>
                  <a:schemeClr val="accent1">
                    <a:lumMod val="75000"/>
                  </a:schemeClr>
                </a:solidFill>
              </a:rPr>
              <a:t>de</a:t>
            </a:r>
            <a:r>
              <a:rPr lang="ca-ES" sz="1600" b="1" smtClean="0"/>
              <a:t> </a:t>
            </a:r>
            <a:r>
              <a:rPr lang="ca-ES" sz="1600" b="1" smtClean="0">
                <a:solidFill>
                  <a:schemeClr val="accent1">
                    <a:lumMod val="75000"/>
                  </a:schemeClr>
                </a:solidFill>
              </a:rPr>
              <a:t>titulacions</a:t>
            </a:r>
            <a:endParaRPr lang="ca-ES" sz="1600" b="1">
              <a:solidFill>
                <a:schemeClr val="accent1">
                  <a:lumMod val="75000"/>
                </a:schemeClr>
              </a:solidFill>
            </a:endParaRPr>
          </a:p>
        </p:txBody>
      </p:sp>
      <p:grpSp>
        <p:nvGrpSpPr>
          <p:cNvPr id="9" name="8 Grupo"/>
          <p:cNvGrpSpPr/>
          <p:nvPr/>
        </p:nvGrpSpPr>
        <p:grpSpPr>
          <a:xfrm>
            <a:off x="395536" y="764704"/>
            <a:ext cx="5184576" cy="720080"/>
            <a:chOff x="8768" y="1340745"/>
            <a:chExt cx="8442388" cy="666727"/>
          </a:xfrm>
        </p:grpSpPr>
        <p:sp>
          <p:nvSpPr>
            <p:cNvPr id="10" name="9 Rectángulo redondeado"/>
            <p:cNvSpPr/>
            <p:nvPr/>
          </p:nvSpPr>
          <p:spPr>
            <a:xfrm>
              <a:off x="8768" y="1340745"/>
              <a:ext cx="8442388" cy="666727"/>
            </a:xfrm>
            <a:prstGeom prst="roundRect">
              <a:avLst>
                <a:gd name="adj" fmla="val 10000"/>
              </a:avLst>
            </a:prstGeom>
            <a:solidFill>
              <a:srgbClr val="4F81BD">
                <a:lumMod val="75000"/>
              </a:srgbClr>
            </a:solidFill>
            <a:ln w="25400" cap="flat" cmpd="sng" algn="ctr">
              <a:solidFill>
                <a:sysClr val="window" lastClr="FFFFFF">
                  <a:hueOff val="0"/>
                  <a:satOff val="0"/>
                  <a:lumOff val="0"/>
                  <a:alphaOff val="0"/>
                </a:sysClr>
              </a:solidFill>
              <a:prstDash val="solid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</p:sp>
        <p:sp>
          <p:nvSpPr>
            <p:cNvPr id="11" name="10 Rectángulo"/>
            <p:cNvSpPr/>
            <p:nvPr/>
          </p:nvSpPr>
          <p:spPr>
            <a:xfrm>
              <a:off x="28296" y="1360273"/>
              <a:ext cx="8403332" cy="62767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10490" tIns="110490" rIns="110490" bIns="110490" numCol="1" spcCol="1270" anchor="ctr" anchorCtr="0">
              <a:noAutofit/>
            </a:bodyPr>
            <a:lstStyle/>
            <a:p>
              <a:pPr lvl="0" defTabSz="1289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ca-ES" sz="2900" dirty="0" smtClean="0">
                  <a:solidFill>
                    <a:sysClr val="window" lastClr="FFFFFF"/>
                  </a:solidFill>
                  <a:latin typeface="Calibri"/>
                </a:rPr>
                <a:t>Avaluació externa, què inclou?</a:t>
              </a:r>
              <a:endParaRPr lang="ca-ES" sz="2900" kern="1200" dirty="0">
                <a:solidFill>
                  <a:sysClr val="window" lastClr="FFFFFF"/>
                </a:solidFill>
                <a:latin typeface="Calibri"/>
              </a:endParaRPr>
            </a:p>
          </p:txBody>
        </p:sp>
      </p:grpSp>
      <p:sp>
        <p:nvSpPr>
          <p:cNvPr id="31" name="30 Forma libre"/>
          <p:cNvSpPr/>
          <p:nvPr/>
        </p:nvSpPr>
        <p:spPr>
          <a:xfrm>
            <a:off x="7081623" y="1360151"/>
            <a:ext cx="699039" cy="202632"/>
          </a:xfrm>
          <a:custGeom>
            <a:avLst/>
            <a:gdLst>
              <a:gd name="connsiteX0" fmla="*/ 0 w 1848040"/>
              <a:gd name="connsiteY0" fmla="*/ 0 h 578194"/>
              <a:gd name="connsiteX1" fmla="*/ 1848040 w 1848040"/>
              <a:gd name="connsiteY1" fmla="*/ 0 h 578194"/>
              <a:gd name="connsiteX2" fmla="*/ 1848040 w 1848040"/>
              <a:gd name="connsiteY2" fmla="*/ 578194 h 578194"/>
              <a:gd name="connsiteX3" fmla="*/ 0 w 1848040"/>
              <a:gd name="connsiteY3" fmla="*/ 578194 h 578194"/>
              <a:gd name="connsiteX4" fmla="*/ 0 w 1848040"/>
              <a:gd name="connsiteY4" fmla="*/ 0 h 5781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48040" h="578194">
                <a:moveTo>
                  <a:pt x="0" y="0"/>
                </a:moveTo>
                <a:lnTo>
                  <a:pt x="1848040" y="0"/>
                </a:lnTo>
                <a:lnTo>
                  <a:pt x="1848040" y="578194"/>
                </a:lnTo>
                <a:lnTo>
                  <a:pt x="0" y="578194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82536" tIns="0" rIns="0" bIns="0" numCol="1" spcCol="1270" anchor="t" anchorCtr="0">
            <a:noAutofit/>
          </a:bodyPr>
          <a:lstStyle/>
          <a:p>
            <a:pPr lvl="0" algn="ctr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ca-ES" sz="1600" kern="1200">
              <a:gradFill flip="none" rotWithShape="1">
                <a:gsLst>
                  <a:gs pos="0">
                    <a:schemeClr val="tx2">
                      <a:lumMod val="60000"/>
                      <a:lumOff val="40000"/>
                    </a:schemeClr>
                  </a:gs>
                  <a:gs pos="50000">
                    <a:schemeClr val="tx1">
                      <a:hueOff val="0"/>
                      <a:satOff val="0"/>
                      <a:lumOff val="0"/>
                      <a:tint val="44500"/>
                      <a:satMod val="160000"/>
                    </a:schemeClr>
                  </a:gs>
                  <a:gs pos="100000">
                    <a:schemeClr val="tx1">
                      <a:hueOff val="0"/>
                      <a:satOff val="0"/>
                      <a:lumOff val="0"/>
                      <a:tint val="23500"/>
                      <a:satMod val="160000"/>
                    </a:schemeClr>
                  </a:gs>
                </a:gsLst>
                <a:lin ang="16200000" scaled="1"/>
                <a:tileRect/>
              </a:gradFill>
            </a:endParaRPr>
          </a:p>
        </p:txBody>
      </p:sp>
      <p:graphicFrame>
        <p:nvGraphicFramePr>
          <p:cNvPr id="12" name="Diagrama 11"/>
          <p:cNvGraphicFramePr/>
          <p:nvPr>
            <p:extLst>
              <p:ext uri="{D42A27DB-BD31-4B8C-83A1-F6EECF244321}">
                <p14:modId xmlns:p14="http://schemas.microsoft.com/office/powerpoint/2010/main" val="2083310839"/>
              </p:ext>
            </p:extLst>
          </p:nvPr>
        </p:nvGraphicFramePr>
        <p:xfrm>
          <a:off x="971600" y="4830889"/>
          <a:ext cx="7488832" cy="10257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13" name="12 Grupo"/>
          <p:cNvGrpSpPr/>
          <p:nvPr/>
        </p:nvGrpSpPr>
        <p:grpSpPr>
          <a:xfrm>
            <a:off x="6072576" y="611697"/>
            <a:ext cx="2520280" cy="1026094"/>
            <a:chOff x="457638" y="1244191"/>
            <a:chExt cx="8280920" cy="3312368"/>
          </a:xfrm>
        </p:grpSpPr>
        <p:grpSp>
          <p:nvGrpSpPr>
            <p:cNvPr id="14" name="13 Grupo"/>
            <p:cNvGrpSpPr/>
            <p:nvPr/>
          </p:nvGrpSpPr>
          <p:grpSpPr>
            <a:xfrm>
              <a:off x="457638" y="1244191"/>
              <a:ext cx="8280920" cy="3312368"/>
              <a:chOff x="467544" y="1268760"/>
              <a:chExt cx="8280920" cy="3312368"/>
            </a:xfrm>
          </p:grpSpPr>
          <p:sp>
            <p:nvSpPr>
              <p:cNvPr id="16" name="15 Forma"/>
              <p:cNvSpPr/>
              <p:nvPr/>
            </p:nvSpPr>
            <p:spPr>
              <a:xfrm>
                <a:off x="467544" y="1268760"/>
                <a:ext cx="8280920" cy="3312368"/>
              </a:xfrm>
              <a:prstGeom prst="swooshArrow">
                <a:avLst>
                  <a:gd name="adj1" fmla="val 25000"/>
                  <a:gd name="adj2" fmla="val 25000"/>
                </a:avLst>
              </a:prstGeom>
            </p:spPr>
            <p:style>
              <a:lnRef idx="0">
                <a:schemeClr val="dk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tint val="55000"/>
                  <a:hueOff val="0"/>
                  <a:satOff val="0"/>
                  <a:lumOff val="0"/>
                  <a:alphaOff val="0"/>
                </a:schemeClr>
              </a:fillRef>
              <a:effectRef idx="2">
                <a:schemeClr val="accent1">
                  <a:tint val="55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</p:sp>
          <p:sp>
            <p:nvSpPr>
              <p:cNvPr id="17" name="16 Elipse"/>
              <p:cNvSpPr/>
              <p:nvPr/>
            </p:nvSpPr>
            <p:spPr>
              <a:xfrm>
                <a:off x="755576" y="3982760"/>
                <a:ext cx="294254" cy="281807"/>
              </a:xfrm>
              <a:prstGeom prst="ellipse">
                <a:avLst/>
              </a:prstGeom>
              <a:solidFill>
                <a:schemeClr val="accent1"/>
              </a:solidFill>
              <a:ln>
                <a:solidFill>
                  <a:schemeClr val="accent1"/>
                </a:solidFill>
              </a:ln>
            </p:spPr>
            <p:style>
              <a:lnRef idx="0">
                <a:scrgbClr r="0" g="0" b="0"/>
              </a:lnRef>
              <a:fillRef idx="3">
                <a:scrgbClr r="0" g="0" b="0"/>
              </a:fillRef>
              <a:effectRef idx="3">
                <a:schemeClr val="accent1">
                  <a:shade val="5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18" name="17 Elipse"/>
              <p:cNvSpPr/>
              <p:nvPr/>
            </p:nvSpPr>
            <p:spPr>
              <a:xfrm rot="18620319">
                <a:off x="2202263" y="3064462"/>
                <a:ext cx="384233" cy="383857"/>
              </a:xfrm>
              <a:prstGeom prst="ellipse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accent1"/>
                </a:solidFill>
              </a:ln>
            </p:spPr>
            <p:style>
              <a:lnRef idx="0">
                <a:scrgbClr r="0" g="0" b="0"/>
              </a:lnRef>
              <a:fillRef idx="3">
                <a:scrgbClr r="0" g="0" b="0"/>
              </a:fillRef>
              <a:effectRef idx="3">
                <a:schemeClr val="accent1">
                  <a:shade val="50000"/>
                  <a:hueOff val="240958"/>
                  <a:satOff val="-5040"/>
                  <a:lumOff val="28042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19" name="18 Elipse"/>
              <p:cNvSpPr/>
              <p:nvPr/>
            </p:nvSpPr>
            <p:spPr>
              <a:xfrm>
                <a:off x="4049620" y="2417230"/>
                <a:ext cx="488512" cy="488502"/>
              </a:xfrm>
              <a:prstGeom prst="ellipse">
                <a:avLst/>
              </a:prstGeom>
            </p:spPr>
            <p:style>
              <a:lnRef idx="0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3">
                <a:schemeClr val="accent1">
                  <a:shade val="50000"/>
                  <a:hueOff val="240958"/>
                  <a:satOff val="-5040"/>
                  <a:lumOff val="28042"/>
                  <a:alphaOff val="0"/>
                </a:schemeClr>
              </a:fillRef>
              <a:effectRef idx="3">
                <a:schemeClr val="accent1">
                  <a:shade val="50000"/>
                  <a:hueOff val="240958"/>
                  <a:satOff val="-5040"/>
                  <a:lumOff val="28042"/>
                  <a:alphaOff val="0"/>
                </a:schemeClr>
              </a:effectRef>
              <a:fontRef idx="minor">
                <a:schemeClr val="lt1"/>
              </a:fontRef>
            </p:style>
          </p:sp>
        </p:grpSp>
        <p:sp>
          <p:nvSpPr>
            <p:cNvPr id="15" name="14 Elipse"/>
            <p:cNvSpPr/>
            <p:nvPr/>
          </p:nvSpPr>
          <p:spPr>
            <a:xfrm>
              <a:off x="6094432" y="1956644"/>
              <a:ext cx="576064" cy="576064"/>
            </a:xfrm>
            <a:prstGeom prst="ellipse">
              <a:avLst/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shade val="50000"/>
                <a:hueOff val="240958"/>
                <a:satOff val="-5040"/>
                <a:lumOff val="28042"/>
                <a:alphaOff val="0"/>
              </a:schemeClr>
            </a:fillRef>
            <a:effectRef idx="3">
              <a:schemeClr val="accent1">
                <a:shade val="50000"/>
                <a:hueOff val="240958"/>
                <a:satOff val="-5040"/>
                <a:lumOff val="28042"/>
                <a:alphaOff val="0"/>
              </a:schemeClr>
            </a:effectRef>
            <a:fontRef idx="minor">
              <a:schemeClr val="lt1"/>
            </a:fontRef>
          </p:style>
        </p:sp>
      </p:grpSp>
      <p:sp>
        <p:nvSpPr>
          <p:cNvPr id="2" name="Rectángulo 1"/>
          <p:cNvSpPr/>
          <p:nvPr/>
        </p:nvSpPr>
        <p:spPr>
          <a:xfrm>
            <a:off x="518746" y="5882054"/>
            <a:ext cx="786967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ca-ES" sz="2000" dirty="0" smtClean="0"/>
              <a:t>Es poden presentar </a:t>
            </a:r>
            <a:r>
              <a:rPr lang="ca-ES" sz="2000" b="1" dirty="0" smtClean="0"/>
              <a:t>al·legacions </a:t>
            </a:r>
            <a:r>
              <a:rPr lang="ca-ES" sz="2000" dirty="0" smtClean="0"/>
              <a:t>a </a:t>
            </a:r>
            <a:r>
              <a:rPr lang="ca-ES" sz="2000" dirty="0"/>
              <a:t>tots els informes</a:t>
            </a:r>
          </a:p>
        </p:txBody>
      </p:sp>
    </p:spTree>
    <p:extLst>
      <p:ext uri="{BB962C8B-B14F-4D97-AF65-F5344CB8AC3E}">
        <p14:creationId xmlns:p14="http://schemas.microsoft.com/office/powerpoint/2010/main" val="289481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CuadroTexto"/>
          <p:cNvSpPr txBox="1"/>
          <p:nvPr/>
        </p:nvSpPr>
        <p:spPr>
          <a:xfrm>
            <a:off x="369152" y="6361583"/>
            <a:ext cx="842493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ca-ES" sz="1400" smtClean="0">
                <a:solidFill>
                  <a:schemeClr val="accent1">
                    <a:lumMod val="75000"/>
                  </a:schemeClr>
                </a:solidFill>
              </a:rPr>
              <a:t>Oficina de Qualitat Docent</a:t>
            </a:r>
            <a:endParaRPr lang="ca-ES" sz="140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406362" y="1844824"/>
            <a:ext cx="8387726" cy="40010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ca-ES" sz="2000" dirty="0" smtClean="0"/>
              <a:t>La </a:t>
            </a:r>
            <a:r>
              <a:rPr lang="ca-ES" sz="2000" b="1" dirty="0" smtClean="0"/>
              <a:t>Comissió Específica d’Avaluació-AQU </a:t>
            </a:r>
            <a:r>
              <a:rPr lang="ca-ES" sz="2000" dirty="0" smtClean="0"/>
              <a:t>emet al mateix temps l’informe d’acreditació de titulació basat en  l’informe de la visita </a:t>
            </a:r>
            <a:r>
              <a:rPr lang="ca-ES" sz="2000" dirty="0"/>
              <a:t>externa i altra </a:t>
            </a:r>
            <a:r>
              <a:rPr lang="ca-ES" sz="2000" dirty="0" smtClean="0"/>
              <a:t>documentació </a:t>
            </a:r>
            <a:r>
              <a:rPr lang="ca-ES" sz="2000" dirty="0"/>
              <a:t>de la </a:t>
            </a:r>
            <a:r>
              <a:rPr lang="ca-ES" sz="2000" dirty="0" smtClean="0"/>
              <a:t>titulació, si escau. </a:t>
            </a:r>
          </a:p>
          <a:p>
            <a:pPr algn="just"/>
            <a:endParaRPr lang="ca-ES" sz="2000" dirty="0" smtClean="0"/>
          </a:p>
          <a:p>
            <a:pPr algn="just"/>
            <a:r>
              <a:rPr lang="ca-ES" sz="2000" dirty="0" smtClean="0"/>
              <a:t>La valoració  global  pot ser:</a:t>
            </a:r>
          </a:p>
          <a:p>
            <a:pPr marL="719138" algn="just">
              <a:lnSpc>
                <a:spcPct val="150000"/>
              </a:lnSpc>
              <a:tabLst>
                <a:tab pos="1171575" algn="l"/>
                <a:tab pos="1257300" algn="l"/>
              </a:tabLst>
            </a:pPr>
            <a:r>
              <a:rPr lang="ca-ES" sz="2000" dirty="0" smtClean="0"/>
              <a:t>						</a:t>
            </a:r>
            <a:r>
              <a:rPr lang="ca-ES" sz="2000" i="1" dirty="0" smtClean="0"/>
              <a:t>E</a:t>
            </a:r>
            <a:r>
              <a:rPr lang="ca-ES" i="1" dirty="0" smtClean="0"/>
              <a:t>n progrés </a:t>
            </a:r>
            <a:r>
              <a:rPr lang="ca-ES" i="1" dirty="0" smtClean="0"/>
              <a:t>vers l’excel·lència</a:t>
            </a:r>
            <a:endParaRPr lang="ca-ES" i="1" dirty="0" smtClean="0"/>
          </a:p>
          <a:p>
            <a:pPr marL="1247775" algn="just">
              <a:lnSpc>
                <a:spcPct val="150000"/>
              </a:lnSpc>
              <a:tabLst>
                <a:tab pos="1171575" algn="l"/>
                <a:tab pos="1257300" algn="l"/>
              </a:tabLst>
            </a:pPr>
            <a:r>
              <a:rPr lang="ca-ES" sz="2000" b="1" i="1" dirty="0"/>
              <a:t>	</a:t>
            </a:r>
            <a:r>
              <a:rPr lang="ca-ES" sz="2000" b="1" i="1" dirty="0" smtClean="0"/>
              <a:t> Acreditat </a:t>
            </a:r>
            <a:r>
              <a:rPr lang="ca-ES" sz="2000" i="1" dirty="0" smtClean="0"/>
              <a:t>(</a:t>
            </a:r>
            <a:r>
              <a:rPr lang="ca-ES" b="1" i="1" dirty="0" smtClean="0"/>
              <a:t>Favorable)</a:t>
            </a:r>
            <a:r>
              <a:rPr lang="ca-ES" sz="2000" b="1" i="1" dirty="0" smtClean="0"/>
              <a:t>		</a:t>
            </a:r>
            <a:r>
              <a:rPr lang="ca-ES" i="1" dirty="0" smtClean="0"/>
              <a:t>Acreditat</a:t>
            </a:r>
          </a:p>
          <a:p>
            <a:pPr marL="719138" algn="just">
              <a:lnSpc>
                <a:spcPct val="150000"/>
              </a:lnSpc>
              <a:tabLst>
                <a:tab pos="1171575" algn="l"/>
                <a:tab pos="1257300" algn="l"/>
              </a:tabLst>
            </a:pPr>
            <a:r>
              <a:rPr lang="ca-ES" sz="2000" b="1" i="1" dirty="0" smtClean="0"/>
              <a:t>						</a:t>
            </a:r>
            <a:r>
              <a:rPr lang="ca-ES" i="1" dirty="0" smtClean="0"/>
              <a:t>Amb condicions</a:t>
            </a:r>
          </a:p>
          <a:p>
            <a:pPr marL="719138" algn="just">
              <a:tabLst>
                <a:tab pos="1171575" algn="l"/>
                <a:tab pos="1257300" algn="l"/>
              </a:tabLst>
            </a:pPr>
            <a:r>
              <a:rPr lang="ca-ES" sz="2000" dirty="0" smtClean="0"/>
              <a:t>		</a:t>
            </a:r>
          </a:p>
          <a:p>
            <a:pPr marL="719138" algn="just">
              <a:tabLst>
                <a:tab pos="1171575" algn="l"/>
                <a:tab pos="1257300" algn="l"/>
              </a:tabLst>
            </a:pPr>
            <a:r>
              <a:rPr lang="ca-ES" sz="2000" b="1" i="1" dirty="0"/>
              <a:t>	</a:t>
            </a:r>
            <a:r>
              <a:rPr lang="ca-ES" sz="2000" b="1" i="1" dirty="0" smtClean="0"/>
              <a:t> No acreditat </a:t>
            </a:r>
            <a:r>
              <a:rPr lang="ca-ES" sz="2000" i="1" dirty="0" smtClean="0"/>
              <a:t>(</a:t>
            </a:r>
            <a:r>
              <a:rPr lang="ca-ES" b="1" i="1" dirty="0" smtClean="0"/>
              <a:t>Desfavorable</a:t>
            </a:r>
            <a:r>
              <a:rPr lang="ca-ES" sz="2000" i="1" dirty="0" smtClean="0"/>
              <a:t>) </a:t>
            </a:r>
            <a:r>
              <a:rPr lang="ca-ES" b="1" i="1" dirty="0" smtClean="0"/>
              <a:t>(extinció de la titulació)</a:t>
            </a:r>
          </a:p>
          <a:p>
            <a:pPr marL="719138" algn="just">
              <a:tabLst>
                <a:tab pos="1171575" algn="l"/>
                <a:tab pos="1257300" algn="l"/>
              </a:tabLst>
            </a:pPr>
            <a:endParaRPr lang="ca-ES" sz="2400" b="1" i="1" dirty="0"/>
          </a:p>
        </p:txBody>
      </p:sp>
      <p:sp>
        <p:nvSpPr>
          <p:cNvPr id="7" name="6 CuadroTexto"/>
          <p:cNvSpPr txBox="1"/>
          <p:nvPr/>
        </p:nvSpPr>
        <p:spPr>
          <a:xfrm>
            <a:off x="719064" y="44717"/>
            <a:ext cx="842493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ca-ES" sz="1600" b="1" smtClean="0">
                <a:solidFill>
                  <a:schemeClr val="accent1">
                    <a:lumMod val="75000"/>
                  </a:schemeClr>
                </a:solidFill>
              </a:rPr>
              <a:t>Procés Acreditació</a:t>
            </a:r>
            <a:r>
              <a:rPr lang="ca-ES" sz="1600" b="1" smtClean="0"/>
              <a:t> </a:t>
            </a:r>
            <a:r>
              <a:rPr lang="ca-ES" sz="1600" b="1" smtClean="0">
                <a:solidFill>
                  <a:schemeClr val="accent1">
                    <a:lumMod val="75000"/>
                  </a:schemeClr>
                </a:solidFill>
              </a:rPr>
              <a:t>de</a:t>
            </a:r>
            <a:r>
              <a:rPr lang="ca-ES" sz="1600" b="1" smtClean="0"/>
              <a:t> </a:t>
            </a:r>
            <a:r>
              <a:rPr lang="ca-ES" sz="1600" b="1" smtClean="0">
                <a:solidFill>
                  <a:schemeClr val="accent1">
                    <a:lumMod val="75000"/>
                  </a:schemeClr>
                </a:solidFill>
              </a:rPr>
              <a:t>titulacions</a:t>
            </a:r>
            <a:endParaRPr lang="ca-ES" sz="1600" b="1">
              <a:solidFill>
                <a:schemeClr val="accent1">
                  <a:lumMod val="75000"/>
                </a:schemeClr>
              </a:solidFill>
            </a:endParaRPr>
          </a:p>
        </p:txBody>
      </p:sp>
      <p:grpSp>
        <p:nvGrpSpPr>
          <p:cNvPr id="9" name="8 Grupo"/>
          <p:cNvGrpSpPr/>
          <p:nvPr/>
        </p:nvGrpSpPr>
        <p:grpSpPr>
          <a:xfrm>
            <a:off x="395536" y="764704"/>
            <a:ext cx="4680520" cy="720080"/>
            <a:chOff x="8768" y="1340745"/>
            <a:chExt cx="8442388" cy="666727"/>
          </a:xfrm>
        </p:grpSpPr>
        <p:sp>
          <p:nvSpPr>
            <p:cNvPr id="10" name="9 Rectángulo redondeado"/>
            <p:cNvSpPr/>
            <p:nvPr/>
          </p:nvSpPr>
          <p:spPr>
            <a:xfrm>
              <a:off x="8768" y="1340745"/>
              <a:ext cx="8442388" cy="666727"/>
            </a:xfrm>
            <a:prstGeom prst="roundRect">
              <a:avLst>
                <a:gd name="adj" fmla="val 10000"/>
              </a:avLst>
            </a:prstGeom>
            <a:solidFill>
              <a:srgbClr val="4F81BD">
                <a:lumMod val="75000"/>
              </a:srgbClr>
            </a:solidFill>
            <a:ln w="25400" cap="flat" cmpd="sng" algn="ctr">
              <a:solidFill>
                <a:sysClr val="window" lastClr="FFFFFF">
                  <a:hueOff val="0"/>
                  <a:satOff val="0"/>
                  <a:lumOff val="0"/>
                  <a:alphaOff val="0"/>
                </a:sysClr>
              </a:solidFill>
              <a:prstDash val="solid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</p:sp>
        <p:sp>
          <p:nvSpPr>
            <p:cNvPr id="11" name="10 Rectángulo"/>
            <p:cNvSpPr/>
            <p:nvPr/>
          </p:nvSpPr>
          <p:spPr>
            <a:xfrm>
              <a:off x="28296" y="1360273"/>
              <a:ext cx="8403332" cy="62767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10490" tIns="110490" rIns="110490" bIns="110490" numCol="1" spcCol="1270" anchor="ctr" anchorCtr="0">
              <a:noAutofit/>
            </a:bodyPr>
            <a:lstStyle/>
            <a:p>
              <a:pPr lvl="0" defTabSz="1289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ca-ES" sz="2900" smtClean="0">
                  <a:solidFill>
                    <a:sysClr val="window" lastClr="FFFFFF"/>
                  </a:solidFill>
                  <a:latin typeface="Calibri"/>
                </a:rPr>
                <a:t>Informe públic d’acreditació</a:t>
              </a:r>
              <a:endParaRPr lang="ca-ES" sz="2900" kern="1200">
                <a:solidFill>
                  <a:sysClr val="window" lastClr="FFFFFF"/>
                </a:solidFill>
                <a:latin typeface="Calibri"/>
              </a:endParaRPr>
            </a:p>
          </p:txBody>
        </p:sp>
      </p:grpSp>
      <p:sp>
        <p:nvSpPr>
          <p:cNvPr id="2" name="1 Multiplicar"/>
          <p:cNvSpPr>
            <a:spLocks noChangeAspect="1"/>
          </p:cNvSpPr>
          <p:nvPr/>
        </p:nvSpPr>
        <p:spPr>
          <a:xfrm>
            <a:off x="613794" y="4774926"/>
            <a:ext cx="776319" cy="699754"/>
          </a:xfrm>
          <a:prstGeom prst="mathMultiply">
            <a:avLst/>
          </a:prstGeom>
          <a:solidFill>
            <a:schemeClr val="accent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4100" name="Picture 4" descr="d:\Documents and Settings\nmarzo\Configuración local\Archivos temporales de Internet\Content.IE5\RYYOGHPZ\MC900441310[1]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6207" y="3655398"/>
            <a:ext cx="786384" cy="7863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4" name="13 Conector recto"/>
          <p:cNvCxnSpPr/>
          <p:nvPr/>
        </p:nvCxnSpPr>
        <p:spPr>
          <a:xfrm flipH="1">
            <a:off x="4084964" y="3750184"/>
            <a:ext cx="7171" cy="83759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7 Conector recto"/>
          <p:cNvCxnSpPr/>
          <p:nvPr/>
        </p:nvCxnSpPr>
        <p:spPr>
          <a:xfrm>
            <a:off x="4092135" y="3723896"/>
            <a:ext cx="73115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7 Conector recto"/>
          <p:cNvCxnSpPr/>
          <p:nvPr/>
        </p:nvCxnSpPr>
        <p:spPr>
          <a:xfrm>
            <a:off x="4084961" y="4587777"/>
            <a:ext cx="73115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7 Conector recto"/>
          <p:cNvCxnSpPr/>
          <p:nvPr/>
        </p:nvCxnSpPr>
        <p:spPr>
          <a:xfrm>
            <a:off x="4084961" y="4143376"/>
            <a:ext cx="73115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5" name="14 Grupo"/>
          <p:cNvGrpSpPr/>
          <p:nvPr/>
        </p:nvGrpSpPr>
        <p:grpSpPr>
          <a:xfrm>
            <a:off x="5796136" y="616204"/>
            <a:ext cx="2520280" cy="1026094"/>
            <a:chOff x="457638" y="1244191"/>
            <a:chExt cx="8280920" cy="3312368"/>
          </a:xfrm>
        </p:grpSpPr>
        <p:grpSp>
          <p:nvGrpSpPr>
            <p:cNvPr id="17" name="16 Grupo"/>
            <p:cNvGrpSpPr/>
            <p:nvPr/>
          </p:nvGrpSpPr>
          <p:grpSpPr>
            <a:xfrm>
              <a:off x="457638" y="1244191"/>
              <a:ext cx="8280920" cy="3312368"/>
              <a:chOff x="467544" y="1268760"/>
              <a:chExt cx="8280920" cy="3312368"/>
            </a:xfrm>
          </p:grpSpPr>
          <p:sp>
            <p:nvSpPr>
              <p:cNvPr id="21" name="20 Forma"/>
              <p:cNvSpPr/>
              <p:nvPr/>
            </p:nvSpPr>
            <p:spPr>
              <a:xfrm>
                <a:off x="467544" y="1268760"/>
                <a:ext cx="8280920" cy="3312368"/>
              </a:xfrm>
              <a:prstGeom prst="swooshArrow">
                <a:avLst>
                  <a:gd name="adj1" fmla="val 25000"/>
                  <a:gd name="adj2" fmla="val 25000"/>
                </a:avLst>
              </a:prstGeom>
            </p:spPr>
            <p:style>
              <a:lnRef idx="0">
                <a:schemeClr val="dk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tint val="55000"/>
                  <a:hueOff val="0"/>
                  <a:satOff val="0"/>
                  <a:lumOff val="0"/>
                  <a:alphaOff val="0"/>
                </a:schemeClr>
              </a:fillRef>
              <a:effectRef idx="2">
                <a:schemeClr val="accent1">
                  <a:tint val="55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</p:sp>
          <p:sp>
            <p:nvSpPr>
              <p:cNvPr id="22" name="21 Elipse"/>
              <p:cNvSpPr/>
              <p:nvPr/>
            </p:nvSpPr>
            <p:spPr>
              <a:xfrm>
                <a:off x="755576" y="3982760"/>
                <a:ext cx="294254" cy="281807"/>
              </a:xfrm>
              <a:prstGeom prst="ellipse">
                <a:avLst/>
              </a:prstGeom>
              <a:solidFill>
                <a:schemeClr val="accent1"/>
              </a:solidFill>
              <a:ln>
                <a:solidFill>
                  <a:schemeClr val="accent1"/>
                </a:solidFill>
              </a:ln>
            </p:spPr>
            <p:style>
              <a:lnRef idx="0">
                <a:scrgbClr r="0" g="0" b="0"/>
              </a:lnRef>
              <a:fillRef idx="3">
                <a:scrgbClr r="0" g="0" b="0"/>
              </a:fillRef>
              <a:effectRef idx="3">
                <a:schemeClr val="accent1">
                  <a:shade val="5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23" name="22 Elipse"/>
              <p:cNvSpPr/>
              <p:nvPr/>
            </p:nvSpPr>
            <p:spPr>
              <a:xfrm rot="18620319">
                <a:off x="2202263" y="3064462"/>
                <a:ext cx="384233" cy="383857"/>
              </a:xfrm>
              <a:prstGeom prst="ellipse">
                <a:avLst/>
              </a:prstGeom>
              <a:solidFill>
                <a:schemeClr val="accent1"/>
              </a:solidFill>
              <a:ln>
                <a:solidFill>
                  <a:schemeClr val="accent1"/>
                </a:solidFill>
              </a:ln>
            </p:spPr>
            <p:style>
              <a:lnRef idx="0">
                <a:scrgbClr r="0" g="0" b="0"/>
              </a:lnRef>
              <a:fillRef idx="3">
                <a:scrgbClr r="0" g="0" b="0"/>
              </a:fillRef>
              <a:effectRef idx="3">
                <a:schemeClr val="accent1">
                  <a:shade val="50000"/>
                  <a:hueOff val="240958"/>
                  <a:satOff val="-5040"/>
                  <a:lumOff val="28042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24" name="23 Elipse"/>
              <p:cNvSpPr/>
              <p:nvPr/>
            </p:nvSpPr>
            <p:spPr>
              <a:xfrm>
                <a:off x="4049620" y="2417230"/>
                <a:ext cx="488512" cy="488502"/>
              </a:xfrm>
              <a:prstGeom prst="ellipse">
                <a:avLst/>
              </a:prstGeom>
              <a:solidFill>
                <a:schemeClr val="accent2">
                  <a:lumMod val="75000"/>
                </a:schemeClr>
              </a:solidFill>
            </p:spPr>
            <p:style>
              <a:lnRef idx="0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3">
                <a:schemeClr val="accent1">
                  <a:shade val="50000"/>
                  <a:hueOff val="240958"/>
                  <a:satOff val="-5040"/>
                  <a:lumOff val="28042"/>
                  <a:alphaOff val="0"/>
                </a:schemeClr>
              </a:fillRef>
              <a:effectRef idx="3">
                <a:schemeClr val="accent1">
                  <a:shade val="50000"/>
                  <a:hueOff val="240958"/>
                  <a:satOff val="-5040"/>
                  <a:lumOff val="28042"/>
                  <a:alphaOff val="0"/>
                </a:schemeClr>
              </a:effectRef>
              <a:fontRef idx="minor">
                <a:schemeClr val="lt1"/>
              </a:fontRef>
            </p:style>
          </p:sp>
        </p:grpSp>
        <p:sp>
          <p:nvSpPr>
            <p:cNvPr id="19" name="18 Elipse"/>
            <p:cNvSpPr/>
            <p:nvPr/>
          </p:nvSpPr>
          <p:spPr>
            <a:xfrm>
              <a:off x="6094432" y="1956644"/>
              <a:ext cx="576064" cy="576064"/>
            </a:xfrm>
            <a:prstGeom prst="ellipse">
              <a:avLst/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shade val="50000"/>
                <a:hueOff val="240958"/>
                <a:satOff val="-5040"/>
                <a:lumOff val="28042"/>
                <a:alphaOff val="0"/>
              </a:schemeClr>
            </a:fillRef>
            <a:effectRef idx="3">
              <a:schemeClr val="accent1">
                <a:shade val="50000"/>
                <a:hueOff val="240958"/>
                <a:satOff val="-5040"/>
                <a:lumOff val="28042"/>
                <a:alphaOff val="0"/>
              </a:schemeClr>
            </a:effectRef>
            <a:fontRef idx="minor">
              <a:schemeClr val="lt1"/>
            </a:fontRef>
          </p:style>
        </p:sp>
      </p:grpSp>
    </p:spTree>
    <p:extLst>
      <p:ext uri="{BB962C8B-B14F-4D97-AF65-F5344CB8AC3E}">
        <p14:creationId xmlns:p14="http://schemas.microsoft.com/office/powerpoint/2010/main" val="2490402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CuadroTexto"/>
          <p:cNvSpPr txBox="1"/>
          <p:nvPr/>
        </p:nvSpPr>
        <p:spPr>
          <a:xfrm>
            <a:off x="369152" y="6361583"/>
            <a:ext cx="842493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ca-ES" sz="1400" smtClean="0">
                <a:solidFill>
                  <a:schemeClr val="accent1">
                    <a:lumMod val="75000"/>
                  </a:schemeClr>
                </a:solidFill>
              </a:rPr>
              <a:t>Oficina de Qualitat Docent</a:t>
            </a:r>
            <a:endParaRPr lang="ca-ES" sz="140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467544" y="2060848"/>
            <a:ext cx="8208912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ca-ES" sz="2400" b="1" dirty="0" smtClean="0"/>
              <a:t>AQU</a:t>
            </a:r>
            <a:r>
              <a:rPr lang="ca-ES" sz="2400" i="1" dirty="0" smtClean="0"/>
              <a:t> </a:t>
            </a:r>
            <a:r>
              <a:rPr lang="ca-ES" sz="2400" dirty="0" smtClean="0"/>
              <a:t>comunica el </a:t>
            </a:r>
            <a:r>
              <a:rPr lang="ca-ES" sz="2400" b="1" dirty="0" smtClean="0"/>
              <a:t>resultat de l’acreditació </a:t>
            </a:r>
            <a:r>
              <a:rPr lang="ca-ES" sz="2400" dirty="0" smtClean="0"/>
              <a:t>a la </a:t>
            </a:r>
            <a:r>
              <a:rPr lang="ca-ES" sz="2400" i="1" dirty="0" smtClean="0"/>
              <a:t>Generalitat de Catalunya</a:t>
            </a:r>
            <a:r>
              <a:rPr lang="ca-ES" sz="2400" dirty="0" smtClean="0"/>
              <a:t>, al </a:t>
            </a:r>
            <a:r>
              <a:rPr lang="ca-ES" sz="2400" i="1" dirty="0" smtClean="0"/>
              <a:t>MECD</a:t>
            </a:r>
            <a:r>
              <a:rPr lang="ca-ES" sz="2400" dirty="0" smtClean="0"/>
              <a:t>, al </a:t>
            </a:r>
            <a:r>
              <a:rPr lang="ca-ES" sz="2400" i="1" dirty="0" err="1" smtClean="0"/>
              <a:t>Consejo</a:t>
            </a:r>
            <a:r>
              <a:rPr lang="ca-ES" sz="2400" i="1" dirty="0" smtClean="0"/>
              <a:t> de </a:t>
            </a:r>
            <a:r>
              <a:rPr lang="ca-ES" sz="2400" i="1" dirty="0" err="1" smtClean="0"/>
              <a:t>Universidades</a:t>
            </a:r>
            <a:r>
              <a:rPr lang="ca-ES" sz="2400" dirty="0" smtClean="0"/>
              <a:t> i a la Universitat.</a:t>
            </a:r>
          </a:p>
          <a:p>
            <a:pPr algn="just"/>
            <a:endParaRPr lang="ca-ES" sz="2400" dirty="0" smtClean="0"/>
          </a:p>
          <a:p>
            <a:pPr algn="ctr"/>
            <a:endParaRPr lang="ca-ES" sz="2400" dirty="0"/>
          </a:p>
          <a:p>
            <a:pPr algn="ctr"/>
            <a:r>
              <a:rPr lang="ca-ES" sz="2400" dirty="0" smtClean="0"/>
              <a:t>El </a:t>
            </a:r>
            <a:r>
              <a:rPr lang="ca-ES" sz="2400" i="1" dirty="0" err="1" smtClean="0"/>
              <a:t>Consejo</a:t>
            </a:r>
            <a:r>
              <a:rPr lang="ca-ES" sz="2400" i="1" dirty="0" smtClean="0"/>
              <a:t> de </a:t>
            </a:r>
            <a:r>
              <a:rPr lang="ca-ES" sz="2400" i="1" dirty="0" err="1" smtClean="0"/>
              <a:t>Universidades</a:t>
            </a:r>
            <a:r>
              <a:rPr lang="ca-ES" sz="2400" i="1" dirty="0" smtClean="0"/>
              <a:t> </a:t>
            </a:r>
            <a:r>
              <a:rPr lang="ca-ES" sz="2400" dirty="0" smtClean="0"/>
              <a:t>emet la resolució d’acreditació corresponent i actualitza el RUCT en funció del resultat de l’acreditació.</a:t>
            </a:r>
          </a:p>
        </p:txBody>
      </p:sp>
      <p:sp>
        <p:nvSpPr>
          <p:cNvPr id="7" name="6 CuadroTexto"/>
          <p:cNvSpPr txBox="1"/>
          <p:nvPr/>
        </p:nvSpPr>
        <p:spPr>
          <a:xfrm>
            <a:off x="706286" y="19363"/>
            <a:ext cx="842493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ca-ES" sz="1600" b="1" smtClean="0">
                <a:solidFill>
                  <a:schemeClr val="accent1">
                    <a:lumMod val="75000"/>
                  </a:schemeClr>
                </a:solidFill>
              </a:rPr>
              <a:t>Procés Acreditació</a:t>
            </a:r>
            <a:r>
              <a:rPr lang="ca-ES" sz="1600" b="1" smtClean="0"/>
              <a:t> </a:t>
            </a:r>
            <a:r>
              <a:rPr lang="ca-ES" sz="1600" b="1" smtClean="0">
                <a:solidFill>
                  <a:schemeClr val="accent1">
                    <a:lumMod val="75000"/>
                  </a:schemeClr>
                </a:solidFill>
              </a:rPr>
              <a:t>de</a:t>
            </a:r>
            <a:r>
              <a:rPr lang="ca-ES" sz="1600" b="1" smtClean="0"/>
              <a:t> </a:t>
            </a:r>
            <a:r>
              <a:rPr lang="ca-ES" sz="1600" b="1" smtClean="0">
                <a:solidFill>
                  <a:schemeClr val="accent1">
                    <a:lumMod val="75000"/>
                  </a:schemeClr>
                </a:solidFill>
              </a:rPr>
              <a:t>titulacions</a:t>
            </a:r>
            <a:endParaRPr lang="ca-ES" sz="1600" b="1">
              <a:solidFill>
                <a:schemeClr val="accent1">
                  <a:lumMod val="75000"/>
                </a:schemeClr>
              </a:solidFill>
            </a:endParaRPr>
          </a:p>
        </p:txBody>
      </p:sp>
      <p:grpSp>
        <p:nvGrpSpPr>
          <p:cNvPr id="9" name="8 Grupo"/>
          <p:cNvGrpSpPr/>
          <p:nvPr/>
        </p:nvGrpSpPr>
        <p:grpSpPr>
          <a:xfrm>
            <a:off x="395536" y="764704"/>
            <a:ext cx="4608512" cy="720080"/>
            <a:chOff x="8768" y="1340745"/>
            <a:chExt cx="8442388" cy="666727"/>
          </a:xfrm>
        </p:grpSpPr>
        <p:sp>
          <p:nvSpPr>
            <p:cNvPr id="10" name="9 Rectángulo redondeado"/>
            <p:cNvSpPr/>
            <p:nvPr/>
          </p:nvSpPr>
          <p:spPr>
            <a:xfrm>
              <a:off x="8768" y="1340745"/>
              <a:ext cx="8442388" cy="666727"/>
            </a:xfrm>
            <a:prstGeom prst="roundRect">
              <a:avLst>
                <a:gd name="adj" fmla="val 10000"/>
              </a:avLst>
            </a:prstGeom>
            <a:solidFill>
              <a:srgbClr val="4F81BD">
                <a:lumMod val="75000"/>
              </a:srgbClr>
            </a:solidFill>
            <a:ln w="25400" cap="flat" cmpd="sng" algn="ctr">
              <a:solidFill>
                <a:sysClr val="window" lastClr="FFFFFF">
                  <a:hueOff val="0"/>
                  <a:satOff val="0"/>
                  <a:lumOff val="0"/>
                  <a:alphaOff val="0"/>
                </a:sysClr>
              </a:solidFill>
              <a:prstDash val="solid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</p:sp>
        <p:sp>
          <p:nvSpPr>
            <p:cNvPr id="11" name="10 Rectángulo"/>
            <p:cNvSpPr/>
            <p:nvPr/>
          </p:nvSpPr>
          <p:spPr>
            <a:xfrm>
              <a:off x="28296" y="1360273"/>
              <a:ext cx="8403332" cy="62767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10490" tIns="110490" rIns="110490" bIns="110490" numCol="1" spcCol="1270" anchor="ctr" anchorCtr="0">
              <a:noAutofit/>
            </a:bodyPr>
            <a:lstStyle/>
            <a:p>
              <a:pPr lvl="0" defTabSz="1289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ca-ES" sz="2900" dirty="0" smtClean="0">
                  <a:solidFill>
                    <a:sysClr val="window" lastClr="FFFFFF"/>
                  </a:solidFill>
                  <a:latin typeface="Calibri"/>
                </a:rPr>
                <a:t>Resolució d’acreditació </a:t>
              </a:r>
              <a:endParaRPr lang="ca-ES" sz="2900" kern="1200" dirty="0">
                <a:solidFill>
                  <a:sysClr val="window" lastClr="FFFFFF"/>
                </a:solidFill>
                <a:latin typeface="Calibri"/>
              </a:endParaRPr>
            </a:p>
          </p:txBody>
        </p:sp>
      </p:grpSp>
      <p:grpSp>
        <p:nvGrpSpPr>
          <p:cNvPr id="12" name="11 Grupo"/>
          <p:cNvGrpSpPr/>
          <p:nvPr/>
        </p:nvGrpSpPr>
        <p:grpSpPr>
          <a:xfrm>
            <a:off x="5724128" y="611697"/>
            <a:ext cx="2520280" cy="1026094"/>
            <a:chOff x="457638" y="1244191"/>
            <a:chExt cx="8280920" cy="3312368"/>
          </a:xfrm>
        </p:grpSpPr>
        <p:grpSp>
          <p:nvGrpSpPr>
            <p:cNvPr id="13" name="12 Grupo"/>
            <p:cNvGrpSpPr/>
            <p:nvPr/>
          </p:nvGrpSpPr>
          <p:grpSpPr>
            <a:xfrm>
              <a:off x="457638" y="1244191"/>
              <a:ext cx="8280920" cy="3312368"/>
              <a:chOff x="467544" y="1268760"/>
              <a:chExt cx="8280920" cy="3312368"/>
            </a:xfrm>
          </p:grpSpPr>
          <p:sp>
            <p:nvSpPr>
              <p:cNvPr id="15" name="14 Forma"/>
              <p:cNvSpPr/>
              <p:nvPr/>
            </p:nvSpPr>
            <p:spPr>
              <a:xfrm>
                <a:off x="467544" y="1268760"/>
                <a:ext cx="8280920" cy="3312368"/>
              </a:xfrm>
              <a:prstGeom prst="swooshArrow">
                <a:avLst>
                  <a:gd name="adj1" fmla="val 25000"/>
                  <a:gd name="adj2" fmla="val 25000"/>
                </a:avLst>
              </a:prstGeom>
            </p:spPr>
            <p:style>
              <a:lnRef idx="0">
                <a:schemeClr val="dk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tint val="55000"/>
                  <a:hueOff val="0"/>
                  <a:satOff val="0"/>
                  <a:lumOff val="0"/>
                  <a:alphaOff val="0"/>
                </a:schemeClr>
              </a:fillRef>
              <a:effectRef idx="2">
                <a:schemeClr val="accent1">
                  <a:tint val="55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</p:sp>
          <p:sp>
            <p:nvSpPr>
              <p:cNvPr id="16" name="15 Elipse"/>
              <p:cNvSpPr/>
              <p:nvPr/>
            </p:nvSpPr>
            <p:spPr>
              <a:xfrm>
                <a:off x="755576" y="3982760"/>
                <a:ext cx="294254" cy="281807"/>
              </a:xfrm>
              <a:prstGeom prst="ellipse">
                <a:avLst/>
              </a:prstGeom>
              <a:solidFill>
                <a:schemeClr val="accent1"/>
              </a:solidFill>
              <a:ln>
                <a:solidFill>
                  <a:schemeClr val="accent1"/>
                </a:solidFill>
              </a:ln>
            </p:spPr>
            <p:style>
              <a:lnRef idx="0">
                <a:scrgbClr r="0" g="0" b="0"/>
              </a:lnRef>
              <a:fillRef idx="3">
                <a:scrgbClr r="0" g="0" b="0"/>
              </a:fillRef>
              <a:effectRef idx="3">
                <a:schemeClr val="accent1">
                  <a:shade val="5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17" name="16 Elipse"/>
              <p:cNvSpPr/>
              <p:nvPr/>
            </p:nvSpPr>
            <p:spPr>
              <a:xfrm rot="18620319">
                <a:off x="2202263" y="3064462"/>
                <a:ext cx="384233" cy="383857"/>
              </a:xfrm>
              <a:prstGeom prst="ellipse">
                <a:avLst/>
              </a:prstGeom>
              <a:solidFill>
                <a:schemeClr val="accent1"/>
              </a:solidFill>
              <a:ln>
                <a:solidFill>
                  <a:schemeClr val="accent1"/>
                </a:solidFill>
              </a:ln>
            </p:spPr>
            <p:style>
              <a:lnRef idx="0">
                <a:scrgbClr r="0" g="0" b="0"/>
              </a:lnRef>
              <a:fillRef idx="3">
                <a:scrgbClr r="0" g="0" b="0"/>
              </a:fillRef>
              <a:effectRef idx="3">
                <a:schemeClr val="accent1">
                  <a:shade val="50000"/>
                  <a:hueOff val="240958"/>
                  <a:satOff val="-5040"/>
                  <a:lumOff val="28042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18" name="17 Elipse"/>
              <p:cNvSpPr/>
              <p:nvPr/>
            </p:nvSpPr>
            <p:spPr>
              <a:xfrm>
                <a:off x="4049620" y="2417230"/>
                <a:ext cx="488512" cy="488502"/>
              </a:xfrm>
              <a:prstGeom prst="ellipse">
                <a:avLst/>
              </a:prstGeom>
              <a:solidFill>
                <a:schemeClr val="accent1"/>
              </a:solidFill>
            </p:spPr>
            <p:style>
              <a:lnRef idx="0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3">
                <a:schemeClr val="accent1">
                  <a:shade val="50000"/>
                  <a:hueOff val="240958"/>
                  <a:satOff val="-5040"/>
                  <a:lumOff val="28042"/>
                  <a:alphaOff val="0"/>
                </a:schemeClr>
              </a:fillRef>
              <a:effectRef idx="3">
                <a:schemeClr val="accent1">
                  <a:shade val="50000"/>
                  <a:hueOff val="240958"/>
                  <a:satOff val="-5040"/>
                  <a:lumOff val="28042"/>
                  <a:alphaOff val="0"/>
                </a:schemeClr>
              </a:effectRef>
              <a:fontRef idx="minor">
                <a:schemeClr val="lt1"/>
              </a:fontRef>
            </p:style>
          </p:sp>
        </p:grpSp>
        <p:sp>
          <p:nvSpPr>
            <p:cNvPr id="14" name="13 Elipse"/>
            <p:cNvSpPr/>
            <p:nvPr/>
          </p:nvSpPr>
          <p:spPr>
            <a:xfrm>
              <a:off x="6094432" y="1956644"/>
              <a:ext cx="576064" cy="576064"/>
            </a:xfrm>
            <a:prstGeom prst="ellipse">
              <a:avLst/>
            </a:prstGeom>
            <a:solidFill>
              <a:schemeClr val="accent2"/>
            </a:solidFill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shade val="50000"/>
                <a:hueOff val="240958"/>
                <a:satOff val="-5040"/>
                <a:lumOff val="28042"/>
                <a:alphaOff val="0"/>
              </a:schemeClr>
            </a:fillRef>
            <a:effectRef idx="3">
              <a:schemeClr val="accent1">
                <a:shade val="50000"/>
                <a:hueOff val="240958"/>
                <a:satOff val="-5040"/>
                <a:lumOff val="28042"/>
                <a:alphaOff val="0"/>
              </a:schemeClr>
            </a:effectRef>
            <a:fontRef idx="minor">
              <a:schemeClr val="lt1"/>
            </a:fontRef>
          </p:style>
        </p:sp>
      </p:grpSp>
    </p:spTree>
    <p:extLst>
      <p:ext uri="{BB962C8B-B14F-4D97-AF65-F5344CB8AC3E}">
        <p14:creationId xmlns:p14="http://schemas.microsoft.com/office/powerpoint/2010/main" val="3159865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idor de contingut 2"/>
          <p:cNvSpPr>
            <a:spLocks noGrp="1"/>
          </p:cNvSpPr>
          <p:nvPr>
            <p:ph idx="1"/>
          </p:nvPr>
        </p:nvSpPr>
        <p:spPr>
          <a:xfrm>
            <a:off x="950912" y="1783357"/>
            <a:ext cx="8229600" cy="4525963"/>
          </a:xfrm>
        </p:spPr>
        <p:txBody>
          <a:bodyPr>
            <a:normAutofit/>
          </a:bodyPr>
          <a:lstStyle/>
          <a:p>
            <a:pPr marL="457200" indent="-457200">
              <a:buAutoNum type="arabicPeriod"/>
            </a:pPr>
            <a:endParaRPr lang="ca-ES" sz="2200" dirty="0" smtClean="0">
              <a:solidFill>
                <a:schemeClr val="accent1">
                  <a:lumMod val="75000"/>
                </a:schemeClr>
              </a:solidFill>
              <a:ea typeface="Calibri"/>
              <a:cs typeface="Times New Roman"/>
            </a:endParaRPr>
          </a:p>
          <a:p>
            <a:pPr marL="0" indent="0">
              <a:buNone/>
            </a:pPr>
            <a:r>
              <a:rPr lang="ca-ES" sz="2200" dirty="0" smtClean="0">
                <a:solidFill>
                  <a:schemeClr val="accent1">
                    <a:lumMod val="75000"/>
                  </a:schemeClr>
                </a:solidFill>
                <a:ea typeface="Calibri"/>
                <a:cs typeface="Times New Roman"/>
              </a:rPr>
              <a:t>1. Qualitat </a:t>
            </a:r>
            <a:r>
              <a:rPr lang="ca-ES" sz="2200" dirty="0">
                <a:solidFill>
                  <a:schemeClr val="accent1">
                    <a:lumMod val="75000"/>
                  </a:schemeClr>
                </a:solidFill>
                <a:ea typeface="Calibri"/>
                <a:cs typeface="Times New Roman"/>
              </a:rPr>
              <a:t>del programa </a:t>
            </a:r>
            <a:r>
              <a:rPr lang="ca-ES" sz="2200" dirty="0" smtClean="0">
                <a:solidFill>
                  <a:schemeClr val="accent1">
                    <a:lumMod val="75000"/>
                  </a:schemeClr>
                </a:solidFill>
                <a:ea typeface="Calibri"/>
                <a:cs typeface="Times New Roman"/>
              </a:rPr>
              <a:t>formatiu</a:t>
            </a:r>
          </a:p>
          <a:p>
            <a:pPr marL="0" indent="0">
              <a:buNone/>
            </a:pPr>
            <a:r>
              <a:rPr lang="ca-ES" sz="2200" dirty="0" smtClean="0">
                <a:solidFill>
                  <a:schemeClr val="accent1">
                    <a:lumMod val="75000"/>
                  </a:schemeClr>
                </a:solidFill>
                <a:ea typeface="Calibri"/>
                <a:cs typeface="Times New Roman"/>
              </a:rPr>
              <a:t>2</a:t>
            </a:r>
            <a:r>
              <a:rPr lang="ca-ES" sz="2200" dirty="0">
                <a:solidFill>
                  <a:schemeClr val="accent1">
                    <a:lumMod val="75000"/>
                  </a:schemeClr>
                </a:solidFill>
                <a:ea typeface="Calibri"/>
                <a:cs typeface="Times New Roman"/>
              </a:rPr>
              <a:t>. Pertinència de la informació </a:t>
            </a:r>
            <a:r>
              <a:rPr lang="ca-ES" sz="2200" dirty="0" smtClean="0">
                <a:solidFill>
                  <a:schemeClr val="accent1">
                    <a:lumMod val="75000"/>
                  </a:schemeClr>
                </a:solidFill>
                <a:ea typeface="Calibri"/>
                <a:cs typeface="Times New Roman"/>
              </a:rPr>
              <a:t>pública</a:t>
            </a:r>
          </a:p>
          <a:p>
            <a:pPr marL="0" indent="0">
              <a:buNone/>
            </a:pPr>
            <a:r>
              <a:rPr lang="ca-ES" sz="2200" dirty="0">
                <a:solidFill>
                  <a:schemeClr val="accent1">
                    <a:lumMod val="75000"/>
                  </a:schemeClr>
                </a:solidFill>
                <a:ea typeface="Calibri"/>
                <a:cs typeface="Times New Roman"/>
              </a:rPr>
              <a:t>3. Eficàcia del </a:t>
            </a:r>
            <a:r>
              <a:rPr lang="ca-ES" sz="2200" dirty="0" smtClean="0">
                <a:solidFill>
                  <a:schemeClr val="accent1">
                    <a:lumMod val="75000"/>
                  </a:schemeClr>
                </a:solidFill>
                <a:ea typeface="Calibri"/>
                <a:cs typeface="Times New Roman"/>
              </a:rPr>
              <a:t>SGIQ</a:t>
            </a:r>
          </a:p>
          <a:p>
            <a:pPr marL="0" indent="0">
              <a:buNone/>
            </a:pPr>
            <a:r>
              <a:rPr lang="ca-ES" sz="2200" dirty="0">
                <a:solidFill>
                  <a:schemeClr val="accent1">
                    <a:lumMod val="75000"/>
                  </a:schemeClr>
                </a:solidFill>
                <a:ea typeface="Calibri"/>
                <a:cs typeface="Times New Roman"/>
              </a:rPr>
              <a:t>4. Adequació del professorat al programa </a:t>
            </a:r>
            <a:r>
              <a:rPr lang="ca-ES" sz="2200" dirty="0" smtClean="0">
                <a:solidFill>
                  <a:schemeClr val="accent1">
                    <a:lumMod val="75000"/>
                  </a:schemeClr>
                </a:solidFill>
                <a:ea typeface="Calibri"/>
                <a:cs typeface="Times New Roman"/>
              </a:rPr>
              <a:t>formatiu</a:t>
            </a:r>
          </a:p>
          <a:p>
            <a:pPr marL="0" indent="0">
              <a:buNone/>
            </a:pPr>
            <a:r>
              <a:rPr lang="ca-ES" sz="2200" dirty="0">
                <a:solidFill>
                  <a:schemeClr val="accent1">
                    <a:lumMod val="75000"/>
                  </a:schemeClr>
                </a:solidFill>
                <a:ea typeface="Calibri"/>
                <a:cs typeface="Times New Roman"/>
              </a:rPr>
              <a:t>5. Eficàcia dels sistemes de suport a </a:t>
            </a:r>
            <a:r>
              <a:rPr lang="ca-ES" sz="2200" dirty="0" smtClean="0">
                <a:solidFill>
                  <a:schemeClr val="accent1">
                    <a:lumMod val="75000"/>
                  </a:schemeClr>
                </a:solidFill>
                <a:ea typeface="Calibri"/>
                <a:cs typeface="Times New Roman"/>
              </a:rPr>
              <a:t>l’aprenentatge</a:t>
            </a:r>
          </a:p>
          <a:p>
            <a:pPr marL="0" indent="0">
              <a:buNone/>
            </a:pPr>
            <a:r>
              <a:rPr lang="ca-ES" sz="2200" dirty="0">
                <a:solidFill>
                  <a:schemeClr val="accent1">
                    <a:lumMod val="75000"/>
                  </a:schemeClr>
                </a:solidFill>
                <a:ea typeface="Calibri"/>
                <a:cs typeface="Times New Roman"/>
              </a:rPr>
              <a:t>6. Qualitat dels resultats dels programes </a:t>
            </a:r>
            <a:r>
              <a:rPr lang="ca-ES" sz="2200" dirty="0" smtClean="0">
                <a:solidFill>
                  <a:schemeClr val="accent1">
                    <a:lumMod val="75000"/>
                  </a:schemeClr>
                </a:solidFill>
                <a:ea typeface="Calibri"/>
                <a:cs typeface="Times New Roman"/>
              </a:rPr>
              <a:t>formatius</a:t>
            </a:r>
          </a:p>
          <a:p>
            <a:pPr marL="0" indent="0" algn="ctr">
              <a:buNone/>
            </a:pPr>
            <a:endParaRPr lang="ca-ES" sz="2600" b="1" dirty="0" smtClean="0">
              <a:solidFill>
                <a:schemeClr val="accent1">
                  <a:lumMod val="75000"/>
                </a:schemeClr>
              </a:solidFill>
              <a:ea typeface="Calibri"/>
              <a:cs typeface="Times New Roman"/>
            </a:endParaRPr>
          </a:p>
          <a:p>
            <a:pPr marL="0" indent="0" algn="just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None/>
            </a:pPr>
            <a:endParaRPr lang="ca-ES" sz="2600" dirty="0" smtClean="0">
              <a:solidFill>
                <a:schemeClr val="accent6">
                  <a:lumMod val="75000"/>
                </a:schemeClr>
              </a:solidFill>
              <a:ea typeface="Calibri"/>
              <a:cs typeface="Calibri"/>
            </a:endParaRPr>
          </a:p>
          <a:p>
            <a:endParaRPr lang="es-ES" dirty="0">
              <a:ea typeface="Calibri"/>
              <a:cs typeface="Times New Roman"/>
            </a:endParaRPr>
          </a:p>
          <a:p>
            <a:endParaRPr lang="es-ES" dirty="0">
              <a:ea typeface="Calibri"/>
              <a:cs typeface="Times New Roman"/>
            </a:endParaRPr>
          </a:p>
          <a:p>
            <a:endParaRPr lang="es-ES" dirty="0">
              <a:ea typeface="Calibri"/>
              <a:cs typeface="Times New Roman"/>
            </a:endParaRPr>
          </a:p>
          <a:p>
            <a:endParaRPr lang="es-ES" dirty="0">
              <a:ea typeface="Calibri"/>
              <a:cs typeface="Times New Roman"/>
            </a:endParaRPr>
          </a:p>
          <a:p>
            <a:endParaRPr lang="es-ES" dirty="0">
              <a:ea typeface="Calibri"/>
              <a:cs typeface="Times New Roman"/>
            </a:endParaRPr>
          </a:p>
          <a:p>
            <a:endParaRPr lang="es-ES" dirty="0">
              <a:ea typeface="Calibri"/>
              <a:cs typeface="Times New Roman"/>
            </a:endParaRPr>
          </a:p>
          <a:p>
            <a:endParaRPr lang="es-ES" b="1" dirty="0">
              <a:ea typeface="Calibri"/>
              <a:cs typeface="Times New Roman"/>
            </a:endParaRPr>
          </a:p>
          <a:p>
            <a:endParaRPr lang="es-ES" dirty="0"/>
          </a:p>
        </p:txBody>
      </p:sp>
      <p:sp>
        <p:nvSpPr>
          <p:cNvPr id="6" name="9 Rectángulo redondeado"/>
          <p:cNvSpPr/>
          <p:nvPr/>
        </p:nvSpPr>
        <p:spPr>
          <a:xfrm>
            <a:off x="593071" y="426693"/>
            <a:ext cx="7992888" cy="720080"/>
          </a:xfrm>
          <a:prstGeom prst="roundRect">
            <a:avLst>
              <a:gd name="adj" fmla="val 10000"/>
            </a:avLst>
          </a:prstGeom>
          <a:solidFill>
            <a:srgbClr val="4F81BD">
              <a:lumMod val="75000"/>
            </a:srgbClr>
          </a:solidFill>
          <a:ln w="25400" cap="flat" cmpd="sng" algn="ctr">
            <a:solidFill>
              <a:sysClr val="window" lastClr="FFFFFF">
                <a:hueOff val="0"/>
                <a:satOff val="0"/>
                <a:lumOff val="0"/>
                <a:alphaOff val="0"/>
              </a:sysClr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/>
          <a:lstStyle/>
          <a:p>
            <a:endParaRPr lang="ca-ES"/>
          </a:p>
        </p:txBody>
      </p:sp>
      <p:sp>
        <p:nvSpPr>
          <p:cNvPr id="13" name="Rectangle 12"/>
          <p:cNvSpPr/>
          <p:nvPr/>
        </p:nvSpPr>
        <p:spPr>
          <a:xfrm>
            <a:off x="611560" y="1863780"/>
            <a:ext cx="7704856" cy="3653451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4" name="9 CuadroTexto"/>
          <p:cNvSpPr txBox="1"/>
          <p:nvPr/>
        </p:nvSpPr>
        <p:spPr>
          <a:xfrm>
            <a:off x="664344" y="69950"/>
            <a:ext cx="842493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ca-ES" sz="1600" b="1" smtClean="0">
                <a:solidFill>
                  <a:schemeClr val="accent1">
                    <a:lumMod val="75000"/>
                  </a:schemeClr>
                </a:solidFill>
              </a:rPr>
              <a:t>Procés Acreditació</a:t>
            </a:r>
            <a:r>
              <a:rPr lang="ca-ES" sz="1600" b="1" smtClean="0"/>
              <a:t> </a:t>
            </a:r>
            <a:r>
              <a:rPr lang="ca-ES" sz="1600" b="1" smtClean="0">
                <a:solidFill>
                  <a:schemeClr val="accent1">
                    <a:lumMod val="75000"/>
                  </a:schemeClr>
                </a:solidFill>
              </a:rPr>
              <a:t>de</a:t>
            </a:r>
            <a:r>
              <a:rPr lang="ca-ES" sz="1600" b="1" smtClean="0"/>
              <a:t> </a:t>
            </a:r>
            <a:r>
              <a:rPr lang="ca-ES" sz="1600" b="1" smtClean="0">
                <a:solidFill>
                  <a:schemeClr val="accent1">
                    <a:lumMod val="75000"/>
                  </a:schemeClr>
                </a:solidFill>
              </a:rPr>
              <a:t>titulacions</a:t>
            </a:r>
            <a:endParaRPr lang="ca-ES" sz="1600" b="1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5" name="14 Rectángulo"/>
          <p:cNvSpPr/>
          <p:nvPr/>
        </p:nvSpPr>
        <p:spPr>
          <a:xfrm>
            <a:off x="664344" y="468874"/>
            <a:ext cx="7955911" cy="677899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10490" tIns="110490" rIns="110490" bIns="110490" numCol="1" spcCol="1270" anchor="ctr" anchorCtr="0">
            <a:noAutofit/>
          </a:bodyPr>
          <a:lstStyle/>
          <a:p>
            <a:pPr lvl="0" defTabSz="1289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ca-ES" sz="2900" dirty="0" smtClean="0">
                <a:solidFill>
                  <a:sysClr val="window" lastClr="FFFFFF"/>
                </a:solidFill>
                <a:latin typeface="Calibri"/>
              </a:rPr>
              <a:t>Estàndards que s’avaluen </a:t>
            </a:r>
            <a:endParaRPr lang="ca-ES" sz="2900" kern="1200" dirty="0">
              <a:solidFill>
                <a:sysClr val="window" lastClr="FFFFFF"/>
              </a:solidFill>
              <a:latin typeface="Calibri"/>
            </a:endParaRPr>
          </a:p>
        </p:txBody>
      </p:sp>
      <p:sp>
        <p:nvSpPr>
          <p:cNvPr id="16" name="4 CuadroTexto"/>
          <p:cNvSpPr txBox="1"/>
          <p:nvPr/>
        </p:nvSpPr>
        <p:spPr>
          <a:xfrm>
            <a:off x="369152" y="6361583"/>
            <a:ext cx="842493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ca-ES" sz="1400" smtClean="0">
                <a:solidFill>
                  <a:schemeClr val="accent1">
                    <a:lumMod val="75000"/>
                  </a:schemeClr>
                </a:solidFill>
              </a:rPr>
              <a:t>Oficina de Qualitat Docent</a:t>
            </a:r>
            <a:endParaRPr lang="ca-ES" sz="140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4072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2362</TotalTime>
  <Words>1314</Words>
  <Application>Microsoft Office PowerPoint</Application>
  <PresentationFormat>Presentación en pantalla (4:3)</PresentationFormat>
  <Paragraphs>216</Paragraphs>
  <Slides>19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19</vt:i4>
      </vt:variant>
    </vt:vector>
  </HeadingPairs>
  <TitlesOfParts>
    <vt:vector size="24" baseType="lpstr">
      <vt:lpstr>Arial</vt:lpstr>
      <vt:lpstr>Calibri</vt:lpstr>
      <vt:lpstr>Times New Roman</vt:lpstr>
      <vt:lpstr>Wingdings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UAB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Àngels Manso López</dc:creator>
  <cp:lastModifiedBy>Mònica Leiva Marcos</cp:lastModifiedBy>
  <cp:revision>223</cp:revision>
  <cp:lastPrinted>2014-11-06T10:13:12Z</cp:lastPrinted>
  <dcterms:created xsi:type="dcterms:W3CDTF">2013-11-27T11:11:10Z</dcterms:created>
  <dcterms:modified xsi:type="dcterms:W3CDTF">2019-03-22T10:24:09Z</dcterms:modified>
</cp:coreProperties>
</file>