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98"/>
  </p:notesMasterIdLst>
  <p:sldIdLst>
    <p:sldId id="256" r:id="rId2"/>
    <p:sldId id="750" r:id="rId3"/>
    <p:sldId id="665" r:id="rId4"/>
    <p:sldId id="666" r:id="rId5"/>
    <p:sldId id="701" r:id="rId6"/>
    <p:sldId id="702" r:id="rId7"/>
    <p:sldId id="703" r:id="rId8"/>
    <p:sldId id="623" r:id="rId9"/>
    <p:sldId id="673" r:id="rId10"/>
    <p:sldId id="634" r:id="rId11"/>
    <p:sldId id="660" r:id="rId12"/>
    <p:sldId id="625" r:id="rId13"/>
    <p:sldId id="538" r:id="rId14"/>
    <p:sldId id="676" r:id="rId15"/>
    <p:sldId id="678" r:id="rId16"/>
    <p:sldId id="677" r:id="rId17"/>
    <p:sldId id="544" r:id="rId18"/>
    <p:sldId id="543" r:id="rId19"/>
    <p:sldId id="545" r:id="rId20"/>
    <p:sldId id="683" r:id="rId21"/>
    <p:sldId id="699" r:id="rId22"/>
    <p:sldId id="687" r:id="rId23"/>
    <p:sldId id="688" r:id="rId24"/>
    <p:sldId id="700" r:id="rId25"/>
    <p:sldId id="704" r:id="rId26"/>
    <p:sldId id="689" r:id="rId27"/>
    <p:sldId id="555" r:id="rId28"/>
    <p:sldId id="547" r:id="rId29"/>
    <p:sldId id="514" r:id="rId30"/>
    <p:sldId id="675" r:id="rId31"/>
    <p:sldId id="515" r:id="rId32"/>
    <p:sldId id="671" r:id="rId33"/>
    <p:sldId id="530" r:id="rId34"/>
    <p:sldId id="672" r:id="rId35"/>
    <p:sldId id="527" r:id="rId36"/>
    <p:sldId id="668" r:id="rId37"/>
    <p:sldId id="548" r:id="rId38"/>
    <p:sldId id="669" r:id="rId39"/>
    <p:sldId id="670" r:id="rId40"/>
    <p:sldId id="657" r:id="rId41"/>
    <p:sldId id="674" r:id="rId42"/>
    <p:sldId id="695" r:id="rId43"/>
    <p:sldId id="679" r:id="rId44"/>
    <p:sldId id="680" r:id="rId45"/>
    <p:sldId id="681" r:id="rId46"/>
    <p:sldId id="563" r:id="rId47"/>
    <p:sldId id="613" r:id="rId48"/>
    <p:sldId id="632" r:id="rId49"/>
    <p:sldId id="649" r:id="rId50"/>
    <p:sldId id="682" r:id="rId51"/>
    <p:sldId id="742" r:id="rId52"/>
    <p:sldId id="705" r:id="rId53"/>
    <p:sldId id="706" r:id="rId54"/>
    <p:sldId id="751" r:id="rId55"/>
    <p:sldId id="752" r:id="rId56"/>
    <p:sldId id="753" r:id="rId57"/>
    <p:sldId id="754" r:id="rId58"/>
    <p:sldId id="709" r:id="rId59"/>
    <p:sldId id="710" r:id="rId60"/>
    <p:sldId id="711" r:id="rId61"/>
    <p:sldId id="712" r:id="rId62"/>
    <p:sldId id="713" r:id="rId63"/>
    <p:sldId id="714" r:id="rId64"/>
    <p:sldId id="715" r:id="rId65"/>
    <p:sldId id="716" r:id="rId66"/>
    <p:sldId id="717" r:id="rId67"/>
    <p:sldId id="718" r:id="rId68"/>
    <p:sldId id="719" r:id="rId69"/>
    <p:sldId id="720" r:id="rId70"/>
    <p:sldId id="650" r:id="rId71"/>
    <p:sldId id="721" r:id="rId72"/>
    <p:sldId id="722" r:id="rId73"/>
    <p:sldId id="723" r:id="rId74"/>
    <p:sldId id="724" r:id="rId75"/>
    <p:sldId id="725" r:id="rId76"/>
    <p:sldId id="726" r:id="rId77"/>
    <p:sldId id="727" r:id="rId78"/>
    <p:sldId id="728" r:id="rId79"/>
    <p:sldId id="729" r:id="rId80"/>
    <p:sldId id="730" r:id="rId81"/>
    <p:sldId id="731" r:id="rId82"/>
    <p:sldId id="732" r:id="rId83"/>
    <p:sldId id="733" r:id="rId84"/>
    <p:sldId id="734" r:id="rId85"/>
    <p:sldId id="735" r:id="rId86"/>
    <p:sldId id="736" r:id="rId87"/>
    <p:sldId id="737" r:id="rId88"/>
    <p:sldId id="738" r:id="rId89"/>
    <p:sldId id="739" r:id="rId90"/>
    <p:sldId id="740" r:id="rId91"/>
    <p:sldId id="743" r:id="rId92"/>
    <p:sldId id="744" r:id="rId93"/>
    <p:sldId id="745" r:id="rId94"/>
    <p:sldId id="747" r:id="rId95"/>
    <p:sldId id="749" r:id="rId96"/>
    <p:sldId id="741" r:id="rId97"/>
  </p:sldIdLst>
  <p:sldSz cx="9144000" cy="6858000" type="screen4x3"/>
  <p:notesSz cx="6735763" cy="9866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793"/>
    <a:srgbClr val="3C40F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5689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6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sther.rodriguez.REDINTERNA\Escritorio\COSAS\HORIZON2020\H2020%20BUDGET\fp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sther.rodriguez.REDINTERNA.000\Escritorio\Seminario%20CDTI\H2020%20Ciencia%20Excelent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02\alb\DGCI\OFICINA%20EUROPEA\GENERAL\MSCA\Jornadas_Reuniones%20ES%202016\Enero%202016\2901_MSCA%20y%20empresa%20BCN\datos%20para%20event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02\alb\DGCI\OFICINA%20EUROPEA\GENERAL\MSCA\Doc_Gestion\INFORMES%20VARIOS\INFORME%20ANUAL%202014\Estad&#237;sticas%20y%20difusi&#243;n\PREPARACION%20INFORME_CONSULTAS_DIFUSION_REVISION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02\alb\DGCI\OFICINA%20EUROPEA\GENERAL\MSCA\Doc_Gestion\INFORMES%20VARIOS\INFORME%20ANUAL%202014\Estad&#237;sticas%20y%20difusi&#243;n\PREPARACION%20INFORME_CONSULTAS_DIFUSION_REVISION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02\alb\DGCI\OFICINA%20EUROPEA\GENERAL\MSCA\Doc_Gestion\INFORMES%20VARIOS\INFORME%20ANUAL%202014\Estad&#237;sticas%20y%20difusi&#243;n\PREPARACION%20INFORME_CONSULTAS_DIFUSION_REVISION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ristina.gomez\Desktop\NCP%20MSCA\Indicadores_Consultas\2015%20NCP%20-%20Seguimiento%20Consultas%20-Cristina_Gomez%20-%20Jesus_Roj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Hoja1!$B$2</c:f>
              <c:strCache>
                <c:ptCount val="1"/>
              </c:strCache>
            </c:strRef>
          </c:tx>
          <c:explosion val="21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BEA-4BA4-982D-1E96B13FBB2D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BEA-4BA4-982D-1E96B13FBB2D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BEA-4BA4-982D-1E96B13FBB2D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3BEA-4BA4-982D-1E96B13FBB2D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3BEA-4BA4-982D-1E96B13FBB2D}"/>
              </c:ext>
            </c:extLst>
          </c:dPt>
          <c:dLbls>
            <c:dLbl>
              <c:idx val="0"/>
              <c:layout>
                <c:manualLayout>
                  <c:x val="0.10370370370370401"/>
                  <c:y val="-4.1666666666666699E-2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accent3"/>
                        </a:solidFill>
                      </a:rPr>
                      <a:t>EIT</a:t>
                    </a:r>
                    <a:r>
                      <a:rPr lang="en-US" sz="1050" dirty="0">
                        <a:solidFill>
                          <a:schemeClr val="accent3"/>
                        </a:solidFill>
                      </a:rPr>
                      <a:t>
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EA-4BA4-982D-1E96B13FBB2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accent3"/>
                        </a:solidFill>
                      </a:rPr>
                      <a:t>Excellent </a:t>
                    </a:r>
                    <a:r>
                      <a:rPr lang="en-US" sz="1050" dirty="0">
                        <a:solidFill>
                          <a:schemeClr val="accent3"/>
                        </a:solidFill>
                      </a:rPr>
                      <a:t>Science 
30%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EA-4BA4-982D-1E96B13FBB2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050">
                        <a:solidFill>
                          <a:schemeClr val="accent3"/>
                        </a:solidFill>
                      </a:rPr>
                      <a:t>Industrial </a:t>
                    </a:r>
                    <a:r>
                      <a:rPr lang="en-US" sz="1050" smtClean="0">
                        <a:solidFill>
                          <a:schemeClr val="accent3"/>
                        </a:solidFill>
                      </a:rPr>
                      <a:t>Leadeship</a:t>
                    </a:r>
                    <a:r>
                      <a:rPr lang="en-US" sz="1050" dirty="0">
                        <a:solidFill>
                          <a:schemeClr val="accent3"/>
                        </a:solidFill>
                      </a:rPr>
                      <a:t>
24%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EA-4BA4-982D-1E96B13FBB2D}"/>
                </c:ext>
              </c:extLst>
            </c:dLbl>
            <c:dLbl>
              <c:idx val="3"/>
              <c:layout>
                <c:manualLayout>
                  <c:x val="3.1446540880503198E-3"/>
                  <c:y val="-0.15462867117601101"/>
                </c:manualLayout>
              </c:layout>
              <c:tx>
                <c:rich>
                  <a:bodyPr/>
                  <a:lstStyle/>
                  <a:p>
                    <a:r>
                      <a:rPr lang="en-US" sz="1050">
                        <a:solidFill>
                          <a:schemeClr val="accent3"/>
                        </a:solidFill>
                      </a:rPr>
                      <a:t>Societal </a:t>
                    </a:r>
                    <a:r>
                      <a:rPr lang="en-US" sz="1050" smtClean="0">
                        <a:solidFill>
                          <a:schemeClr val="accent3"/>
                        </a:solidFill>
                      </a:rPr>
                      <a:t>Challenges</a:t>
                    </a:r>
                    <a:r>
                      <a:rPr lang="en-US" sz="1050" dirty="0">
                        <a:solidFill>
                          <a:schemeClr val="accent3"/>
                        </a:solidFill>
                      </a:rPr>
                      <a:t>
41%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EA-4BA4-982D-1E96B13FBB2D}"/>
                </c:ext>
              </c:extLst>
            </c:dLbl>
            <c:dLbl>
              <c:idx val="4"/>
              <c:layout>
                <c:manualLayout>
                  <c:x val="-7.4074074074074098E-2"/>
                  <c:y val="-1.8518518518518601E-2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accent3"/>
                        </a:solidFill>
                      </a:rPr>
                      <a:t>JRC</a:t>
                    </a:r>
                    <a:r>
                      <a:rPr lang="en-US" sz="1050" dirty="0">
                        <a:solidFill>
                          <a:schemeClr val="accent3"/>
                        </a:solidFill>
                      </a:rPr>
                      <a:t>
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EA-4BA4-982D-1E96B13FB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accent3"/>
                    </a:solidFill>
                  </a:defRPr>
                </a:pPr>
                <a:endParaRPr lang="ca-E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Hoja1!$C$3:$C$7</c:f>
              <c:strCache>
                <c:ptCount val="5"/>
                <c:pt idx="0">
                  <c:v>EIT</c:v>
                </c:pt>
                <c:pt idx="1">
                  <c:v>Excellente Science Base</c:v>
                </c:pt>
                <c:pt idx="2">
                  <c:v>Industrial Leadeship</c:v>
                </c:pt>
                <c:pt idx="3">
                  <c:v>Societal Challenges</c:v>
                </c:pt>
                <c:pt idx="4">
                  <c:v>JRC</c:v>
                </c:pt>
              </c:strCache>
            </c:strRef>
          </c:cat>
          <c:val>
            <c:numRef>
              <c:f>Hoja1!$B$3:$B$7</c:f>
              <c:numCache>
                <c:formatCode>General</c:formatCode>
                <c:ptCount val="5"/>
                <c:pt idx="0">
                  <c:v>1360</c:v>
                </c:pt>
                <c:pt idx="1">
                  <c:v>24300</c:v>
                </c:pt>
                <c:pt idx="2">
                  <c:v>20119</c:v>
                </c:pt>
                <c:pt idx="3">
                  <c:v>33300</c:v>
                </c:pt>
                <c:pt idx="4">
                  <c:v>2800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BEA-4BA4-982D-1E96B13FB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C477-4D49-9B3E-728B829AB9A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3-C477-4D49-9B3E-728B829AB9A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C477-4D49-9B3E-728B829AB9AA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7-C477-4D49-9B3E-728B829AB9AA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'Ciencia Exce'!$A$2:$A$5</c:f>
              <c:strCache>
                <c:ptCount val="4"/>
                <c:pt idx="0">
                  <c:v>ERC</c:v>
                </c:pt>
                <c:pt idx="1">
                  <c:v>FET</c:v>
                </c:pt>
                <c:pt idx="2">
                  <c:v>MCSA</c:v>
                </c:pt>
                <c:pt idx="3">
                  <c:v>Infrastructures</c:v>
                </c:pt>
              </c:strCache>
            </c:strRef>
          </c:cat>
          <c:val>
            <c:numRef>
              <c:f>'Ciencia Exce'!$B$2:$B$5</c:f>
              <c:numCache>
                <c:formatCode>_-* ###,000\ [$€-C0A]_-;\-* ###,000\ [$€-C0A]_-;_-* "-"??\ [$€-C0A]_-;_-@_-</c:formatCode>
                <c:ptCount val="4"/>
                <c:pt idx="0">
                  <c:v>13094.807368</c:v>
                </c:pt>
                <c:pt idx="1">
                  <c:v>2695.9897520000022</c:v>
                </c:pt>
                <c:pt idx="2">
                  <c:v>6162.2622910000046</c:v>
                </c:pt>
                <c:pt idx="3">
                  <c:v>2488.0134000000012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77-4D49-9B3E-728B829AB9A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 sz="800"/>
          </a:pPr>
          <a:endParaRPr lang="ca-E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Hoja1!$B$26</c:f>
              <c:strCache>
                <c:ptCount val="1"/>
                <c:pt idx="0">
                  <c:v>Funding M€</c:v>
                </c:pt>
              </c:strCache>
            </c:strRef>
          </c:tx>
          <c:invertIfNegative val="0"/>
          <c:cat>
            <c:strRef>
              <c:f>Hoja1!$A$27:$A$33</c:f>
              <c:strCache>
                <c:ptCount val="7"/>
                <c:pt idx="0">
                  <c:v>H2020-MSCA-COFUND-2014</c:v>
                </c:pt>
                <c:pt idx="1">
                  <c:v>H2020-MSCA-IF-2014</c:v>
                </c:pt>
                <c:pt idx="2">
                  <c:v>H2020-MSCA-ITN-2014</c:v>
                </c:pt>
                <c:pt idx="3">
                  <c:v>H2020-MSCA-ITN-2015</c:v>
                </c:pt>
                <c:pt idx="4">
                  <c:v>H2020-MSCA-RISE-2014</c:v>
                </c:pt>
                <c:pt idx="5">
                  <c:v>H2020-MSCA-RISE-2015</c:v>
                </c:pt>
                <c:pt idx="6">
                  <c:v>H2020-MSCA-NIGHT-2014</c:v>
                </c:pt>
              </c:strCache>
            </c:strRef>
          </c:cat>
          <c:val>
            <c:numRef>
              <c:f>Hoja1!$B$27:$B$33</c:f>
              <c:numCache>
                <c:formatCode>#,##0.00</c:formatCode>
                <c:ptCount val="7"/>
                <c:pt idx="0">
                  <c:v>6.35</c:v>
                </c:pt>
                <c:pt idx="1">
                  <c:v>19.64</c:v>
                </c:pt>
                <c:pt idx="2">
                  <c:v>29.72</c:v>
                </c:pt>
                <c:pt idx="3">
                  <c:v>27.69</c:v>
                </c:pt>
                <c:pt idx="4">
                  <c:v>7.81</c:v>
                </c:pt>
                <c:pt idx="5">
                  <c:v>4.57</c:v>
                </c:pt>
                <c:pt idx="6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D4-4898-AB68-A8921E99C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834304"/>
        <c:axId val="78840192"/>
      </c:barChart>
      <c:lineChart>
        <c:grouping val="standard"/>
        <c:varyColors val="0"/>
        <c:ser>
          <c:idx val="1"/>
          <c:order val="1"/>
          <c:tx>
            <c:strRef>
              <c:f>Hoja1!$C$26</c:f>
              <c:strCache>
                <c:ptCount val="1"/>
                <c:pt idx="0">
                  <c:v>% EU28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Hoja1!$A$27:$A$33</c:f>
              <c:strCache>
                <c:ptCount val="7"/>
                <c:pt idx="0">
                  <c:v>H2020-MSCA-COFUND-2014</c:v>
                </c:pt>
                <c:pt idx="1">
                  <c:v>H2020-MSCA-IF-2014</c:v>
                </c:pt>
                <c:pt idx="2">
                  <c:v>H2020-MSCA-ITN-2014</c:v>
                </c:pt>
                <c:pt idx="3">
                  <c:v>H2020-MSCA-ITN-2015</c:v>
                </c:pt>
                <c:pt idx="4">
                  <c:v>H2020-MSCA-RISE-2014</c:v>
                </c:pt>
                <c:pt idx="5">
                  <c:v>H2020-MSCA-RISE-2015</c:v>
                </c:pt>
                <c:pt idx="6">
                  <c:v>H2020-MSCA-NIGHT-2014</c:v>
                </c:pt>
              </c:strCache>
            </c:strRef>
          </c:cat>
          <c:val>
            <c:numRef>
              <c:f>Hoja1!$C$27:$C$33</c:f>
              <c:numCache>
                <c:formatCode>0.00%</c:formatCode>
                <c:ptCount val="7"/>
                <c:pt idx="0">
                  <c:v>8.5800000000000001E-2</c:v>
                </c:pt>
                <c:pt idx="1">
                  <c:v>9.1999999999999998E-2</c:v>
                </c:pt>
                <c:pt idx="2">
                  <c:v>7.1499999999999994E-2</c:v>
                </c:pt>
                <c:pt idx="3">
                  <c:v>8.4400000000000003E-2</c:v>
                </c:pt>
                <c:pt idx="4">
                  <c:v>0.1472</c:v>
                </c:pt>
                <c:pt idx="5">
                  <c:v>7.5399999999999995E-2</c:v>
                </c:pt>
                <c:pt idx="6">
                  <c:v>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D4-4898-AB68-A8921E99C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843264"/>
        <c:axId val="78841728"/>
      </c:lineChart>
      <c:catAx>
        <c:axId val="78834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8840192"/>
        <c:crosses val="autoZero"/>
        <c:auto val="1"/>
        <c:lblAlgn val="ctr"/>
        <c:lblOffset val="100"/>
        <c:noMultiLvlLbl val="0"/>
      </c:catAx>
      <c:valAx>
        <c:axId val="78840192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crossAx val="78834304"/>
        <c:crosses val="autoZero"/>
        <c:crossBetween val="between"/>
      </c:valAx>
      <c:valAx>
        <c:axId val="78841728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crossAx val="78843264"/>
        <c:crosses val="max"/>
        <c:crossBetween val="between"/>
      </c:valAx>
      <c:catAx>
        <c:axId val="78843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84172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+ 2.800 </a:t>
            </a:r>
            <a:r>
              <a:rPr lang="en-US" dirty="0">
                <a:solidFill>
                  <a:schemeClr val="accent2"/>
                </a:solidFill>
              </a:rPr>
              <a:t>questions answered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'TOTALES consultas CGC Y JR'!$A$40</c:f>
              <c:strCache>
                <c:ptCount val="1"/>
                <c:pt idx="0">
                  <c:v>QUESTIONS</c:v>
                </c:pt>
              </c:strCache>
            </c:strRef>
          </c:tx>
          <c:invertIfNegative val="0"/>
          <c:cat>
            <c:strRef>
              <c:f>'TOTALES consultas CGC Y JR'!$B$39:$M$39</c:f>
              <c:strCache>
                <c:ptCount val="12"/>
                <c:pt idx="0">
                  <c:v>jan-14</c:v>
                </c:pt>
                <c:pt idx="1">
                  <c:v>feb-14</c:v>
                </c:pt>
                <c:pt idx="2">
                  <c:v>mar-14</c:v>
                </c:pt>
                <c:pt idx="3">
                  <c:v>apr-14</c:v>
                </c:pt>
                <c:pt idx="4">
                  <c:v>may-14</c:v>
                </c:pt>
                <c:pt idx="5">
                  <c:v>jun-14</c:v>
                </c:pt>
                <c:pt idx="6">
                  <c:v>jul-14</c:v>
                </c:pt>
                <c:pt idx="7">
                  <c:v>aug-14</c:v>
                </c:pt>
                <c:pt idx="8">
                  <c:v>sep-14</c:v>
                </c:pt>
                <c:pt idx="9">
                  <c:v>oct-14</c:v>
                </c:pt>
                <c:pt idx="10">
                  <c:v>nov-14</c:v>
                </c:pt>
                <c:pt idx="11">
                  <c:v>dec-14</c:v>
                </c:pt>
              </c:strCache>
            </c:strRef>
          </c:cat>
          <c:val>
            <c:numRef>
              <c:f>'TOTALES consultas CGC Y JR'!$B$40:$M$40</c:f>
              <c:numCache>
                <c:formatCode>General</c:formatCode>
                <c:ptCount val="12"/>
                <c:pt idx="0">
                  <c:v>96</c:v>
                </c:pt>
                <c:pt idx="1">
                  <c:v>167</c:v>
                </c:pt>
                <c:pt idx="2">
                  <c:v>258</c:v>
                </c:pt>
                <c:pt idx="3">
                  <c:v>154</c:v>
                </c:pt>
                <c:pt idx="4">
                  <c:v>239</c:v>
                </c:pt>
                <c:pt idx="5">
                  <c:v>237</c:v>
                </c:pt>
                <c:pt idx="6">
                  <c:v>517</c:v>
                </c:pt>
                <c:pt idx="7">
                  <c:v>296</c:v>
                </c:pt>
                <c:pt idx="8">
                  <c:v>311</c:v>
                </c:pt>
                <c:pt idx="9">
                  <c:v>165</c:v>
                </c:pt>
                <c:pt idx="10">
                  <c:v>169</c:v>
                </c:pt>
                <c:pt idx="11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5E-401D-8394-3B8DD4C78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875648"/>
        <c:axId val="78897920"/>
        <c:axId val="0"/>
      </c:bar3DChart>
      <c:catAx>
        <c:axId val="7887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8897920"/>
        <c:crosses val="autoZero"/>
        <c:auto val="1"/>
        <c:lblAlgn val="ctr"/>
        <c:lblOffset val="100"/>
        <c:noMultiLvlLbl val="1"/>
      </c:catAx>
      <c:valAx>
        <c:axId val="788979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887564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just">
              <a:defRPr/>
            </a:pPr>
            <a:r>
              <a:rPr lang="es-ES" sz="1400" dirty="0"/>
              <a:t>127</a:t>
            </a:r>
            <a:r>
              <a:rPr lang="es-ES" sz="1400" baseline="0" dirty="0"/>
              <a:t> </a:t>
            </a:r>
            <a:r>
              <a:rPr lang="es-ES" sz="1400" baseline="0" dirty="0" smtClean="0"/>
              <a:t>pre-</a:t>
            </a:r>
            <a:r>
              <a:rPr lang="es-ES" sz="1400" baseline="0" dirty="0" err="1" smtClean="0"/>
              <a:t>screened</a:t>
            </a:r>
            <a:r>
              <a:rPr lang="es-ES" sz="1400" baseline="0" dirty="0" smtClean="0"/>
              <a:t> </a:t>
            </a:r>
            <a:r>
              <a:rPr lang="es-ES" sz="1400" baseline="0" dirty="0" err="1" smtClean="0"/>
              <a:t>proposals</a:t>
            </a:r>
            <a:r>
              <a:rPr lang="es-ES" sz="1400" baseline="0" dirty="0" smtClean="0"/>
              <a:t> - 2014 </a:t>
            </a:r>
            <a:r>
              <a:rPr lang="es-ES" sz="1400" baseline="0" dirty="0" err="1" smtClean="0"/>
              <a:t>Calls</a:t>
            </a:r>
            <a:r>
              <a:rPr lang="es-ES" sz="1400" baseline="0" dirty="0" smtClean="0"/>
              <a:t> </a:t>
            </a:r>
            <a:endParaRPr lang="es-ES" sz="1400" dirty="0"/>
          </a:p>
        </c:rich>
      </c:tx>
      <c:layout>
        <c:manualLayout>
          <c:xMode val="edge"/>
          <c:yMode val="edge"/>
          <c:x val="1.39615042773025E-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'revision propuestas x call'!$A$2:$A$5</c:f>
              <c:strCache>
                <c:ptCount val="4"/>
                <c:pt idx="0">
                  <c:v>ITN 2014 (18)</c:v>
                </c:pt>
                <c:pt idx="1">
                  <c:v>RISE 2014 (2)</c:v>
                </c:pt>
                <c:pt idx="2">
                  <c:v>IF 2014 (105)</c:v>
                </c:pt>
                <c:pt idx="3">
                  <c:v>COFUND 2014 (2)</c:v>
                </c:pt>
              </c:strCache>
            </c:strRef>
          </c:cat>
          <c:val>
            <c:numRef>
              <c:f>'revision propuestas x call'!$B$2:$B$5</c:f>
              <c:numCache>
                <c:formatCode>#,##0.00</c:formatCode>
                <c:ptCount val="4"/>
                <c:pt idx="0">
                  <c:v>14.173228346456691</c:v>
                </c:pt>
                <c:pt idx="1">
                  <c:v>1.5748031496063</c:v>
                </c:pt>
                <c:pt idx="2">
                  <c:v>82.677165354330711</c:v>
                </c:pt>
                <c:pt idx="3">
                  <c:v>1.5748031496063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E0-4001-9B5D-1BF734EBE0BC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'revision propuestas x call'!$A$2:$A$5</c:f>
              <c:strCache>
                <c:ptCount val="4"/>
                <c:pt idx="0">
                  <c:v>ITN 2014 (18)</c:v>
                </c:pt>
                <c:pt idx="1">
                  <c:v>RISE 2014 (2)</c:v>
                </c:pt>
                <c:pt idx="2">
                  <c:v>IF 2014 (105)</c:v>
                </c:pt>
                <c:pt idx="3">
                  <c:v>COFUND 2014 (2)</c:v>
                </c:pt>
              </c:strCache>
            </c:strRef>
          </c:cat>
          <c:val>
            <c:numRef>
              <c:f>'revision propuestas x call'!$C$2:$C$5</c:f>
              <c:numCache>
                <c:formatCode>General</c:formatCode>
                <c:ptCount val="4"/>
                <c:pt idx="0">
                  <c:v>18</c:v>
                </c:pt>
                <c:pt idx="1">
                  <c:v>2</c:v>
                </c:pt>
                <c:pt idx="2">
                  <c:v>105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E0-4001-9B5D-1BF734EBE0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just">
              <a:defRPr/>
            </a:pPr>
            <a:r>
              <a:rPr lang="es-ES" sz="1400" dirty="0" smtClean="0"/>
              <a:t>89 pre-</a:t>
            </a:r>
            <a:r>
              <a:rPr lang="es-ES" sz="1400" dirty="0" err="1" smtClean="0"/>
              <a:t>screened</a:t>
            </a:r>
            <a:r>
              <a:rPr lang="es-ES" sz="1400" dirty="0" smtClean="0"/>
              <a:t> </a:t>
            </a:r>
            <a:r>
              <a:rPr lang="es-ES" sz="1400" dirty="0" err="1" smtClean="0"/>
              <a:t>proposals</a:t>
            </a:r>
            <a:r>
              <a:rPr lang="es-ES" sz="1400" baseline="0" dirty="0" smtClean="0"/>
              <a:t> – 2015 </a:t>
            </a:r>
            <a:r>
              <a:rPr lang="es-ES" sz="1400" baseline="0" dirty="0" err="1" smtClean="0"/>
              <a:t>Calls</a:t>
            </a:r>
            <a:r>
              <a:rPr lang="es-ES" sz="1400" baseline="0" dirty="0" smtClean="0"/>
              <a:t> </a:t>
            </a:r>
            <a:endParaRPr lang="es-ES" sz="1400" dirty="0"/>
          </a:p>
        </c:rich>
      </c:tx>
      <c:layout>
        <c:manualLayout>
          <c:xMode val="edge"/>
          <c:yMode val="edge"/>
          <c:x val="1.4480533908930801E-2"/>
          <c:y val="5.5075703071706403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'revision propuestas x call'!$E$2:$E$5</c:f>
              <c:strCache>
                <c:ptCount val="4"/>
                <c:pt idx="0">
                  <c:v>ITN 2015 (37)</c:v>
                </c:pt>
                <c:pt idx="1">
                  <c:v>RISE 2015 (0)</c:v>
                </c:pt>
                <c:pt idx="2">
                  <c:v>IF 2015 (48)</c:v>
                </c:pt>
                <c:pt idx="3">
                  <c:v>COFUND 2015 (4)</c:v>
                </c:pt>
              </c:strCache>
            </c:strRef>
          </c:cat>
          <c:val>
            <c:numRef>
              <c:f>'revision propuestas x call'!$F$2:$F$5</c:f>
              <c:numCache>
                <c:formatCode>#,##0.00</c:formatCode>
                <c:ptCount val="4"/>
                <c:pt idx="0">
                  <c:v>41.573033707865171</c:v>
                </c:pt>
                <c:pt idx="1">
                  <c:v>0</c:v>
                </c:pt>
                <c:pt idx="2">
                  <c:v>53.932584269662819</c:v>
                </c:pt>
                <c:pt idx="3">
                  <c:v>4.4943820224719087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FA-498A-A8C7-E3EAB3769A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 smtClean="0">
                <a:solidFill>
                  <a:schemeClr val="accent2"/>
                </a:solidFill>
              </a:rPr>
              <a:t>+ 3.500 </a:t>
            </a:r>
            <a:r>
              <a:rPr lang="es-ES" dirty="0" err="1" smtClean="0">
                <a:solidFill>
                  <a:schemeClr val="accent2"/>
                </a:solidFill>
              </a:rPr>
              <a:t>questions</a:t>
            </a:r>
            <a:r>
              <a:rPr lang="es-ES" dirty="0" smtClean="0">
                <a:solidFill>
                  <a:schemeClr val="accent2"/>
                </a:solidFill>
              </a:rPr>
              <a:t> </a:t>
            </a:r>
            <a:r>
              <a:rPr lang="es-ES" dirty="0" err="1" smtClean="0">
                <a:solidFill>
                  <a:schemeClr val="accent2"/>
                </a:solidFill>
              </a:rPr>
              <a:t>answered</a:t>
            </a:r>
            <a:endParaRPr lang="es-ES" dirty="0">
              <a:solidFill>
                <a:schemeClr val="accent2"/>
              </a:solidFill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TOTALES!$G$3</c:f>
              <c:strCache>
                <c:ptCount val="1"/>
                <c:pt idx="0">
                  <c:v>QUESTIONS</c:v>
                </c:pt>
              </c:strCache>
            </c:strRef>
          </c:tx>
          <c:invertIfNegative val="0"/>
          <c:cat>
            <c:strRef>
              <c:f>TOTALES!$F$4:$F$15</c:f>
              <c:strCache>
                <c:ptCount val="12"/>
                <c:pt idx="0">
                  <c:v>jan-15</c:v>
                </c:pt>
                <c:pt idx="1">
                  <c:v>feb-15</c:v>
                </c:pt>
                <c:pt idx="2">
                  <c:v>mar-15</c:v>
                </c:pt>
                <c:pt idx="3">
                  <c:v>apr-15</c:v>
                </c:pt>
                <c:pt idx="4">
                  <c:v>may-15</c:v>
                </c:pt>
                <c:pt idx="5">
                  <c:v>jun-15</c:v>
                </c:pt>
                <c:pt idx="6">
                  <c:v>jul-15</c:v>
                </c:pt>
                <c:pt idx="7">
                  <c:v>aug-15</c:v>
                </c:pt>
                <c:pt idx="8">
                  <c:v>sep-15</c:v>
                </c:pt>
                <c:pt idx="9">
                  <c:v>oct-15</c:v>
                </c:pt>
                <c:pt idx="10">
                  <c:v>nov-15</c:v>
                </c:pt>
                <c:pt idx="11">
                  <c:v>dec-15</c:v>
                </c:pt>
              </c:strCache>
            </c:strRef>
          </c:cat>
          <c:val>
            <c:numRef>
              <c:f>TOTALES!$G$4:$G$15</c:f>
              <c:numCache>
                <c:formatCode>0</c:formatCode>
                <c:ptCount val="12"/>
                <c:pt idx="0">
                  <c:v>123</c:v>
                </c:pt>
                <c:pt idx="1">
                  <c:v>507</c:v>
                </c:pt>
                <c:pt idx="2">
                  <c:v>183</c:v>
                </c:pt>
                <c:pt idx="3">
                  <c:v>155</c:v>
                </c:pt>
                <c:pt idx="4">
                  <c:v>312</c:v>
                </c:pt>
                <c:pt idx="5">
                  <c:v>351</c:v>
                </c:pt>
                <c:pt idx="6">
                  <c:v>433</c:v>
                </c:pt>
                <c:pt idx="7">
                  <c:v>336</c:v>
                </c:pt>
                <c:pt idx="8">
                  <c:v>325</c:v>
                </c:pt>
                <c:pt idx="9">
                  <c:v>199</c:v>
                </c:pt>
                <c:pt idx="10">
                  <c:v>264</c:v>
                </c:pt>
                <c:pt idx="11">
                  <c:v>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9-4F27-8E00-CDBF81DE2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014144"/>
        <c:axId val="79015936"/>
        <c:axId val="0"/>
      </c:bar3DChart>
      <c:catAx>
        <c:axId val="79014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9015936"/>
        <c:crosses val="autoZero"/>
        <c:auto val="1"/>
        <c:lblAlgn val="ctr"/>
        <c:lblOffset val="100"/>
        <c:noMultiLvlLbl val="0"/>
      </c:catAx>
      <c:valAx>
        <c:axId val="79015936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79014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eiroforum.org/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gif"/><Relationship Id="rId1" Type="http://schemas.openxmlformats.org/officeDocument/2006/relationships/image" Target="../media/image39.jpe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0.gif"/><Relationship Id="rId1" Type="http://schemas.openxmlformats.org/officeDocument/2006/relationships/image" Target="../media/image49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gif"/><Relationship Id="rId1" Type="http://schemas.openxmlformats.org/officeDocument/2006/relationships/image" Target="../media/image39.jpe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0.gif"/><Relationship Id="rId1" Type="http://schemas.openxmlformats.org/officeDocument/2006/relationships/image" Target="../media/image49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eiroforum.org/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gif"/><Relationship Id="rId1" Type="http://schemas.openxmlformats.org/officeDocument/2006/relationships/image" Target="../media/image39.jpe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0.gif"/><Relationship Id="rId1" Type="http://schemas.openxmlformats.org/officeDocument/2006/relationships/image" Target="../media/image49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gif"/><Relationship Id="rId1" Type="http://schemas.openxmlformats.org/officeDocument/2006/relationships/image" Target="../media/image39.jpe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0.gif"/><Relationship Id="rId1" Type="http://schemas.openxmlformats.org/officeDocument/2006/relationships/image" Target="../media/image49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347AF1-0CB2-4492-B221-E4F625AECFE6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E17DD22B-E981-4BB1-A5A4-7C5481831164}">
      <dgm:prSet phldrT="[Texto]" custT="1"/>
      <dgm:spPr/>
      <dgm:t>
        <a:bodyPr/>
        <a:lstStyle/>
        <a:p>
          <a:r>
            <a:rPr lang="es-ES" sz="2400" b="1" dirty="0" smtClean="0">
              <a:latin typeface="+mn-lt"/>
              <a:ea typeface="Verdana" pitchFamily="34" charset="0"/>
              <a:cs typeface="Verdana" pitchFamily="34" charset="0"/>
            </a:rPr>
            <a:t>ACADEMIC SECTOR</a:t>
          </a:r>
          <a:endParaRPr lang="es-ES" sz="24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C91E002F-EF47-439C-B469-622E01BA6167}" type="parTrans" cxnId="{B8AE17BB-65DA-42F0-93D5-8CC9EAD5CB8A}">
      <dgm:prSet/>
      <dgm:spPr/>
      <dgm:t>
        <a:bodyPr/>
        <a:lstStyle/>
        <a:p>
          <a:endParaRPr lang="es-ES"/>
        </a:p>
      </dgm:t>
    </dgm:pt>
    <dgm:pt modelId="{B88CED5A-0C0D-4B00-BE92-3B8B0E943C0E}" type="sibTrans" cxnId="{B8AE17BB-65DA-42F0-93D5-8CC9EAD5CB8A}">
      <dgm:prSet/>
      <dgm:spPr/>
      <dgm:t>
        <a:bodyPr/>
        <a:lstStyle/>
        <a:p>
          <a:endParaRPr lang="es-ES"/>
        </a:p>
      </dgm:t>
    </dgm:pt>
    <dgm:pt modelId="{C9354A1D-494C-4D73-A36A-6D081F1AC6B1}">
      <dgm:prSet phldrT="[Texto]" custT="1"/>
      <dgm:spPr/>
      <dgm:t>
        <a:bodyPr/>
        <a:lstStyle/>
        <a:p>
          <a:pPr algn="just"/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public or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private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High Education Institutions (HEI)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awarding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academic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degrees</a:t>
          </a:r>
          <a:endParaRPr lang="es-ES" sz="1800" dirty="0">
            <a:latin typeface="+mn-lt"/>
          </a:endParaRPr>
        </a:p>
      </dgm:t>
    </dgm:pt>
    <dgm:pt modelId="{82D1F793-8891-4400-A4A4-6BBF26496F1C}" type="parTrans" cxnId="{642C5475-75D7-407E-AD1C-C4A5015F8DE1}">
      <dgm:prSet/>
      <dgm:spPr/>
      <dgm:t>
        <a:bodyPr/>
        <a:lstStyle/>
        <a:p>
          <a:endParaRPr lang="es-ES"/>
        </a:p>
      </dgm:t>
    </dgm:pt>
    <dgm:pt modelId="{46A7EA2D-9481-4B83-9E1A-CAED7570C172}" type="sibTrans" cxnId="{642C5475-75D7-407E-AD1C-C4A5015F8DE1}">
      <dgm:prSet/>
      <dgm:spPr/>
      <dgm:t>
        <a:bodyPr/>
        <a:lstStyle/>
        <a:p>
          <a:endParaRPr lang="es-ES"/>
        </a:p>
      </dgm:t>
    </dgm:pt>
    <dgm:pt modelId="{62885794-7E41-46F0-9AC9-7C5018E647E7}">
      <dgm:prSet phldrT="[Texto]" custT="1"/>
      <dgm:spPr/>
      <dgm:t>
        <a:bodyPr/>
        <a:lstStyle/>
        <a:p>
          <a:r>
            <a:rPr lang="es-ES" sz="2400" b="1" dirty="0" smtClean="0">
              <a:latin typeface="+mn-lt"/>
              <a:ea typeface="Verdana" pitchFamily="34" charset="0"/>
              <a:cs typeface="Verdana" pitchFamily="34" charset="0"/>
            </a:rPr>
            <a:t>NON –ACADEMIC SECTOR</a:t>
          </a:r>
          <a:endParaRPr lang="es-ES" sz="24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2320142E-64BA-4892-9BE0-9A6E4400E5CD}" type="parTrans" cxnId="{BE4815EE-0F72-4F41-8580-A2CBA657D384}">
      <dgm:prSet/>
      <dgm:spPr/>
      <dgm:t>
        <a:bodyPr/>
        <a:lstStyle/>
        <a:p>
          <a:endParaRPr lang="es-ES"/>
        </a:p>
      </dgm:t>
    </dgm:pt>
    <dgm:pt modelId="{144F60D1-0FB9-487E-8F1A-7481E657684F}" type="sibTrans" cxnId="{BE4815EE-0F72-4F41-8580-A2CBA657D384}">
      <dgm:prSet/>
      <dgm:spPr/>
      <dgm:t>
        <a:bodyPr/>
        <a:lstStyle/>
        <a:p>
          <a:endParaRPr lang="es-ES"/>
        </a:p>
      </dgm:t>
    </dgm:pt>
    <dgm:pt modelId="{028520A5-D76E-4B30-B0F3-9D99982DCFC8}">
      <dgm:prSet phldrT="[Texto]" custT="1"/>
      <dgm:spPr/>
      <dgm:t>
        <a:bodyPr/>
        <a:lstStyle/>
        <a:p>
          <a:pPr algn="just"/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any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other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socio-economic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actor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not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included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in the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academic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sector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definition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(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i.e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: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SMEs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enterprises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NGOs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hospitals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government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 bodies, </a:t>
          </a:r>
          <a:r>
            <a:rPr lang="fr-BE" sz="1800" dirty="0" err="1" smtClean="0">
              <a:ea typeface="Verdana" panose="020B0604030504040204" pitchFamily="34" charset="0"/>
              <a:cs typeface="Verdana" panose="020B0604030504040204" pitchFamily="34" charset="0"/>
            </a:rPr>
            <a:t>museums</a:t>
          </a:r>
          <a:r>
            <a:rPr lang="fr-BE" sz="1800" dirty="0" smtClean="0">
              <a:ea typeface="Verdana" panose="020B0604030504040204" pitchFamily="34" charset="0"/>
              <a:cs typeface="Verdana" panose="020B0604030504040204" pitchFamily="34" charset="0"/>
            </a:rPr>
            <a:t>…)</a:t>
          </a:r>
          <a:endParaRPr lang="es-ES" sz="1800" dirty="0">
            <a:latin typeface="+mn-lt"/>
          </a:endParaRPr>
        </a:p>
      </dgm:t>
    </dgm:pt>
    <dgm:pt modelId="{BDF20990-5E34-4C6A-A7CC-B2592D157AD3}" type="parTrans" cxnId="{EF4DE24B-C25A-4C15-90EF-E4BB2D299A43}">
      <dgm:prSet/>
      <dgm:spPr/>
      <dgm:t>
        <a:bodyPr/>
        <a:lstStyle/>
        <a:p>
          <a:endParaRPr lang="es-ES"/>
        </a:p>
      </dgm:t>
    </dgm:pt>
    <dgm:pt modelId="{4A9B0E41-B642-466D-96B9-FD02E72F284E}" type="sibTrans" cxnId="{EF4DE24B-C25A-4C15-90EF-E4BB2D299A43}">
      <dgm:prSet/>
      <dgm:spPr/>
      <dgm:t>
        <a:bodyPr/>
        <a:lstStyle/>
        <a:p>
          <a:endParaRPr lang="es-ES"/>
        </a:p>
      </dgm:t>
    </dgm:pt>
    <dgm:pt modelId="{C42DC93C-88FA-3E46-8841-071563243B54}">
      <dgm:prSet phldrT="[Texto]" custT="1"/>
      <dgm:spPr/>
      <dgm:t>
        <a:bodyPr/>
        <a:lstStyle/>
        <a:p>
          <a:pPr algn="just"/>
          <a:r>
            <a:rPr lang="fr-BE" sz="1800" smtClean="0">
              <a:ea typeface="Verdana" panose="020B0604030504040204" pitchFamily="34" charset="0"/>
              <a:cs typeface="Verdana" panose="020B0604030504040204" pitchFamily="34" charset="0"/>
            </a:rPr>
            <a:t>public or private non-profit research organisations</a:t>
          </a:r>
          <a:endParaRPr lang="es-ES" sz="1800" dirty="0">
            <a:latin typeface="+mn-lt"/>
          </a:endParaRPr>
        </a:p>
      </dgm:t>
    </dgm:pt>
    <dgm:pt modelId="{1FCA57A9-B2F7-EB4D-9BD0-EA94FAE94472}" type="parTrans" cxnId="{9A58FBD9-E385-E849-B9B9-329E1164997D}">
      <dgm:prSet/>
      <dgm:spPr/>
      <dgm:t>
        <a:bodyPr/>
        <a:lstStyle/>
        <a:p>
          <a:endParaRPr lang="es-ES_tradnl"/>
        </a:p>
      </dgm:t>
    </dgm:pt>
    <dgm:pt modelId="{99B80A58-E677-254E-BCD3-C5CB1B4C1C2D}" type="sibTrans" cxnId="{9A58FBD9-E385-E849-B9B9-329E1164997D}">
      <dgm:prSet/>
      <dgm:spPr/>
      <dgm:t>
        <a:bodyPr/>
        <a:lstStyle/>
        <a:p>
          <a:endParaRPr lang="es-ES_tradnl"/>
        </a:p>
      </dgm:t>
    </dgm:pt>
    <dgm:pt modelId="{33AC023A-E9CA-864B-8171-AC6D925BAB07}">
      <dgm:prSet phldrT="[Texto]" custT="1"/>
      <dgm:spPr/>
      <dgm:t>
        <a:bodyPr/>
        <a:lstStyle/>
        <a:p>
          <a:pPr algn="just"/>
          <a:r>
            <a:rPr lang="fr-BE" sz="1800" smtClean="0">
              <a:ea typeface="Verdana" panose="020B0604030504040204" pitchFamily="34" charset="0"/>
              <a:cs typeface="Verdana" panose="020B0604030504040204" pitchFamily="34" charset="0"/>
            </a:rPr>
            <a:t>International European interest organisations</a:t>
          </a:r>
          <a:r>
            <a:rPr lang="fr-BE" sz="18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(IEIOs) </a:t>
          </a:r>
          <a:r>
            <a:rPr lang="fr-BE" sz="1800" smtClean="0">
              <a:latin typeface="+mn-lt"/>
              <a:ea typeface="Verdana" panose="020B0604030504040204" pitchFamily="34" charset="0"/>
              <a:cs typeface="Verdana" panose="020B0604030504040204" pitchFamily="34" charset="0"/>
              <a:hlinkClick xmlns:r="http://schemas.openxmlformats.org/officeDocument/2006/relationships" r:id="rId1"/>
            </a:rPr>
            <a:t>http://eiroforum.org/</a:t>
          </a:r>
          <a:r>
            <a:rPr lang="fr-BE" sz="18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es-ES" sz="1800" dirty="0">
            <a:latin typeface="+mn-lt"/>
          </a:endParaRPr>
        </a:p>
      </dgm:t>
    </dgm:pt>
    <dgm:pt modelId="{BF1C344F-DF37-194C-BA50-2B7C41A66C6D}" type="parTrans" cxnId="{F19D0A24-CB8E-0740-8ADD-43A91F45CE61}">
      <dgm:prSet/>
      <dgm:spPr/>
      <dgm:t>
        <a:bodyPr/>
        <a:lstStyle/>
        <a:p>
          <a:endParaRPr lang="es-ES_tradnl"/>
        </a:p>
      </dgm:t>
    </dgm:pt>
    <dgm:pt modelId="{F9E993BD-F09F-714C-8E93-DD86F0067F8A}" type="sibTrans" cxnId="{F19D0A24-CB8E-0740-8ADD-43A91F45CE61}">
      <dgm:prSet/>
      <dgm:spPr/>
      <dgm:t>
        <a:bodyPr/>
        <a:lstStyle/>
        <a:p>
          <a:endParaRPr lang="es-ES_tradnl"/>
        </a:p>
      </dgm:t>
    </dgm:pt>
    <dgm:pt modelId="{540581AC-B142-4E25-BB79-7D8EC3BD8D95}" type="pres">
      <dgm:prSet presAssocID="{2A347AF1-0CB2-4492-B221-E4F625AECFE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2B4BA45-2FDF-4729-957E-0F7FC3AE3892}" type="pres">
      <dgm:prSet presAssocID="{E17DD22B-E981-4BB1-A5A4-7C5481831164}" presName="comp" presStyleCnt="0"/>
      <dgm:spPr/>
      <dgm:t>
        <a:bodyPr/>
        <a:lstStyle/>
        <a:p>
          <a:endParaRPr lang="en-GB"/>
        </a:p>
      </dgm:t>
    </dgm:pt>
    <dgm:pt modelId="{573EB9E2-E348-4467-98CE-B96D3C4F3687}" type="pres">
      <dgm:prSet presAssocID="{E17DD22B-E981-4BB1-A5A4-7C5481831164}" presName="box" presStyleLbl="node1" presStyleIdx="0" presStyleCnt="2"/>
      <dgm:spPr/>
      <dgm:t>
        <a:bodyPr/>
        <a:lstStyle/>
        <a:p>
          <a:endParaRPr lang="en-GB"/>
        </a:p>
      </dgm:t>
    </dgm:pt>
    <dgm:pt modelId="{BD6E84AB-9B27-42F0-BA73-88A27D63BC06}" type="pres">
      <dgm:prSet presAssocID="{E17DD22B-E981-4BB1-A5A4-7C5481831164}" presName="img" presStyleLbl="fgImgPlace1" presStyleIdx="0" presStyleCnt="2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GB"/>
        </a:p>
      </dgm:t>
    </dgm:pt>
    <dgm:pt modelId="{42A8D718-14AF-4ED8-8275-205365AAC05F}" type="pres">
      <dgm:prSet presAssocID="{E17DD22B-E981-4BB1-A5A4-7C548183116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DFA56E-99C9-4BDB-9A6E-722508DE70BC}" type="pres">
      <dgm:prSet presAssocID="{B88CED5A-0C0D-4B00-BE92-3B8B0E943C0E}" presName="spacer" presStyleCnt="0"/>
      <dgm:spPr/>
      <dgm:t>
        <a:bodyPr/>
        <a:lstStyle/>
        <a:p>
          <a:endParaRPr lang="en-GB"/>
        </a:p>
      </dgm:t>
    </dgm:pt>
    <dgm:pt modelId="{512B1E08-8223-4BA8-9B5A-57F2EF36F4BB}" type="pres">
      <dgm:prSet presAssocID="{62885794-7E41-46F0-9AC9-7C5018E647E7}" presName="comp" presStyleCnt="0"/>
      <dgm:spPr/>
      <dgm:t>
        <a:bodyPr/>
        <a:lstStyle/>
        <a:p>
          <a:endParaRPr lang="en-GB"/>
        </a:p>
      </dgm:t>
    </dgm:pt>
    <dgm:pt modelId="{5E642C4A-BB35-44E2-825A-4CB509BD6B2B}" type="pres">
      <dgm:prSet presAssocID="{62885794-7E41-46F0-9AC9-7C5018E647E7}" presName="box" presStyleLbl="node1" presStyleIdx="1" presStyleCnt="2"/>
      <dgm:spPr/>
      <dgm:t>
        <a:bodyPr/>
        <a:lstStyle/>
        <a:p>
          <a:endParaRPr lang="en-GB"/>
        </a:p>
      </dgm:t>
    </dgm:pt>
    <dgm:pt modelId="{F5D752E9-F6B8-4D7C-AF33-60187E9C7414}" type="pres">
      <dgm:prSet presAssocID="{62885794-7E41-46F0-9AC9-7C5018E647E7}" presName="img" presStyleLbl="fgImgPlace1" presStyleIdx="1" presStyleCnt="2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FA370B86-F2F2-4082-B015-7D55A306B4E9}" type="pres">
      <dgm:prSet presAssocID="{62885794-7E41-46F0-9AC9-7C5018E647E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237B71A-344A-4D6D-9936-DBC1D834CC59}" type="presOf" srcId="{C42DC93C-88FA-3E46-8841-071563243B54}" destId="{42A8D718-14AF-4ED8-8275-205365AAC05F}" srcOrd="1" destOrd="2" presId="urn:microsoft.com/office/officeart/2005/8/layout/vList4"/>
    <dgm:cxn modelId="{176127B1-7524-45EB-A569-9E63D37748C5}" type="presOf" srcId="{028520A5-D76E-4B30-B0F3-9D99982DCFC8}" destId="{FA370B86-F2F2-4082-B015-7D55A306B4E9}" srcOrd="1" destOrd="1" presId="urn:microsoft.com/office/officeart/2005/8/layout/vList4"/>
    <dgm:cxn modelId="{9025E356-2EB7-48A6-9E64-396274B0BCE4}" type="presOf" srcId="{2A347AF1-0CB2-4492-B221-E4F625AECFE6}" destId="{540581AC-B142-4E25-BB79-7D8EC3BD8D95}" srcOrd="0" destOrd="0" presId="urn:microsoft.com/office/officeart/2005/8/layout/vList4"/>
    <dgm:cxn modelId="{F19D0A24-CB8E-0740-8ADD-43A91F45CE61}" srcId="{E17DD22B-E981-4BB1-A5A4-7C5481831164}" destId="{33AC023A-E9CA-864B-8171-AC6D925BAB07}" srcOrd="2" destOrd="0" parTransId="{BF1C344F-DF37-194C-BA50-2B7C41A66C6D}" sibTransId="{F9E993BD-F09F-714C-8E93-DD86F0067F8A}"/>
    <dgm:cxn modelId="{3D21813D-87C4-4DE2-836B-52760B32FD8C}" type="presOf" srcId="{C9354A1D-494C-4D73-A36A-6D081F1AC6B1}" destId="{573EB9E2-E348-4467-98CE-B96D3C4F3687}" srcOrd="0" destOrd="1" presId="urn:microsoft.com/office/officeart/2005/8/layout/vList4"/>
    <dgm:cxn modelId="{B2C81296-511E-4EDE-BF1E-CF282D2B062D}" type="presOf" srcId="{33AC023A-E9CA-864B-8171-AC6D925BAB07}" destId="{42A8D718-14AF-4ED8-8275-205365AAC05F}" srcOrd="1" destOrd="3" presId="urn:microsoft.com/office/officeart/2005/8/layout/vList4"/>
    <dgm:cxn modelId="{B8AE17BB-65DA-42F0-93D5-8CC9EAD5CB8A}" srcId="{2A347AF1-0CB2-4492-B221-E4F625AECFE6}" destId="{E17DD22B-E981-4BB1-A5A4-7C5481831164}" srcOrd="0" destOrd="0" parTransId="{C91E002F-EF47-439C-B469-622E01BA6167}" sibTransId="{B88CED5A-0C0D-4B00-BE92-3B8B0E943C0E}"/>
    <dgm:cxn modelId="{642C5475-75D7-407E-AD1C-C4A5015F8DE1}" srcId="{E17DD22B-E981-4BB1-A5A4-7C5481831164}" destId="{C9354A1D-494C-4D73-A36A-6D081F1AC6B1}" srcOrd="0" destOrd="0" parTransId="{82D1F793-8891-4400-A4A4-6BBF26496F1C}" sibTransId="{46A7EA2D-9481-4B83-9E1A-CAED7570C172}"/>
    <dgm:cxn modelId="{1108814A-4066-47F2-9548-C7EB8EA6A236}" type="presOf" srcId="{33AC023A-E9CA-864B-8171-AC6D925BAB07}" destId="{573EB9E2-E348-4467-98CE-B96D3C4F3687}" srcOrd="0" destOrd="3" presId="urn:microsoft.com/office/officeart/2005/8/layout/vList4"/>
    <dgm:cxn modelId="{22057AD1-8D47-46D0-836A-6E61E4CBD2B2}" type="presOf" srcId="{028520A5-D76E-4B30-B0F3-9D99982DCFC8}" destId="{5E642C4A-BB35-44E2-825A-4CB509BD6B2B}" srcOrd="0" destOrd="1" presId="urn:microsoft.com/office/officeart/2005/8/layout/vList4"/>
    <dgm:cxn modelId="{1C870319-D025-4E77-A73D-96D4DEE23E40}" type="presOf" srcId="{62885794-7E41-46F0-9AC9-7C5018E647E7}" destId="{5E642C4A-BB35-44E2-825A-4CB509BD6B2B}" srcOrd="0" destOrd="0" presId="urn:microsoft.com/office/officeart/2005/8/layout/vList4"/>
    <dgm:cxn modelId="{808D0FE1-BD1E-46A6-BEC7-6BDB6E5826F4}" type="presOf" srcId="{E17DD22B-E981-4BB1-A5A4-7C5481831164}" destId="{573EB9E2-E348-4467-98CE-B96D3C4F3687}" srcOrd="0" destOrd="0" presId="urn:microsoft.com/office/officeart/2005/8/layout/vList4"/>
    <dgm:cxn modelId="{3A958F3E-9F92-4FA0-8161-5D4B44FD5F81}" type="presOf" srcId="{C42DC93C-88FA-3E46-8841-071563243B54}" destId="{573EB9E2-E348-4467-98CE-B96D3C4F3687}" srcOrd="0" destOrd="2" presId="urn:microsoft.com/office/officeart/2005/8/layout/vList4"/>
    <dgm:cxn modelId="{F79D38D0-6274-4793-A5E8-FE2BCC0EE66A}" type="presOf" srcId="{E17DD22B-E981-4BB1-A5A4-7C5481831164}" destId="{42A8D718-14AF-4ED8-8275-205365AAC05F}" srcOrd="1" destOrd="0" presId="urn:microsoft.com/office/officeart/2005/8/layout/vList4"/>
    <dgm:cxn modelId="{9A58FBD9-E385-E849-B9B9-329E1164997D}" srcId="{E17DD22B-E981-4BB1-A5A4-7C5481831164}" destId="{C42DC93C-88FA-3E46-8841-071563243B54}" srcOrd="1" destOrd="0" parTransId="{1FCA57A9-B2F7-EB4D-9BD0-EA94FAE94472}" sibTransId="{99B80A58-E677-254E-BCD3-C5CB1B4C1C2D}"/>
    <dgm:cxn modelId="{BE4815EE-0F72-4F41-8580-A2CBA657D384}" srcId="{2A347AF1-0CB2-4492-B221-E4F625AECFE6}" destId="{62885794-7E41-46F0-9AC9-7C5018E647E7}" srcOrd="1" destOrd="0" parTransId="{2320142E-64BA-4892-9BE0-9A6E4400E5CD}" sibTransId="{144F60D1-0FB9-487E-8F1A-7481E657684F}"/>
    <dgm:cxn modelId="{538D507F-0D11-4E6B-A36F-68DA30067C9B}" type="presOf" srcId="{C9354A1D-494C-4D73-A36A-6D081F1AC6B1}" destId="{42A8D718-14AF-4ED8-8275-205365AAC05F}" srcOrd="1" destOrd="1" presId="urn:microsoft.com/office/officeart/2005/8/layout/vList4"/>
    <dgm:cxn modelId="{954B0F65-32A0-4EBD-889E-D9F79302FC1A}" type="presOf" srcId="{62885794-7E41-46F0-9AC9-7C5018E647E7}" destId="{FA370B86-F2F2-4082-B015-7D55A306B4E9}" srcOrd="1" destOrd="0" presId="urn:microsoft.com/office/officeart/2005/8/layout/vList4"/>
    <dgm:cxn modelId="{EF4DE24B-C25A-4C15-90EF-E4BB2D299A43}" srcId="{62885794-7E41-46F0-9AC9-7C5018E647E7}" destId="{028520A5-D76E-4B30-B0F3-9D99982DCFC8}" srcOrd="0" destOrd="0" parTransId="{BDF20990-5E34-4C6A-A7CC-B2592D157AD3}" sibTransId="{4A9B0E41-B642-466D-96B9-FD02E72F284E}"/>
    <dgm:cxn modelId="{F60720F8-F6E1-4A9F-B118-B0C95A60E69C}" type="presParOf" srcId="{540581AC-B142-4E25-BB79-7D8EC3BD8D95}" destId="{72B4BA45-2FDF-4729-957E-0F7FC3AE3892}" srcOrd="0" destOrd="0" presId="urn:microsoft.com/office/officeart/2005/8/layout/vList4"/>
    <dgm:cxn modelId="{2F0A0320-921D-472A-A09C-2C6FDC52E90D}" type="presParOf" srcId="{72B4BA45-2FDF-4729-957E-0F7FC3AE3892}" destId="{573EB9E2-E348-4467-98CE-B96D3C4F3687}" srcOrd="0" destOrd="0" presId="urn:microsoft.com/office/officeart/2005/8/layout/vList4"/>
    <dgm:cxn modelId="{6573A99C-B880-45A0-A0E3-D0F39681879E}" type="presParOf" srcId="{72B4BA45-2FDF-4729-957E-0F7FC3AE3892}" destId="{BD6E84AB-9B27-42F0-BA73-88A27D63BC06}" srcOrd="1" destOrd="0" presId="urn:microsoft.com/office/officeart/2005/8/layout/vList4"/>
    <dgm:cxn modelId="{8CBF9EEF-81CA-4DBB-8023-A204B6267E08}" type="presParOf" srcId="{72B4BA45-2FDF-4729-957E-0F7FC3AE3892}" destId="{42A8D718-14AF-4ED8-8275-205365AAC05F}" srcOrd="2" destOrd="0" presId="urn:microsoft.com/office/officeart/2005/8/layout/vList4"/>
    <dgm:cxn modelId="{AA7A6A61-C0F8-4B96-9C9A-C713CD460D54}" type="presParOf" srcId="{540581AC-B142-4E25-BB79-7D8EC3BD8D95}" destId="{72DFA56E-99C9-4BDB-9A6E-722508DE70BC}" srcOrd="1" destOrd="0" presId="urn:microsoft.com/office/officeart/2005/8/layout/vList4"/>
    <dgm:cxn modelId="{F620E02E-8F63-4C34-829F-211254362E40}" type="presParOf" srcId="{540581AC-B142-4E25-BB79-7D8EC3BD8D95}" destId="{512B1E08-8223-4BA8-9B5A-57F2EF36F4BB}" srcOrd="2" destOrd="0" presId="urn:microsoft.com/office/officeart/2005/8/layout/vList4"/>
    <dgm:cxn modelId="{A2415012-79B6-4F09-947C-304C5C729E9A}" type="presParOf" srcId="{512B1E08-8223-4BA8-9B5A-57F2EF36F4BB}" destId="{5E642C4A-BB35-44E2-825A-4CB509BD6B2B}" srcOrd="0" destOrd="0" presId="urn:microsoft.com/office/officeart/2005/8/layout/vList4"/>
    <dgm:cxn modelId="{E487F42B-6BF0-423E-A1A2-EC224EE7F81F}" type="presParOf" srcId="{512B1E08-8223-4BA8-9B5A-57F2EF36F4BB}" destId="{F5D752E9-F6B8-4D7C-AF33-60187E9C7414}" srcOrd="1" destOrd="0" presId="urn:microsoft.com/office/officeart/2005/8/layout/vList4"/>
    <dgm:cxn modelId="{341C1B8B-38B0-453B-99B1-03D4168FE783}" type="presParOf" srcId="{512B1E08-8223-4BA8-9B5A-57F2EF36F4BB}" destId="{FA370B86-F2F2-4082-B015-7D55A306B4E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D882B8-1BDC-4F3F-856F-B009AB666256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F8AF0E0-76DE-4A0D-B46A-F5FD673576E2}">
      <dgm:prSet phldrT="[Texto]" custT="1"/>
      <dgm:spPr/>
      <dgm:t>
        <a:bodyPr/>
        <a:lstStyle/>
        <a:p>
          <a:r>
            <a:rPr lang="es-ES" sz="2400" b="1" dirty="0" smtClean="0">
              <a:latin typeface="+mn-lt"/>
              <a:ea typeface="Verdana" pitchFamily="34" charset="0"/>
              <a:cs typeface="Verdana" pitchFamily="34" charset="0"/>
            </a:rPr>
            <a:t>BENEFICIARY</a:t>
          </a:r>
          <a:endParaRPr lang="es-ES" sz="24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CCEC671E-FA33-4A23-B93B-03ABDD871AA8}" type="parTrans" cxnId="{C403FC5C-4536-4F4C-8988-0087A9C38965}">
      <dgm:prSet/>
      <dgm:spPr/>
      <dgm:t>
        <a:bodyPr/>
        <a:lstStyle/>
        <a:p>
          <a:endParaRPr lang="es-ES"/>
        </a:p>
      </dgm:t>
    </dgm:pt>
    <dgm:pt modelId="{EAE6BE7F-13BC-45EC-B885-501BDFA00489}" type="sibTrans" cxnId="{C403FC5C-4536-4F4C-8988-0087A9C38965}">
      <dgm:prSet/>
      <dgm:spPr/>
      <dgm:t>
        <a:bodyPr/>
        <a:lstStyle/>
        <a:p>
          <a:endParaRPr lang="es-ES"/>
        </a:p>
      </dgm:t>
    </dgm:pt>
    <dgm:pt modelId="{2328B25F-B4FC-4BD5-A3D3-47624DF19A03}">
      <dgm:prSet phldrT="[Texto]" custT="1"/>
      <dgm:spPr/>
      <dgm:t>
        <a:bodyPr/>
        <a:lstStyle/>
        <a:p>
          <a:pPr algn="just"/>
          <a:r>
            <a:rPr lang="fr-BE" sz="1700" b="1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Host institution: hosts, </a:t>
          </a:r>
          <a:r>
            <a:rPr lang="fr-BE" sz="1700" b="1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recruits</a:t>
          </a:r>
          <a:r>
            <a:rPr lang="fr-BE" sz="1700" b="1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, trains the ER</a:t>
          </a:r>
          <a:r>
            <a:rPr lang="fr-BE" sz="1700" b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700" b="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located</a:t>
          </a:r>
          <a:r>
            <a:rPr lang="fr-BE" sz="1700" b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in a </a:t>
          </a:r>
          <a:r>
            <a:rPr lang="fr-BE" sz="1700" b="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Member</a:t>
          </a:r>
          <a:r>
            <a:rPr lang="fr-BE" sz="1700" b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State (MS) or Associated Country (AC)</a:t>
          </a:r>
          <a:endParaRPr lang="es-ES" sz="1700" b="0" dirty="0">
            <a:latin typeface="+mn-lt"/>
          </a:endParaRPr>
        </a:p>
      </dgm:t>
    </dgm:pt>
    <dgm:pt modelId="{70649D8A-0BCD-4DFA-B467-0B9D56FFEA6D}" type="parTrans" cxnId="{EA21B281-BBFB-4B45-802A-BF902110D5E1}">
      <dgm:prSet/>
      <dgm:spPr/>
      <dgm:t>
        <a:bodyPr/>
        <a:lstStyle/>
        <a:p>
          <a:endParaRPr lang="es-ES"/>
        </a:p>
      </dgm:t>
    </dgm:pt>
    <dgm:pt modelId="{B777821D-69D4-4B3F-984D-A903F398A564}" type="sibTrans" cxnId="{EA21B281-BBFB-4B45-802A-BF902110D5E1}">
      <dgm:prSet/>
      <dgm:spPr/>
      <dgm:t>
        <a:bodyPr/>
        <a:lstStyle/>
        <a:p>
          <a:endParaRPr lang="es-ES"/>
        </a:p>
      </dgm:t>
    </dgm:pt>
    <dgm:pt modelId="{05C64799-2005-4C29-B5CA-BB26657590D9}">
      <dgm:prSet phldrT="[Texto]" custT="1"/>
      <dgm:spPr/>
      <dgm:t>
        <a:bodyPr/>
        <a:lstStyle/>
        <a:p>
          <a:r>
            <a:rPr lang="es-ES" sz="1800" b="1" dirty="0" smtClean="0">
              <a:latin typeface="+mn-lt"/>
              <a:ea typeface="Verdana" pitchFamily="34" charset="0"/>
              <a:cs typeface="Verdana" pitchFamily="34" charset="0"/>
            </a:rPr>
            <a:t>PARTNER ORGANISATION</a:t>
          </a:r>
          <a:endParaRPr lang="es-ES" sz="1800" b="1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C7491CEB-190A-4334-8944-392A62628652}" type="parTrans" cxnId="{236EC7C7-373D-4F44-9CBB-4FF8EDF2DF0B}">
      <dgm:prSet/>
      <dgm:spPr/>
      <dgm:t>
        <a:bodyPr/>
        <a:lstStyle/>
        <a:p>
          <a:endParaRPr lang="es-ES"/>
        </a:p>
      </dgm:t>
    </dgm:pt>
    <dgm:pt modelId="{36EA1D0A-1AC4-4123-BE82-6B5FDE8FFB6C}" type="sibTrans" cxnId="{236EC7C7-373D-4F44-9CBB-4FF8EDF2DF0B}">
      <dgm:prSet/>
      <dgm:spPr/>
      <dgm:t>
        <a:bodyPr/>
        <a:lstStyle/>
        <a:p>
          <a:endParaRPr lang="es-ES"/>
        </a:p>
      </dgm:t>
    </dgm:pt>
    <dgm:pt modelId="{D72017FD-511E-495F-9A6F-576C68ACD397}">
      <dgm:prSet phldrT="[Texto]" custT="1"/>
      <dgm:spPr/>
      <dgm:t>
        <a:bodyPr/>
        <a:lstStyle/>
        <a:p>
          <a:pPr algn="just"/>
          <a:r>
            <a:rPr lang="en-GB" sz="17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Does no recruit the ER (doesn´t sign the GA), offers </a:t>
          </a:r>
          <a:r>
            <a:rPr lang="en-GB" sz="1700" b="1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additional training </a:t>
          </a:r>
          <a:r>
            <a:rPr lang="en-GB" sz="17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and hosts the researcher during his / her </a:t>
          </a:r>
          <a:r>
            <a:rPr lang="en-GB" sz="1700" b="1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secondment</a:t>
          </a:r>
          <a:r>
            <a:rPr lang="en-GB" sz="17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. </a:t>
          </a:r>
          <a:endParaRPr lang="es-ES" sz="1700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78201DB5-2F81-40A1-A6A0-FB3FDEFD4D6D}" type="parTrans" cxnId="{7F6F5806-57B5-40F8-B1BB-D10130C4FFF4}">
      <dgm:prSet/>
      <dgm:spPr/>
      <dgm:t>
        <a:bodyPr/>
        <a:lstStyle/>
        <a:p>
          <a:endParaRPr lang="es-ES"/>
        </a:p>
      </dgm:t>
    </dgm:pt>
    <dgm:pt modelId="{13CC4878-1C0A-48DA-B02A-F89423766C58}" type="sibTrans" cxnId="{7F6F5806-57B5-40F8-B1BB-D10130C4FFF4}">
      <dgm:prSet/>
      <dgm:spPr/>
      <dgm:t>
        <a:bodyPr/>
        <a:lstStyle/>
        <a:p>
          <a:endParaRPr lang="es-ES"/>
        </a:p>
      </dgm:t>
    </dgm:pt>
    <dgm:pt modelId="{FFA174A1-B937-4488-998B-F3F8F9FE2D15}">
      <dgm:prSet custT="1"/>
      <dgm:spPr/>
      <dgm:t>
        <a:bodyPr/>
        <a:lstStyle/>
        <a:p>
          <a:pPr algn="just"/>
          <a:r>
            <a:rPr lang="fr-BE" sz="17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Receives funding from EC.</a:t>
          </a:r>
          <a:endParaRPr lang="fr-BE" sz="1700" dirty="0" smtClean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866074C-3690-4AAC-93E0-72F9048B0924}" type="parTrans" cxnId="{4323CAEA-9FAB-4C92-BC8D-3AA23DFD0778}">
      <dgm:prSet/>
      <dgm:spPr/>
      <dgm:t>
        <a:bodyPr/>
        <a:lstStyle/>
        <a:p>
          <a:endParaRPr lang="es-ES"/>
        </a:p>
      </dgm:t>
    </dgm:pt>
    <dgm:pt modelId="{A5774FC1-504F-446A-AA21-6545E511270F}" type="sibTrans" cxnId="{4323CAEA-9FAB-4C92-BC8D-3AA23DFD0778}">
      <dgm:prSet/>
      <dgm:spPr/>
      <dgm:t>
        <a:bodyPr/>
        <a:lstStyle/>
        <a:p>
          <a:endParaRPr lang="es-ES"/>
        </a:p>
      </dgm:t>
    </dgm:pt>
    <dgm:pt modelId="{B79A9A83-2A27-4AE7-A070-34DC246B1A66}">
      <dgm:prSet custT="1"/>
      <dgm:spPr/>
      <dgm:t>
        <a:bodyPr/>
        <a:lstStyle/>
        <a:p>
          <a:pPr algn="just"/>
          <a:r>
            <a:rPr lang="fr-BE" sz="17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Signs</a:t>
          </a:r>
          <a:r>
            <a:rPr lang="fr-BE" sz="17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the Grant Agreement </a:t>
          </a:r>
          <a:r>
            <a:rPr lang="fr-BE" sz="17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with</a:t>
          </a:r>
          <a:r>
            <a:rPr lang="fr-BE" sz="17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the EC.</a:t>
          </a:r>
          <a:endParaRPr lang="es-ES" sz="1700" dirty="0">
            <a:latin typeface="+mn-lt"/>
          </a:endParaRPr>
        </a:p>
      </dgm:t>
    </dgm:pt>
    <dgm:pt modelId="{FD6BFEA4-B7B9-4CA7-A973-149A2652974E}" type="parTrans" cxnId="{FDFFAF23-9D2F-4B53-86B6-62BC5E569212}">
      <dgm:prSet/>
      <dgm:spPr/>
      <dgm:t>
        <a:bodyPr/>
        <a:lstStyle/>
        <a:p>
          <a:endParaRPr lang="es-ES"/>
        </a:p>
      </dgm:t>
    </dgm:pt>
    <dgm:pt modelId="{A21D25BD-5F38-4718-B15D-CCA6C1BAF295}" type="sibTrans" cxnId="{FDFFAF23-9D2F-4B53-86B6-62BC5E569212}">
      <dgm:prSet/>
      <dgm:spPr/>
      <dgm:t>
        <a:bodyPr/>
        <a:lstStyle/>
        <a:p>
          <a:endParaRPr lang="es-ES"/>
        </a:p>
      </dgm:t>
    </dgm:pt>
    <dgm:pt modelId="{C4DC0277-F78B-407C-B2E7-A15820AD33E8}">
      <dgm:prSet custT="1"/>
      <dgm:spPr/>
      <dgm:t>
        <a:bodyPr/>
        <a:lstStyle/>
        <a:p>
          <a:pPr algn="just"/>
          <a:r>
            <a:rPr lang="en-GB" sz="1700" i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Outgoing phase of the </a:t>
          </a:r>
          <a:r>
            <a:rPr lang="en-GB" sz="1700" i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Global Fellowships </a:t>
          </a:r>
          <a:endParaRPr lang="en-GB" sz="17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69683C-F1D3-4111-B7BB-F8F04B4E7642}" type="parTrans" cxnId="{F69AD1C8-BA51-4BEA-8D0E-72E9C1CC3B48}">
      <dgm:prSet/>
      <dgm:spPr/>
      <dgm:t>
        <a:bodyPr/>
        <a:lstStyle/>
        <a:p>
          <a:endParaRPr lang="es-ES"/>
        </a:p>
      </dgm:t>
    </dgm:pt>
    <dgm:pt modelId="{DBBEFCB0-69D2-4123-84CD-55780488000E}" type="sibTrans" cxnId="{F69AD1C8-BA51-4BEA-8D0E-72E9C1CC3B48}">
      <dgm:prSet/>
      <dgm:spPr/>
      <dgm:t>
        <a:bodyPr/>
        <a:lstStyle/>
        <a:p>
          <a:endParaRPr lang="es-ES"/>
        </a:p>
      </dgm:t>
    </dgm:pt>
    <dgm:pt modelId="{4D4BCA92-F46B-41B9-A107-3C0303D78CFB}">
      <dgm:prSet custT="1"/>
      <dgm:spPr/>
      <dgm:t>
        <a:bodyPr/>
        <a:lstStyle/>
        <a:p>
          <a:pPr algn="just"/>
          <a:r>
            <a:rPr lang="en-GB" sz="1700" b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Secondments in </a:t>
          </a:r>
          <a:r>
            <a:rPr lang="en-GB" sz="1700" i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European Fellowships</a:t>
          </a:r>
          <a:endParaRPr lang="en-GB" sz="1700" i="1" dirty="0" smtClean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571E960-7677-4BFF-BC61-4CD32C683EC4}" type="parTrans" cxnId="{E55B8B95-650B-4487-A3F4-478FD2E42A86}">
      <dgm:prSet/>
      <dgm:spPr/>
      <dgm:t>
        <a:bodyPr/>
        <a:lstStyle/>
        <a:p>
          <a:endParaRPr lang="es-ES"/>
        </a:p>
      </dgm:t>
    </dgm:pt>
    <dgm:pt modelId="{C0634646-FFEC-4212-993C-580029F80A8C}" type="sibTrans" cxnId="{E55B8B95-650B-4487-A3F4-478FD2E42A86}">
      <dgm:prSet/>
      <dgm:spPr/>
      <dgm:t>
        <a:bodyPr/>
        <a:lstStyle/>
        <a:p>
          <a:endParaRPr lang="es-ES"/>
        </a:p>
      </dgm:t>
    </dgm:pt>
    <dgm:pt modelId="{E1361EE9-88C1-4EEA-B34C-0D72CFC8DCDA}">
      <dgm:prSet custT="1"/>
      <dgm:spPr/>
      <dgm:t>
        <a:bodyPr/>
        <a:lstStyle/>
        <a:p>
          <a:pPr algn="just"/>
          <a:r>
            <a:rPr lang="es-ES_tradnl" sz="17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s-ES_tradnl" sz="1700" b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Letter of Commitment </a:t>
          </a:r>
          <a:r>
            <a:rPr lang="es-ES_tradnl" sz="17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(</a:t>
          </a:r>
          <a:r>
            <a:rPr lang="es-ES_tradnl" sz="1700" b="0" u="sng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Global Fellowship </a:t>
          </a:r>
          <a:r>
            <a:rPr lang="es-ES_tradnl" sz="1700" b="1" u="sng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only)</a:t>
          </a:r>
          <a:r>
            <a:rPr lang="es-ES_tradnl" sz="1700" b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: </a:t>
          </a:r>
          <a:r>
            <a:rPr lang="es-ES_tradnl" sz="1700" b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indicating activities of the project, updated…</a:t>
          </a:r>
          <a:endParaRPr lang="fr-BE" sz="1700" b="0" dirty="0" smtClean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0A7237A-8342-495E-8B8C-91F36713C09A}" type="parTrans" cxnId="{22BCE93E-A983-47D3-86BD-53E934D0DC5F}">
      <dgm:prSet/>
      <dgm:spPr/>
      <dgm:t>
        <a:bodyPr/>
        <a:lstStyle/>
        <a:p>
          <a:endParaRPr lang="es-ES"/>
        </a:p>
      </dgm:t>
    </dgm:pt>
    <dgm:pt modelId="{2EFFC1F5-F42B-4BC5-8BF4-385B9D9A83AE}" type="sibTrans" cxnId="{22BCE93E-A983-47D3-86BD-53E934D0DC5F}">
      <dgm:prSet/>
      <dgm:spPr/>
      <dgm:t>
        <a:bodyPr/>
        <a:lstStyle/>
        <a:p>
          <a:endParaRPr lang="es-ES"/>
        </a:p>
      </dgm:t>
    </dgm:pt>
    <dgm:pt modelId="{CCCCAFE7-BE64-3C4D-AC63-05CF790E5253}">
      <dgm:prSet phldrT="[Texto]" custT="1"/>
      <dgm:spPr/>
      <dgm:t>
        <a:bodyPr/>
        <a:lstStyle/>
        <a:p>
          <a:pPr algn="just"/>
          <a:r>
            <a:rPr lang="en-GB" sz="17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Partner Organisation:  	</a:t>
          </a:r>
          <a:endParaRPr lang="es-ES" sz="1700" dirty="0">
            <a:latin typeface="+mn-lt"/>
            <a:ea typeface="Verdana" pitchFamily="34" charset="0"/>
            <a:cs typeface="Verdana" pitchFamily="34" charset="0"/>
          </a:endParaRPr>
        </a:p>
      </dgm:t>
    </dgm:pt>
    <dgm:pt modelId="{5FEDB534-A882-544B-8AF5-A0180446988A}" type="parTrans" cxnId="{4E548C85-6424-D149-BE21-4ACCA27C0331}">
      <dgm:prSet/>
      <dgm:spPr/>
      <dgm:t>
        <a:bodyPr/>
        <a:lstStyle/>
        <a:p>
          <a:endParaRPr lang="es-ES_tradnl"/>
        </a:p>
      </dgm:t>
    </dgm:pt>
    <dgm:pt modelId="{148D8C20-616E-0A4A-A13F-F68FEEDAB886}" type="sibTrans" cxnId="{4E548C85-6424-D149-BE21-4ACCA27C0331}">
      <dgm:prSet/>
      <dgm:spPr/>
      <dgm:t>
        <a:bodyPr/>
        <a:lstStyle/>
        <a:p>
          <a:endParaRPr lang="es-ES_tradnl"/>
        </a:p>
      </dgm:t>
    </dgm:pt>
    <dgm:pt modelId="{49006A32-5D28-49A8-AC32-13FD3215AF92}" type="pres">
      <dgm:prSet presAssocID="{EDD882B8-1BDC-4F3F-856F-B009AB66625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D5B0870-EF51-4F7A-A991-9F4438D458BE}" type="pres">
      <dgm:prSet presAssocID="{6F8AF0E0-76DE-4A0D-B46A-F5FD673576E2}" presName="comp" presStyleCnt="0"/>
      <dgm:spPr/>
      <dgm:t>
        <a:bodyPr/>
        <a:lstStyle/>
        <a:p>
          <a:endParaRPr lang="en-GB"/>
        </a:p>
      </dgm:t>
    </dgm:pt>
    <dgm:pt modelId="{181811DC-7C6F-489E-88C0-53DDE8A1CD01}" type="pres">
      <dgm:prSet presAssocID="{6F8AF0E0-76DE-4A0D-B46A-F5FD673576E2}" presName="box" presStyleLbl="node1" presStyleIdx="0" presStyleCnt="2"/>
      <dgm:spPr/>
      <dgm:t>
        <a:bodyPr/>
        <a:lstStyle/>
        <a:p>
          <a:endParaRPr lang="en-GB"/>
        </a:p>
      </dgm:t>
    </dgm:pt>
    <dgm:pt modelId="{2B6C9A98-EC1F-4A39-BAF2-B87858983C49}" type="pres">
      <dgm:prSet presAssocID="{6F8AF0E0-76DE-4A0D-B46A-F5FD673576E2}" presName="img" presStyleLbl="fgImgPlace1" presStyleIdx="0" presStyleCnt="2"/>
      <dgm:spPr/>
      <dgm:t>
        <a:bodyPr/>
        <a:lstStyle/>
        <a:p>
          <a:endParaRPr lang="en-GB"/>
        </a:p>
      </dgm:t>
    </dgm:pt>
    <dgm:pt modelId="{062800A2-528C-4C0A-8402-5C9926DCBAEE}" type="pres">
      <dgm:prSet presAssocID="{6F8AF0E0-76DE-4A0D-B46A-F5FD673576E2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408D8D-B180-426A-BE49-C553CB7788AB}" type="pres">
      <dgm:prSet presAssocID="{EAE6BE7F-13BC-45EC-B885-501BDFA00489}" presName="spacer" presStyleCnt="0"/>
      <dgm:spPr/>
      <dgm:t>
        <a:bodyPr/>
        <a:lstStyle/>
        <a:p>
          <a:endParaRPr lang="en-GB"/>
        </a:p>
      </dgm:t>
    </dgm:pt>
    <dgm:pt modelId="{C05F6B9A-C065-4551-90EB-762924F43F6F}" type="pres">
      <dgm:prSet presAssocID="{05C64799-2005-4C29-B5CA-BB26657590D9}" presName="comp" presStyleCnt="0"/>
      <dgm:spPr/>
      <dgm:t>
        <a:bodyPr/>
        <a:lstStyle/>
        <a:p>
          <a:endParaRPr lang="en-GB"/>
        </a:p>
      </dgm:t>
    </dgm:pt>
    <dgm:pt modelId="{2724BC06-40DB-4DD9-B349-A03C0E11B6BB}" type="pres">
      <dgm:prSet presAssocID="{05C64799-2005-4C29-B5CA-BB26657590D9}" presName="box" presStyleLbl="node1" presStyleIdx="1" presStyleCnt="2"/>
      <dgm:spPr/>
      <dgm:t>
        <a:bodyPr/>
        <a:lstStyle/>
        <a:p>
          <a:endParaRPr lang="en-GB"/>
        </a:p>
      </dgm:t>
    </dgm:pt>
    <dgm:pt modelId="{C5A942C7-D83F-46F5-8C54-FA57768AB0CE}" type="pres">
      <dgm:prSet presAssocID="{05C64799-2005-4C29-B5CA-BB26657590D9}" presName="img" presStyleLbl="fgImgPlace1" presStyleIdx="1" presStyleCnt="2"/>
      <dgm:spPr/>
      <dgm:t>
        <a:bodyPr/>
        <a:lstStyle/>
        <a:p>
          <a:endParaRPr lang="en-GB"/>
        </a:p>
      </dgm:t>
    </dgm:pt>
    <dgm:pt modelId="{CC6F01F2-FF90-4554-8DBE-0E588F3F92E3}" type="pres">
      <dgm:prSet presAssocID="{05C64799-2005-4C29-B5CA-BB26657590D9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32CEF9A-665F-4443-9731-FD624DDFCCFD}" type="presOf" srcId="{05C64799-2005-4C29-B5CA-BB26657590D9}" destId="{2724BC06-40DB-4DD9-B349-A03C0E11B6BB}" srcOrd="0" destOrd="0" presId="urn:microsoft.com/office/officeart/2005/8/layout/vList4"/>
    <dgm:cxn modelId="{C282F466-C66E-4DF0-A526-4EC75729F5F0}" type="presOf" srcId="{05C64799-2005-4C29-B5CA-BB26657590D9}" destId="{CC6F01F2-FF90-4554-8DBE-0E588F3F92E3}" srcOrd="1" destOrd="0" presId="urn:microsoft.com/office/officeart/2005/8/layout/vList4"/>
    <dgm:cxn modelId="{8972501D-4B2B-4252-8507-3449D8AF6A55}" type="presOf" srcId="{4D4BCA92-F46B-41B9-A107-3C0303D78CFB}" destId="{CC6F01F2-FF90-4554-8DBE-0E588F3F92E3}" srcOrd="1" destOrd="4" presId="urn:microsoft.com/office/officeart/2005/8/layout/vList4"/>
    <dgm:cxn modelId="{E1DAD417-96CD-4AC5-A31B-8008D436D8A6}" type="presOf" srcId="{FFA174A1-B937-4488-998B-F3F8F9FE2D15}" destId="{062800A2-528C-4C0A-8402-5C9926DCBAEE}" srcOrd="1" destOrd="2" presId="urn:microsoft.com/office/officeart/2005/8/layout/vList4"/>
    <dgm:cxn modelId="{B1DC4577-753A-4AFF-B349-AA3B07B068B5}" type="presOf" srcId="{CCCCAFE7-BE64-3C4D-AC63-05CF790E5253}" destId="{CC6F01F2-FF90-4554-8DBE-0E588F3F92E3}" srcOrd="1" destOrd="2" presId="urn:microsoft.com/office/officeart/2005/8/layout/vList4"/>
    <dgm:cxn modelId="{236EC7C7-373D-4F44-9CBB-4FF8EDF2DF0B}" srcId="{EDD882B8-1BDC-4F3F-856F-B009AB666256}" destId="{05C64799-2005-4C29-B5CA-BB26657590D9}" srcOrd="1" destOrd="0" parTransId="{C7491CEB-190A-4334-8944-392A62628652}" sibTransId="{36EA1D0A-1AC4-4123-BE82-6B5FDE8FFB6C}"/>
    <dgm:cxn modelId="{53125AAF-2E98-493B-A837-F80639E12D5C}" type="presOf" srcId="{C4DC0277-F78B-407C-B2E7-A15820AD33E8}" destId="{2724BC06-40DB-4DD9-B349-A03C0E11B6BB}" srcOrd="0" destOrd="3" presId="urn:microsoft.com/office/officeart/2005/8/layout/vList4"/>
    <dgm:cxn modelId="{E58BC732-A5A0-45FB-8DB3-BBB157478CDF}" type="presOf" srcId="{B79A9A83-2A27-4AE7-A070-34DC246B1A66}" destId="{181811DC-7C6F-489E-88C0-53DDE8A1CD01}" srcOrd="0" destOrd="3" presId="urn:microsoft.com/office/officeart/2005/8/layout/vList4"/>
    <dgm:cxn modelId="{E91697EF-876D-4383-BD4B-4753AA6DACB8}" type="presOf" srcId="{FFA174A1-B937-4488-998B-F3F8F9FE2D15}" destId="{181811DC-7C6F-489E-88C0-53DDE8A1CD01}" srcOrd="0" destOrd="2" presId="urn:microsoft.com/office/officeart/2005/8/layout/vList4"/>
    <dgm:cxn modelId="{C403FC5C-4536-4F4C-8988-0087A9C38965}" srcId="{EDD882B8-1BDC-4F3F-856F-B009AB666256}" destId="{6F8AF0E0-76DE-4A0D-B46A-F5FD673576E2}" srcOrd="0" destOrd="0" parTransId="{CCEC671E-FA33-4A23-B93B-03ABDD871AA8}" sibTransId="{EAE6BE7F-13BC-45EC-B885-501BDFA00489}"/>
    <dgm:cxn modelId="{0EE1B840-109A-4482-B842-16E3A6125401}" type="presOf" srcId="{6F8AF0E0-76DE-4A0D-B46A-F5FD673576E2}" destId="{062800A2-528C-4C0A-8402-5C9926DCBAEE}" srcOrd="1" destOrd="0" presId="urn:microsoft.com/office/officeart/2005/8/layout/vList4"/>
    <dgm:cxn modelId="{EA21B281-BBFB-4B45-802A-BF902110D5E1}" srcId="{6F8AF0E0-76DE-4A0D-B46A-F5FD673576E2}" destId="{2328B25F-B4FC-4BD5-A3D3-47624DF19A03}" srcOrd="0" destOrd="0" parTransId="{70649D8A-0BCD-4DFA-B467-0B9D56FFEA6D}" sibTransId="{B777821D-69D4-4B3F-984D-A903F398A564}"/>
    <dgm:cxn modelId="{FDFFAF23-9D2F-4B53-86B6-62BC5E569212}" srcId="{6F8AF0E0-76DE-4A0D-B46A-F5FD673576E2}" destId="{B79A9A83-2A27-4AE7-A070-34DC246B1A66}" srcOrd="2" destOrd="0" parTransId="{FD6BFEA4-B7B9-4CA7-A973-149A2652974E}" sibTransId="{A21D25BD-5F38-4718-B15D-CCA6C1BAF295}"/>
    <dgm:cxn modelId="{9402B507-A5E9-466A-B2D3-8F325D0C4A89}" type="presOf" srcId="{6F8AF0E0-76DE-4A0D-B46A-F5FD673576E2}" destId="{181811DC-7C6F-489E-88C0-53DDE8A1CD01}" srcOrd="0" destOrd="0" presId="urn:microsoft.com/office/officeart/2005/8/layout/vList4"/>
    <dgm:cxn modelId="{3608D648-7301-48A6-9ED7-8C7B8B48349C}" type="presOf" srcId="{C4DC0277-F78B-407C-B2E7-A15820AD33E8}" destId="{CC6F01F2-FF90-4554-8DBE-0E588F3F92E3}" srcOrd="1" destOrd="3" presId="urn:microsoft.com/office/officeart/2005/8/layout/vList4"/>
    <dgm:cxn modelId="{5344A332-2578-49D0-A1E3-5F1FA1C0DE46}" type="presOf" srcId="{2328B25F-B4FC-4BD5-A3D3-47624DF19A03}" destId="{181811DC-7C6F-489E-88C0-53DDE8A1CD01}" srcOrd="0" destOrd="1" presId="urn:microsoft.com/office/officeart/2005/8/layout/vList4"/>
    <dgm:cxn modelId="{F69AD1C8-BA51-4BEA-8D0E-72E9C1CC3B48}" srcId="{CCCCAFE7-BE64-3C4D-AC63-05CF790E5253}" destId="{C4DC0277-F78B-407C-B2E7-A15820AD33E8}" srcOrd="0" destOrd="0" parTransId="{F969683C-F1D3-4111-B7BB-F8F04B4E7642}" sibTransId="{DBBEFCB0-69D2-4123-84CD-55780488000E}"/>
    <dgm:cxn modelId="{FD832154-798F-4516-8F48-649291756BE0}" type="presOf" srcId="{CCCCAFE7-BE64-3C4D-AC63-05CF790E5253}" destId="{2724BC06-40DB-4DD9-B349-A03C0E11B6BB}" srcOrd="0" destOrd="2" presId="urn:microsoft.com/office/officeart/2005/8/layout/vList4"/>
    <dgm:cxn modelId="{9FCE5A34-6F19-48B5-907A-2B2767975FDE}" type="presOf" srcId="{2328B25F-B4FC-4BD5-A3D3-47624DF19A03}" destId="{062800A2-528C-4C0A-8402-5C9926DCBAEE}" srcOrd="1" destOrd="1" presId="urn:microsoft.com/office/officeart/2005/8/layout/vList4"/>
    <dgm:cxn modelId="{ED6E74FC-A09D-4FEC-BD97-B41B1EA8EEA5}" type="presOf" srcId="{E1361EE9-88C1-4EEA-B34C-0D72CFC8DCDA}" destId="{2724BC06-40DB-4DD9-B349-A03C0E11B6BB}" srcOrd="0" destOrd="5" presId="urn:microsoft.com/office/officeart/2005/8/layout/vList4"/>
    <dgm:cxn modelId="{6C500CFD-EFF2-4BF6-A076-61734205E655}" type="presOf" srcId="{E1361EE9-88C1-4EEA-B34C-0D72CFC8DCDA}" destId="{CC6F01F2-FF90-4554-8DBE-0E588F3F92E3}" srcOrd="1" destOrd="5" presId="urn:microsoft.com/office/officeart/2005/8/layout/vList4"/>
    <dgm:cxn modelId="{F6CAECF2-1445-4F80-881B-0E996B024DA2}" type="presOf" srcId="{B79A9A83-2A27-4AE7-A070-34DC246B1A66}" destId="{062800A2-528C-4C0A-8402-5C9926DCBAEE}" srcOrd="1" destOrd="3" presId="urn:microsoft.com/office/officeart/2005/8/layout/vList4"/>
    <dgm:cxn modelId="{590CA9AC-34F1-41CE-BE0E-65E6BCB8C65A}" type="presOf" srcId="{D72017FD-511E-495F-9A6F-576C68ACD397}" destId="{CC6F01F2-FF90-4554-8DBE-0E588F3F92E3}" srcOrd="1" destOrd="1" presId="urn:microsoft.com/office/officeart/2005/8/layout/vList4"/>
    <dgm:cxn modelId="{85BB7516-B580-45ED-8F50-710A6F7A87BA}" type="presOf" srcId="{D72017FD-511E-495F-9A6F-576C68ACD397}" destId="{2724BC06-40DB-4DD9-B349-A03C0E11B6BB}" srcOrd="0" destOrd="1" presId="urn:microsoft.com/office/officeart/2005/8/layout/vList4"/>
    <dgm:cxn modelId="{7F6F5806-57B5-40F8-B1BB-D10130C4FFF4}" srcId="{05C64799-2005-4C29-B5CA-BB26657590D9}" destId="{D72017FD-511E-495F-9A6F-576C68ACD397}" srcOrd="0" destOrd="0" parTransId="{78201DB5-2F81-40A1-A6A0-FB3FDEFD4D6D}" sibTransId="{13CC4878-1C0A-48DA-B02A-F89423766C58}"/>
    <dgm:cxn modelId="{22BCE93E-A983-47D3-86BD-53E934D0DC5F}" srcId="{05C64799-2005-4C29-B5CA-BB26657590D9}" destId="{E1361EE9-88C1-4EEA-B34C-0D72CFC8DCDA}" srcOrd="2" destOrd="0" parTransId="{30A7237A-8342-495E-8B8C-91F36713C09A}" sibTransId="{2EFFC1F5-F42B-4BC5-8BF4-385B9D9A83AE}"/>
    <dgm:cxn modelId="{4323CAEA-9FAB-4C92-BC8D-3AA23DFD0778}" srcId="{6F8AF0E0-76DE-4A0D-B46A-F5FD673576E2}" destId="{FFA174A1-B937-4488-998B-F3F8F9FE2D15}" srcOrd="1" destOrd="0" parTransId="{A866074C-3690-4AAC-93E0-72F9048B0924}" sibTransId="{A5774FC1-504F-446A-AA21-6545E511270F}"/>
    <dgm:cxn modelId="{E55B8B95-650B-4487-A3F4-478FD2E42A86}" srcId="{CCCCAFE7-BE64-3C4D-AC63-05CF790E5253}" destId="{4D4BCA92-F46B-41B9-A107-3C0303D78CFB}" srcOrd="1" destOrd="0" parTransId="{1571E960-7677-4BFF-BC61-4CD32C683EC4}" sibTransId="{C0634646-FFEC-4212-993C-580029F80A8C}"/>
    <dgm:cxn modelId="{4E548C85-6424-D149-BE21-4ACCA27C0331}" srcId="{05C64799-2005-4C29-B5CA-BB26657590D9}" destId="{CCCCAFE7-BE64-3C4D-AC63-05CF790E5253}" srcOrd="1" destOrd="0" parTransId="{5FEDB534-A882-544B-8AF5-A0180446988A}" sibTransId="{148D8C20-616E-0A4A-A13F-F68FEEDAB886}"/>
    <dgm:cxn modelId="{976196AC-7179-4A2A-9674-3AB1C23C5082}" type="presOf" srcId="{4D4BCA92-F46B-41B9-A107-3C0303D78CFB}" destId="{2724BC06-40DB-4DD9-B349-A03C0E11B6BB}" srcOrd="0" destOrd="4" presId="urn:microsoft.com/office/officeart/2005/8/layout/vList4"/>
    <dgm:cxn modelId="{90AA2217-B445-41AE-844C-069A555E1686}" type="presOf" srcId="{EDD882B8-1BDC-4F3F-856F-B009AB666256}" destId="{49006A32-5D28-49A8-AC32-13FD3215AF92}" srcOrd="0" destOrd="0" presId="urn:microsoft.com/office/officeart/2005/8/layout/vList4"/>
    <dgm:cxn modelId="{32FFCDBD-EAA9-4A03-892D-F64B4B59A3D5}" type="presParOf" srcId="{49006A32-5D28-49A8-AC32-13FD3215AF92}" destId="{DD5B0870-EF51-4F7A-A991-9F4438D458BE}" srcOrd="0" destOrd="0" presId="urn:microsoft.com/office/officeart/2005/8/layout/vList4"/>
    <dgm:cxn modelId="{BE33021B-9FAC-4C3F-8D93-AA68610CDBAE}" type="presParOf" srcId="{DD5B0870-EF51-4F7A-A991-9F4438D458BE}" destId="{181811DC-7C6F-489E-88C0-53DDE8A1CD01}" srcOrd="0" destOrd="0" presId="urn:microsoft.com/office/officeart/2005/8/layout/vList4"/>
    <dgm:cxn modelId="{282C3709-FF03-412E-AAEC-0ED51C74D91A}" type="presParOf" srcId="{DD5B0870-EF51-4F7A-A991-9F4438D458BE}" destId="{2B6C9A98-EC1F-4A39-BAF2-B87858983C49}" srcOrd="1" destOrd="0" presId="urn:microsoft.com/office/officeart/2005/8/layout/vList4"/>
    <dgm:cxn modelId="{CCF35A01-87AE-4BCE-9F57-9B3A163DE35E}" type="presParOf" srcId="{DD5B0870-EF51-4F7A-A991-9F4438D458BE}" destId="{062800A2-528C-4C0A-8402-5C9926DCBAEE}" srcOrd="2" destOrd="0" presId="urn:microsoft.com/office/officeart/2005/8/layout/vList4"/>
    <dgm:cxn modelId="{16031E58-28F3-45FD-9E8B-1EBA8E7FB557}" type="presParOf" srcId="{49006A32-5D28-49A8-AC32-13FD3215AF92}" destId="{1E408D8D-B180-426A-BE49-C553CB7788AB}" srcOrd="1" destOrd="0" presId="urn:microsoft.com/office/officeart/2005/8/layout/vList4"/>
    <dgm:cxn modelId="{09A7EE72-E3C5-4E0A-84C0-6E0749029087}" type="presParOf" srcId="{49006A32-5D28-49A8-AC32-13FD3215AF92}" destId="{C05F6B9A-C065-4551-90EB-762924F43F6F}" srcOrd="2" destOrd="0" presId="urn:microsoft.com/office/officeart/2005/8/layout/vList4"/>
    <dgm:cxn modelId="{B347CA34-FBAB-4538-9C10-3F23D80B0218}" type="presParOf" srcId="{C05F6B9A-C065-4551-90EB-762924F43F6F}" destId="{2724BC06-40DB-4DD9-B349-A03C0E11B6BB}" srcOrd="0" destOrd="0" presId="urn:microsoft.com/office/officeart/2005/8/layout/vList4"/>
    <dgm:cxn modelId="{C8FFDFAC-7955-4852-8532-CC93AF09DF4E}" type="presParOf" srcId="{C05F6B9A-C065-4551-90EB-762924F43F6F}" destId="{C5A942C7-D83F-46F5-8C54-FA57768AB0CE}" srcOrd="1" destOrd="0" presId="urn:microsoft.com/office/officeart/2005/8/layout/vList4"/>
    <dgm:cxn modelId="{0F688F5B-EBAB-4A40-B354-CDBF94041289}" type="presParOf" srcId="{C05F6B9A-C065-4551-90EB-762924F43F6F}" destId="{CC6F01F2-FF90-4554-8DBE-0E588F3F92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E99144-8C06-4B2B-B3F9-A6C617D459AF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_tradnl"/>
        </a:p>
      </dgm:t>
    </dgm:pt>
    <dgm:pt modelId="{4CA82D89-5DED-4927-89AE-D1A821CB4E52}">
      <dgm:prSet phldrT="[Texto]" custT="1"/>
      <dgm:spPr/>
      <dgm:t>
        <a:bodyPr/>
        <a:lstStyle/>
        <a:p>
          <a:r>
            <a:rPr lang="es-ES" sz="2000" dirty="0" err="1" smtClean="0"/>
            <a:t>Chemistry</a:t>
          </a:r>
          <a:r>
            <a:rPr lang="es-ES" sz="2000" dirty="0" smtClean="0"/>
            <a:t> (CHE)			89,6</a:t>
          </a:r>
          <a:endParaRPr lang="es-ES_tradnl" sz="2000" dirty="0"/>
        </a:p>
      </dgm:t>
    </dgm:pt>
    <dgm:pt modelId="{4F7951A1-CBC6-4E44-BEE4-B02C63FDE032}" type="parTrans" cxnId="{00FECEE3-8E52-4301-B1A4-E280F1D6BBFA}">
      <dgm:prSet/>
      <dgm:spPr/>
      <dgm:t>
        <a:bodyPr/>
        <a:lstStyle/>
        <a:p>
          <a:endParaRPr lang="es-ES_tradnl" sz="2000"/>
        </a:p>
      </dgm:t>
    </dgm:pt>
    <dgm:pt modelId="{9980AB24-9634-4CAE-84DD-646ABBDA9E56}" type="sibTrans" cxnId="{00FECEE3-8E52-4301-B1A4-E280F1D6BBFA}">
      <dgm:prSet/>
      <dgm:spPr/>
      <dgm:t>
        <a:bodyPr/>
        <a:lstStyle/>
        <a:p>
          <a:endParaRPr lang="es-ES_tradnl" sz="2000"/>
        </a:p>
      </dgm:t>
    </dgm:pt>
    <dgm:pt modelId="{0EFEEA9C-D043-4750-904D-361395BA55F6}">
      <dgm:prSet custT="1"/>
      <dgm:spPr/>
      <dgm:t>
        <a:bodyPr/>
        <a:lstStyle/>
        <a:p>
          <a:r>
            <a:rPr lang="es-ES" sz="2000" dirty="0" err="1" smtClean="0"/>
            <a:t>Physics</a:t>
          </a:r>
          <a:r>
            <a:rPr lang="es-ES" sz="2000" dirty="0" smtClean="0"/>
            <a:t> (PHY)			90,4</a:t>
          </a:r>
        </a:p>
      </dgm:t>
    </dgm:pt>
    <dgm:pt modelId="{E7C12247-98FD-4352-920D-6B0102546771}" type="parTrans" cxnId="{F3A6F6F4-410E-44E6-8AD9-974661272B30}">
      <dgm:prSet/>
      <dgm:spPr/>
      <dgm:t>
        <a:bodyPr/>
        <a:lstStyle/>
        <a:p>
          <a:endParaRPr lang="es-ES_tradnl" sz="2000"/>
        </a:p>
      </dgm:t>
    </dgm:pt>
    <dgm:pt modelId="{546ECC06-0012-4CAF-8E81-E2246D36F77E}" type="sibTrans" cxnId="{F3A6F6F4-410E-44E6-8AD9-974661272B30}">
      <dgm:prSet/>
      <dgm:spPr/>
      <dgm:t>
        <a:bodyPr/>
        <a:lstStyle/>
        <a:p>
          <a:endParaRPr lang="es-ES_tradnl" sz="2000"/>
        </a:p>
      </dgm:t>
    </dgm:pt>
    <dgm:pt modelId="{31AC8D3D-E2BD-4F06-AC63-4B2D9BED99C7}">
      <dgm:prSet custT="1"/>
      <dgm:spPr/>
      <dgm:t>
        <a:bodyPr/>
        <a:lstStyle/>
        <a:p>
          <a:r>
            <a:rPr lang="es-ES" sz="2000" dirty="0" err="1" smtClean="0"/>
            <a:t>Mathematics</a:t>
          </a:r>
          <a:r>
            <a:rPr lang="es-ES" sz="2000" dirty="0" smtClean="0"/>
            <a:t> (MAT)     		90,2</a:t>
          </a:r>
        </a:p>
      </dgm:t>
    </dgm:pt>
    <dgm:pt modelId="{E1E55CCE-14B1-41CD-AEB1-282B42BB3B38}" type="parTrans" cxnId="{AF2323E4-5CA7-483B-88B9-148AF84F7342}">
      <dgm:prSet/>
      <dgm:spPr/>
      <dgm:t>
        <a:bodyPr/>
        <a:lstStyle/>
        <a:p>
          <a:endParaRPr lang="es-ES_tradnl" sz="2000"/>
        </a:p>
      </dgm:t>
    </dgm:pt>
    <dgm:pt modelId="{3A1BC230-D504-4AAE-B360-841CB434D0DD}" type="sibTrans" cxnId="{AF2323E4-5CA7-483B-88B9-148AF84F7342}">
      <dgm:prSet/>
      <dgm:spPr/>
      <dgm:t>
        <a:bodyPr/>
        <a:lstStyle/>
        <a:p>
          <a:endParaRPr lang="es-ES_tradnl" sz="2000"/>
        </a:p>
      </dgm:t>
    </dgm:pt>
    <dgm:pt modelId="{D0080CA3-2D38-452E-8CCA-134F16E597AE}">
      <dgm:prSet custT="1"/>
      <dgm:spPr/>
      <dgm:t>
        <a:bodyPr/>
        <a:lstStyle/>
        <a:p>
          <a:r>
            <a:rPr lang="es-ES" sz="2000" dirty="0" err="1" smtClean="0"/>
            <a:t>Life</a:t>
          </a:r>
          <a:r>
            <a:rPr lang="es-ES" sz="2000" dirty="0" smtClean="0"/>
            <a:t> </a:t>
          </a:r>
          <a:r>
            <a:rPr lang="es-ES" sz="2000" dirty="0" err="1" smtClean="0"/>
            <a:t>Sciences</a:t>
          </a:r>
          <a:r>
            <a:rPr lang="es-ES" sz="2000" dirty="0" smtClean="0"/>
            <a:t> (LIF)		90,6</a:t>
          </a:r>
        </a:p>
      </dgm:t>
    </dgm:pt>
    <dgm:pt modelId="{533F10ED-E20C-4E8C-A9D4-6AA51D118946}" type="parTrans" cxnId="{DB8815A1-4F46-4B22-85FD-5936AB46D9D7}">
      <dgm:prSet/>
      <dgm:spPr/>
      <dgm:t>
        <a:bodyPr/>
        <a:lstStyle/>
        <a:p>
          <a:endParaRPr lang="es-ES_tradnl" sz="2000"/>
        </a:p>
      </dgm:t>
    </dgm:pt>
    <dgm:pt modelId="{F3BCAF22-9C0A-40AB-81D2-87053135D051}" type="sibTrans" cxnId="{DB8815A1-4F46-4B22-85FD-5936AB46D9D7}">
      <dgm:prSet/>
      <dgm:spPr/>
      <dgm:t>
        <a:bodyPr/>
        <a:lstStyle/>
        <a:p>
          <a:endParaRPr lang="es-ES_tradnl" sz="2000"/>
        </a:p>
      </dgm:t>
    </dgm:pt>
    <dgm:pt modelId="{DC6906D6-740B-4391-894C-9F758E771420}">
      <dgm:prSet custT="1"/>
      <dgm:spPr/>
      <dgm:t>
        <a:bodyPr/>
        <a:lstStyle/>
        <a:p>
          <a:r>
            <a:rPr lang="es-ES" sz="2000" dirty="0" err="1" smtClean="0"/>
            <a:t>Economic</a:t>
          </a:r>
          <a:r>
            <a:rPr lang="es-ES" sz="2000" dirty="0" smtClean="0"/>
            <a:t> </a:t>
          </a:r>
          <a:r>
            <a:rPr lang="es-ES" sz="2000" dirty="0" err="1" smtClean="0"/>
            <a:t>Sciences</a:t>
          </a:r>
          <a:r>
            <a:rPr lang="es-ES" sz="2000" dirty="0" smtClean="0"/>
            <a:t> (ECO)		86,6</a:t>
          </a:r>
        </a:p>
      </dgm:t>
    </dgm:pt>
    <dgm:pt modelId="{2F686201-1732-4C2D-8DEE-212D4CB5DD48}" type="parTrans" cxnId="{06B669C1-F4BB-4F3A-BC4D-89E87605949F}">
      <dgm:prSet/>
      <dgm:spPr/>
      <dgm:t>
        <a:bodyPr/>
        <a:lstStyle/>
        <a:p>
          <a:endParaRPr lang="es-ES_tradnl" sz="2000"/>
        </a:p>
      </dgm:t>
    </dgm:pt>
    <dgm:pt modelId="{43D61D5A-3F92-4EF1-80AD-0ECCC1178750}" type="sibTrans" cxnId="{06B669C1-F4BB-4F3A-BC4D-89E87605949F}">
      <dgm:prSet/>
      <dgm:spPr/>
      <dgm:t>
        <a:bodyPr/>
        <a:lstStyle/>
        <a:p>
          <a:endParaRPr lang="es-ES_tradnl" sz="2000"/>
        </a:p>
      </dgm:t>
    </dgm:pt>
    <dgm:pt modelId="{0DB57686-013C-4A80-A028-670C34A77C27}">
      <dgm:prSet custT="1"/>
      <dgm:spPr/>
      <dgm:t>
        <a:bodyPr/>
        <a:lstStyle/>
        <a:p>
          <a:r>
            <a:rPr lang="es-ES" sz="2000" dirty="0" smtClean="0"/>
            <a:t>ICT and </a:t>
          </a:r>
          <a:r>
            <a:rPr lang="es-ES" sz="2000" dirty="0" err="1" smtClean="0"/>
            <a:t>Engineering</a:t>
          </a:r>
          <a:r>
            <a:rPr lang="es-ES" sz="2000" dirty="0" smtClean="0"/>
            <a:t> (ENG)	88,6</a:t>
          </a:r>
        </a:p>
      </dgm:t>
    </dgm:pt>
    <dgm:pt modelId="{EA0E81FF-8572-433D-8654-592FA62F861A}" type="parTrans" cxnId="{609EC929-9228-411C-AE9E-15CE8732A418}">
      <dgm:prSet/>
      <dgm:spPr/>
      <dgm:t>
        <a:bodyPr/>
        <a:lstStyle/>
        <a:p>
          <a:endParaRPr lang="es-ES_tradnl" sz="2000"/>
        </a:p>
      </dgm:t>
    </dgm:pt>
    <dgm:pt modelId="{F07DD51D-53F4-430B-A0D9-ED182B54E4FC}" type="sibTrans" cxnId="{609EC929-9228-411C-AE9E-15CE8732A418}">
      <dgm:prSet/>
      <dgm:spPr/>
      <dgm:t>
        <a:bodyPr/>
        <a:lstStyle/>
        <a:p>
          <a:endParaRPr lang="es-ES_tradnl" sz="2000"/>
        </a:p>
      </dgm:t>
    </dgm:pt>
    <dgm:pt modelId="{DB1D7EF7-5401-48A0-A5EA-991C457BB0C8}">
      <dgm:prSet custT="1"/>
      <dgm:spPr/>
      <dgm:t>
        <a:bodyPr/>
        <a:lstStyle/>
        <a:p>
          <a:r>
            <a:rPr lang="es-ES" sz="2000" dirty="0" err="1" smtClean="0"/>
            <a:t>SSciences</a:t>
          </a:r>
          <a:r>
            <a:rPr lang="es-ES" sz="2000" dirty="0" smtClean="0"/>
            <a:t> &amp; </a:t>
          </a:r>
          <a:r>
            <a:rPr lang="es-ES" sz="2000" dirty="0" err="1" smtClean="0"/>
            <a:t>Humanities</a:t>
          </a:r>
          <a:r>
            <a:rPr lang="es-ES" sz="2000" dirty="0" smtClean="0"/>
            <a:t> (SOC)	92,8</a:t>
          </a:r>
        </a:p>
      </dgm:t>
    </dgm:pt>
    <dgm:pt modelId="{E74E3FE3-3ADF-4211-842D-202B223B50B7}" type="parTrans" cxnId="{7B5B08C0-AFFC-45E2-9EE8-0A9880FAF5D8}">
      <dgm:prSet/>
      <dgm:spPr/>
      <dgm:t>
        <a:bodyPr/>
        <a:lstStyle/>
        <a:p>
          <a:endParaRPr lang="es-ES_tradnl" sz="2000"/>
        </a:p>
      </dgm:t>
    </dgm:pt>
    <dgm:pt modelId="{AED36956-02C1-430F-9985-7C9D271A4F25}" type="sibTrans" cxnId="{7B5B08C0-AFFC-45E2-9EE8-0A9880FAF5D8}">
      <dgm:prSet/>
      <dgm:spPr/>
      <dgm:t>
        <a:bodyPr/>
        <a:lstStyle/>
        <a:p>
          <a:endParaRPr lang="es-ES_tradnl" sz="2000"/>
        </a:p>
      </dgm:t>
    </dgm:pt>
    <dgm:pt modelId="{53BD8628-5F31-47FB-87D4-F669DE32B6C3}">
      <dgm:prSet custT="1"/>
      <dgm:spPr/>
      <dgm:t>
        <a:bodyPr/>
        <a:lstStyle/>
        <a:p>
          <a:r>
            <a:rPr lang="es-ES" sz="2000" dirty="0" err="1" smtClean="0"/>
            <a:t>Earth</a:t>
          </a:r>
          <a:r>
            <a:rPr lang="es-ES" sz="2000" dirty="0" smtClean="0"/>
            <a:t> &amp; </a:t>
          </a:r>
          <a:r>
            <a:rPr lang="es-ES" sz="2000" dirty="0" err="1" smtClean="0"/>
            <a:t>Environmental</a:t>
          </a:r>
          <a:r>
            <a:rPr lang="es-ES" sz="2000" dirty="0" smtClean="0"/>
            <a:t> Sc (ENV)	90,4</a:t>
          </a:r>
        </a:p>
      </dgm:t>
    </dgm:pt>
    <dgm:pt modelId="{45F0AC3E-9F5F-46B9-8519-C8FADEEC5244}" type="parTrans" cxnId="{6FDAF843-4E45-469F-AABA-1BEBF054B8F4}">
      <dgm:prSet/>
      <dgm:spPr/>
      <dgm:t>
        <a:bodyPr/>
        <a:lstStyle/>
        <a:p>
          <a:endParaRPr lang="es-ES_tradnl" sz="2000"/>
        </a:p>
      </dgm:t>
    </dgm:pt>
    <dgm:pt modelId="{F3647B8E-5748-4138-9D7A-0CF97FA43594}" type="sibTrans" cxnId="{6FDAF843-4E45-469F-AABA-1BEBF054B8F4}">
      <dgm:prSet/>
      <dgm:spPr/>
      <dgm:t>
        <a:bodyPr/>
        <a:lstStyle/>
        <a:p>
          <a:endParaRPr lang="es-ES_tradnl" sz="2000"/>
        </a:p>
      </dgm:t>
    </dgm:pt>
    <dgm:pt modelId="{04704258-3EC1-413C-B8F8-AC4B285DE4E7}">
      <dgm:prSet custT="1"/>
      <dgm:spPr/>
      <dgm:t>
        <a:bodyPr/>
        <a:lstStyle/>
        <a:p>
          <a:r>
            <a:rPr lang="es-ES" sz="2000" dirty="0" smtClean="0"/>
            <a:t>CAR				87,2</a:t>
          </a:r>
        </a:p>
      </dgm:t>
    </dgm:pt>
    <dgm:pt modelId="{905D8807-E129-4F5E-8D3B-51AAF8D320A9}" type="parTrans" cxnId="{FDAD3A57-0BFB-4E76-BE38-6114F1235FB1}">
      <dgm:prSet/>
      <dgm:spPr/>
      <dgm:t>
        <a:bodyPr/>
        <a:lstStyle/>
        <a:p>
          <a:endParaRPr lang="es-ES_tradnl" sz="2000"/>
        </a:p>
      </dgm:t>
    </dgm:pt>
    <dgm:pt modelId="{00D5CF81-9A8A-4EBF-AE3D-8B89656B3785}" type="sibTrans" cxnId="{FDAD3A57-0BFB-4E76-BE38-6114F1235FB1}">
      <dgm:prSet/>
      <dgm:spPr/>
      <dgm:t>
        <a:bodyPr/>
        <a:lstStyle/>
        <a:p>
          <a:endParaRPr lang="es-ES_tradnl" sz="2000"/>
        </a:p>
      </dgm:t>
    </dgm:pt>
    <dgm:pt modelId="{682BE875-3406-4B79-864B-7BBA8ACC3BE5}">
      <dgm:prSet custT="1"/>
      <dgm:spPr/>
      <dgm:t>
        <a:bodyPr/>
        <a:lstStyle/>
        <a:p>
          <a:r>
            <a:rPr lang="es-ES" sz="2000" dirty="0" smtClean="0"/>
            <a:t>RI				90,8</a:t>
          </a:r>
        </a:p>
      </dgm:t>
    </dgm:pt>
    <dgm:pt modelId="{69E1FC98-DCA3-41E7-B5AA-5A20A1E90874}" type="parTrans" cxnId="{35D4736D-4FC8-495B-8261-A9E76B8269AA}">
      <dgm:prSet/>
      <dgm:spPr/>
      <dgm:t>
        <a:bodyPr/>
        <a:lstStyle/>
        <a:p>
          <a:endParaRPr lang="es-ES_tradnl" sz="2000"/>
        </a:p>
      </dgm:t>
    </dgm:pt>
    <dgm:pt modelId="{478F5EE0-F12F-4B2F-99D3-149A3F9B8A4B}" type="sibTrans" cxnId="{35D4736D-4FC8-495B-8261-A9E76B8269AA}">
      <dgm:prSet/>
      <dgm:spPr/>
      <dgm:t>
        <a:bodyPr/>
        <a:lstStyle/>
        <a:p>
          <a:endParaRPr lang="es-ES_tradnl" sz="2000"/>
        </a:p>
      </dgm:t>
    </dgm:pt>
    <dgm:pt modelId="{14C5A359-2420-453D-B4B4-9C8BFE6147CB}" type="pres">
      <dgm:prSet presAssocID="{ADE99144-8C06-4B2B-B3F9-A6C617D459A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F83673-89A7-4C3E-ADC7-C14B7F3231E0}" type="pres">
      <dgm:prSet presAssocID="{4CA82D89-5DED-4927-89AE-D1A821CB4E52}" presName="comp" presStyleCnt="0"/>
      <dgm:spPr/>
    </dgm:pt>
    <dgm:pt modelId="{BE7749D9-005B-421E-A49D-6F4753CA32E6}" type="pres">
      <dgm:prSet presAssocID="{4CA82D89-5DED-4927-89AE-D1A821CB4E52}" presName="box" presStyleLbl="node1" presStyleIdx="0" presStyleCnt="10" custLinFactNeighborX="-1020"/>
      <dgm:spPr/>
      <dgm:t>
        <a:bodyPr/>
        <a:lstStyle/>
        <a:p>
          <a:endParaRPr lang="es-ES"/>
        </a:p>
      </dgm:t>
    </dgm:pt>
    <dgm:pt modelId="{B529AA6A-8586-4E78-8DD4-CBE3FFD5B140}" type="pres">
      <dgm:prSet presAssocID="{4CA82D89-5DED-4927-89AE-D1A821CB4E52}" presName="img" presStyleLbl="fgImgPlace1" presStyleIdx="0" presStyleCnt="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  <dgm:t>
        <a:bodyPr/>
        <a:lstStyle/>
        <a:p>
          <a:endParaRPr lang="es-ES_tradnl"/>
        </a:p>
      </dgm:t>
    </dgm:pt>
    <dgm:pt modelId="{4379DBD7-F9B3-4C7F-9536-18915D617EB2}" type="pres">
      <dgm:prSet presAssocID="{4CA82D89-5DED-4927-89AE-D1A821CB4E52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F04D67-A1C3-41A5-BA17-F6FD9F9B0E49}" type="pres">
      <dgm:prSet presAssocID="{9980AB24-9634-4CAE-84DD-646ABBDA9E56}" presName="spacer" presStyleCnt="0"/>
      <dgm:spPr/>
    </dgm:pt>
    <dgm:pt modelId="{31034EA0-7AF0-42C7-9364-88CCD7D1D7D6}" type="pres">
      <dgm:prSet presAssocID="{0EFEEA9C-D043-4750-904D-361395BA55F6}" presName="comp" presStyleCnt="0"/>
      <dgm:spPr/>
    </dgm:pt>
    <dgm:pt modelId="{7EC0CDF6-69BD-4FCB-9355-029E4E931437}" type="pres">
      <dgm:prSet presAssocID="{0EFEEA9C-D043-4750-904D-361395BA55F6}" presName="box" presStyleLbl="node1" presStyleIdx="1" presStyleCnt="10"/>
      <dgm:spPr/>
      <dgm:t>
        <a:bodyPr/>
        <a:lstStyle/>
        <a:p>
          <a:endParaRPr lang="es-ES"/>
        </a:p>
      </dgm:t>
    </dgm:pt>
    <dgm:pt modelId="{7AA188A0-BA80-4BAC-BE28-2DF3ABB4DA8A}" type="pres">
      <dgm:prSet presAssocID="{0EFEEA9C-D043-4750-904D-361395BA55F6}" presName="img" presStyleLbl="fgImgPlace1" presStyleIdx="1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</dgm:spPr>
      <dgm:t>
        <a:bodyPr/>
        <a:lstStyle/>
        <a:p>
          <a:endParaRPr lang="es-ES_tradnl"/>
        </a:p>
      </dgm:t>
    </dgm:pt>
    <dgm:pt modelId="{85443674-85CF-412D-B862-45170CC209C4}" type="pres">
      <dgm:prSet presAssocID="{0EFEEA9C-D043-4750-904D-361395BA55F6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ECED52-1F62-49F0-A73E-0171D4E0FF55}" type="pres">
      <dgm:prSet presAssocID="{546ECC06-0012-4CAF-8E81-E2246D36F77E}" presName="spacer" presStyleCnt="0"/>
      <dgm:spPr/>
    </dgm:pt>
    <dgm:pt modelId="{336C43F3-BE85-44E8-BCB8-D7B556B47C4D}" type="pres">
      <dgm:prSet presAssocID="{31AC8D3D-E2BD-4F06-AC63-4B2D9BED99C7}" presName="comp" presStyleCnt="0"/>
      <dgm:spPr/>
    </dgm:pt>
    <dgm:pt modelId="{30C50BB7-4BA4-4AC1-85BD-FFE478306643}" type="pres">
      <dgm:prSet presAssocID="{31AC8D3D-E2BD-4F06-AC63-4B2D9BED99C7}" presName="box" presStyleLbl="node1" presStyleIdx="2" presStyleCnt="10"/>
      <dgm:spPr/>
      <dgm:t>
        <a:bodyPr/>
        <a:lstStyle/>
        <a:p>
          <a:endParaRPr lang="es-ES"/>
        </a:p>
      </dgm:t>
    </dgm:pt>
    <dgm:pt modelId="{BC5F1A9A-998E-4916-98FE-E759FFB810F6}" type="pres">
      <dgm:prSet presAssocID="{31AC8D3D-E2BD-4F06-AC63-4B2D9BED99C7}" presName="img" presStyleLbl="fgImgPlace1" presStyleIdx="2" presStyleCnt="1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  <dgm:t>
        <a:bodyPr/>
        <a:lstStyle/>
        <a:p>
          <a:endParaRPr lang="es-ES_tradnl"/>
        </a:p>
      </dgm:t>
    </dgm:pt>
    <dgm:pt modelId="{ED375886-A928-4A41-BA1A-D09148B1F716}" type="pres">
      <dgm:prSet presAssocID="{31AC8D3D-E2BD-4F06-AC63-4B2D9BED99C7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76CAB7-B261-4B15-B474-CE4FEDFBFA49}" type="pres">
      <dgm:prSet presAssocID="{3A1BC230-D504-4AAE-B360-841CB434D0DD}" presName="spacer" presStyleCnt="0"/>
      <dgm:spPr/>
    </dgm:pt>
    <dgm:pt modelId="{32A081AA-7209-4D00-86C2-488D01E566F1}" type="pres">
      <dgm:prSet presAssocID="{D0080CA3-2D38-452E-8CCA-134F16E597AE}" presName="comp" presStyleCnt="0"/>
      <dgm:spPr/>
    </dgm:pt>
    <dgm:pt modelId="{7427EFC9-239E-4C34-917F-8CC73A38E425}" type="pres">
      <dgm:prSet presAssocID="{D0080CA3-2D38-452E-8CCA-134F16E597AE}" presName="box" presStyleLbl="node1" presStyleIdx="3" presStyleCnt="10"/>
      <dgm:spPr/>
      <dgm:t>
        <a:bodyPr/>
        <a:lstStyle/>
        <a:p>
          <a:endParaRPr lang="es-ES"/>
        </a:p>
      </dgm:t>
    </dgm:pt>
    <dgm:pt modelId="{9FA95C49-A7CC-4D2D-9B80-F5160C86E4A6}" type="pres">
      <dgm:prSet presAssocID="{D0080CA3-2D38-452E-8CCA-134F16E597AE}" presName="img" presStyleLbl="fgImgPlace1" presStyleIdx="3" presStyleCnt="1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  <dgm:t>
        <a:bodyPr/>
        <a:lstStyle/>
        <a:p>
          <a:endParaRPr lang="es-ES_tradnl"/>
        </a:p>
      </dgm:t>
    </dgm:pt>
    <dgm:pt modelId="{A39B1407-A026-40FB-91C6-C4E517FE6FE1}" type="pres">
      <dgm:prSet presAssocID="{D0080CA3-2D38-452E-8CCA-134F16E597AE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6E4C34-90D1-475F-B4F9-1472F908346E}" type="pres">
      <dgm:prSet presAssocID="{F3BCAF22-9C0A-40AB-81D2-87053135D051}" presName="spacer" presStyleCnt="0"/>
      <dgm:spPr/>
    </dgm:pt>
    <dgm:pt modelId="{60A6C413-F32A-4A7A-A0AA-D5C4ADCF3677}" type="pres">
      <dgm:prSet presAssocID="{DC6906D6-740B-4391-894C-9F758E771420}" presName="comp" presStyleCnt="0"/>
      <dgm:spPr/>
    </dgm:pt>
    <dgm:pt modelId="{B84F1427-344E-4E0C-8979-725915F85946}" type="pres">
      <dgm:prSet presAssocID="{DC6906D6-740B-4391-894C-9F758E771420}" presName="box" presStyleLbl="node1" presStyleIdx="4" presStyleCnt="10"/>
      <dgm:spPr/>
      <dgm:t>
        <a:bodyPr/>
        <a:lstStyle/>
        <a:p>
          <a:endParaRPr lang="es-ES"/>
        </a:p>
      </dgm:t>
    </dgm:pt>
    <dgm:pt modelId="{9A404880-35BB-4942-A674-394D1391C6D6}" type="pres">
      <dgm:prSet presAssocID="{DC6906D6-740B-4391-894C-9F758E771420}" presName="img" presStyleLbl="fgImgPlace1" presStyleIdx="4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</dgm:spPr>
      <dgm:t>
        <a:bodyPr/>
        <a:lstStyle/>
        <a:p>
          <a:endParaRPr lang="es-ES_tradnl"/>
        </a:p>
      </dgm:t>
    </dgm:pt>
    <dgm:pt modelId="{EAAD1A19-6FA7-4AA5-AA0D-4C5D7416F32D}" type="pres">
      <dgm:prSet presAssocID="{DC6906D6-740B-4391-894C-9F758E771420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65578C-D51B-473E-BF83-12FD95765267}" type="pres">
      <dgm:prSet presAssocID="{43D61D5A-3F92-4EF1-80AD-0ECCC1178750}" presName="spacer" presStyleCnt="0"/>
      <dgm:spPr/>
    </dgm:pt>
    <dgm:pt modelId="{21F209AB-4015-45B1-A68D-9254DE0F7459}" type="pres">
      <dgm:prSet presAssocID="{0DB57686-013C-4A80-A028-670C34A77C27}" presName="comp" presStyleCnt="0"/>
      <dgm:spPr/>
    </dgm:pt>
    <dgm:pt modelId="{98C52762-FFFE-4AA5-982B-4625BEB9EAD5}" type="pres">
      <dgm:prSet presAssocID="{0DB57686-013C-4A80-A028-670C34A77C27}" presName="box" presStyleLbl="node1" presStyleIdx="5" presStyleCnt="10"/>
      <dgm:spPr/>
      <dgm:t>
        <a:bodyPr/>
        <a:lstStyle/>
        <a:p>
          <a:endParaRPr lang="es-ES"/>
        </a:p>
      </dgm:t>
    </dgm:pt>
    <dgm:pt modelId="{B8ED82C3-7E1D-4CE1-A166-A5F7B65B1163}" type="pres">
      <dgm:prSet presAssocID="{0DB57686-013C-4A80-A028-670C34A77C27}" presName="img" presStyleLbl="fgImgPlace1" presStyleIdx="5" presStyleCnt="1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  <dgm:t>
        <a:bodyPr/>
        <a:lstStyle/>
        <a:p>
          <a:endParaRPr lang="es-ES_tradnl"/>
        </a:p>
      </dgm:t>
    </dgm:pt>
    <dgm:pt modelId="{56A2B61D-AE2F-4284-8446-493196DBE4A2}" type="pres">
      <dgm:prSet presAssocID="{0DB57686-013C-4A80-A028-670C34A77C27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853DBE-AA2C-4499-8F5F-3C93C8EEE659}" type="pres">
      <dgm:prSet presAssocID="{F07DD51D-53F4-430B-A0D9-ED182B54E4FC}" presName="spacer" presStyleCnt="0"/>
      <dgm:spPr/>
    </dgm:pt>
    <dgm:pt modelId="{3C973A67-B1AC-428B-9018-350CB8BF9D41}" type="pres">
      <dgm:prSet presAssocID="{DB1D7EF7-5401-48A0-A5EA-991C457BB0C8}" presName="comp" presStyleCnt="0"/>
      <dgm:spPr/>
    </dgm:pt>
    <dgm:pt modelId="{CAAB2942-3DDD-45CE-B47D-D8A6EF446BE4}" type="pres">
      <dgm:prSet presAssocID="{DB1D7EF7-5401-48A0-A5EA-991C457BB0C8}" presName="box" presStyleLbl="node1" presStyleIdx="6" presStyleCnt="10"/>
      <dgm:spPr/>
      <dgm:t>
        <a:bodyPr/>
        <a:lstStyle/>
        <a:p>
          <a:endParaRPr lang="es-ES"/>
        </a:p>
      </dgm:t>
    </dgm:pt>
    <dgm:pt modelId="{B3EA6F03-A0EB-4A7C-8090-9C1527E80262}" type="pres">
      <dgm:prSet presAssocID="{DB1D7EF7-5401-48A0-A5EA-991C457BB0C8}" presName="img" presStyleLbl="fgImgPlace1" presStyleIdx="6" presStyleCnt="10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5000" b="-105000"/>
          </a:stretch>
        </a:blipFill>
      </dgm:spPr>
      <dgm:t>
        <a:bodyPr/>
        <a:lstStyle/>
        <a:p>
          <a:endParaRPr lang="es-ES_tradnl"/>
        </a:p>
      </dgm:t>
    </dgm:pt>
    <dgm:pt modelId="{DA775F82-759C-44EC-92D7-FACBFC5FD26C}" type="pres">
      <dgm:prSet presAssocID="{DB1D7EF7-5401-48A0-A5EA-991C457BB0C8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ED7753-D159-472C-81DC-19403A9AA7D4}" type="pres">
      <dgm:prSet presAssocID="{AED36956-02C1-430F-9985-7C9D271A4F25}" presName="spacer" presStyleCnt="0"/>
      <dgm:spPr/>
    </dgm:pt>
    <dgm:pt modelId="{0E67D611-D5E6-44D2-81A0-AC0530E18E4D}" type="pres">
      <dgm:prSet presAssocID="{53BD8628-5F31-47FB-87D4-F669DE32B6C3}" presName="comp" presStyleCnt="0"/>
      <dgm:spPr/>
    </dgm:pt>
    <dgm:pt modelId="{6CEF2445-663E-4D58-9796-114CD61AECBA}" type="pres">
      <dgm:prSet presAssocID="{53BD8628-5F31-47FB-87D4-F669DE32B6C3}" presName="box" presStyleLbl="node1" presStyleIdx="7" presStyleCnt="10"/>
      <dgm:spPr/>
      <dgm:t>
        <a:bodyPr/>
        <a:lstStyle/>
        <a:p>
          <a:endParaRPr lang="es-ES"/>
        </a:p>
      </dgm:t>
    </dgm:pt>
    <dgm:pt modelId="{DE9B1034-0415-440C-BA75-B226DE2FE0DC}" type="pres">
      <dgm:prSet presAssocID="{53BD8628-5F31-47FB-87D4-F669DE32B6C3}" presName="img" presStyleLbl="fgImgPlace1" presStyleIdx="7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</dgm:spPr>
      <dgm:t>
        <a:bodyPr/>
        <a:lstStyle/>
        <a:p>
          <a:endParaRPr lang="es-ES_tradnl"/>
        </a:p>
      </dgm:t>
    </dgm:pt>
    <dgm:pt modelId="{8B65523B-028E-402D-9032-EBBD79922557}" type="pres">
      <dgm:prSet presAssocID="{53BD8628-5F31-47FB-87D4-F669DE32B6C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AD7692-6116-47C3-9F2A-08477831AE27}" type="pres">
      <dgm:prSet presAssocID="{F3647B8E-5748-4138-9D7A-0CF97FA43594}" presName="spacer" presStyleCnt="0"/>
      <dgm:spPr/>
    </dgm:pt>
    <dgm:pt modelId="{C956F2AE-A625-4808-B501-0076BCA4CB7E}" type="pres">
      <dgm:prSet presAssocID="{04704258-3EC1-413C-B8F8-AC4B285DE4E7}" presName="comp" presStyleCnt="0"/>
      <dgm:spPr/>
    </dgm:pt>
    <dgm:pt modelId="{19B2FF81-982C-4310-B1D2-5A1A6DB7A4C7}" type="pres">
      <dgm:prSet presAssocID="{04704258-3EC1-413C-B8F8-AC4B285DE4E7}" presName="box" presStyleLbl="node1" presStyleIdx="8" presStyleCnt="10"/>
      <dgm:spPr/>
      <dgm:t>
        <a:bodyPr/>
        <a:lstStyle/>
        <a:p>
          <a:endParaRPr lang="es-ES_tradnl"/>
        </a:p>
      </dgm:t>
    </dgm:pt>
    <dgm:pt modelId="{4257F47D-2190-4E11-BF44-505F4EDF4B17}" type="pres">
      <dgm:prSet presAssocID="{04704258-3EC1-413C-B8F8-AC4B285DE4E7}" presName="img" presStyleLbl="fgImgPlace1" presStyleIdx="8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  <dgm:t>
        <a:bodyPr/>
        <a:lstStyle/>
        <a:p>
          <a:endParaRPr lang="es-ES_tradnl"/>
        </a:p>
      </dgm:t>
    </dgm:pt>
    <dgm:pt modelId="{3FCC674F-B742-468F-A12A-40686920C4B6}" type="pres">
      <dgm:prSet presAssocID="{04704258-3EC1-413C-B8F8-AC4B285DE4E7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9685BC0-719D-40AB-9C21-995BF8C482DB}" type="pres">
      <dgm:prSet presAssocID="{00D5CF81-9A8A-4EBF-AE3D-8B89656B3785}" presName="spacer" presStyleCnt="0"/>
      <dgm:spPr/>
    </dgm:pt>
    <dgm:pt modelId="{5B1D19B6-2628-4205-8A9E-011B0F4836FA}" type="pres">
      <dgm:prSet presAssocID="{682BE875-3406-4B79-864B-7BBA8ACC3BE5}" presName="comp" presStyleCnt="0"/>
      <dgm:spPr/>
    </dgm:pt>
    <dgm:pt modelId="{96D85928-7A33-444F-B92C-FD318D951F4E}" type="pres">
      <dgm:prSet presAssocID="{682BE875-3406-4B79-864B-7BBA8ACC3BE5}" presName="box" presStyleLbl="node1" presStyleIdx="9" presStyleCnt="10"/>
      <dgm:spPr/>
      <dgm:t>
        <a:bodyPr/>
        <a:lstStyle/>
        <a:p>
          <a:endParaRPr lang="es-ES"/>
        </a:p>
      </dgm:t>
    </dgm:pt>
    <dgm:pt modelId="{B952605F-7C79-4D25-991C-B77ED41BA10C}" type="pres">
      <dgm:prSet presAssocID="{682BE875-3406-4B79-864B-7BBA8ACC3BE5}" presName="img" presStyleLbl="fgImgPlace1" presStyleIdx="9" presStyleCnt="10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</dgm:spPr>
      <dgm:t>
        <a:bodyPr/>
        <a:lstStyle/>
        <a:p>
          <a:endParaRPr lang="es-ES_tradnl"/>
        </a:p>
      </dgm:t>
    </dgm:pt>
    <dgm:pt modelId="{17CD909D-A4FE-4125-8530-8285C900265F}" type="pres">
      <dgm:prSet presAssocID="{682BE875-3406-4B79-864B-7BBA8ACC3BE5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24DB00E-BEA0-CC47-B351-B66A1E72FDE4}" type="presOf" srcId="{DC6906D6-740B-4391-894C-9F758E771420}" destId="{B84F1427-344E-4E0C-8979-725915F85946}" srcOrd="0" destOrd="0" presId="urn:microsoft.com/office/officeart/2005/8/layout/vList4"/>
    <dgm:cxn modelId="{ADAB6975-7FB7-7741-92E7-B9074EE1213B}" type="presOf" srcId="{31AC8D3D-E2BD-4F06-AC63-4B2D9BED99C7}" destId="{30C50BB7-4BA4-4AC1-85BD-FFE478306643}" srcOrd="0" destOrd="0" presId="urn:microsoft.com/office/officeart/2005/8/layout/vList4"/>
    <dgm:cxn modelId="{27920EE4-2F55-1141-BEC7-0424B725502E}" type="presOf" srcId="{D0080CA3-2D38-452E-8CCA-134F16E597AE}" destId="{A39B1407-A026-40FB-91C6-C4E517FE6FE1}" srcOrd="1" destOrd="0" presId="urn:microsoft.com/office/officeart/2005/8/layout/vList4"/>
    <dgm:cxn modelId="{609EC929-9228-411C-AE9E-15CE8732A418}" srcId="{ADE99144-8C06-4B2B-B3F9-A6C617D459AF}" destId="{0DB57686-013C-4A80-A028-670C34A77C27}" srcOrd="5" destOrd="0" parTransId="{EA0E81FF-8572-433D-8654-592FA62F861A}" sibTransId="{F07DD51D-53F4-430B-A0D9-ED182B54E4FC}"/>
    <dgm:cxn modelId="{6B723C6B-4B43-5949-9CE8-BEF47D97C635}" type="presOf" srcId="{682BE875-3406-4B79-864B-7BBA8ACC3BE5}" destId="{17CD909D-A4FE-4125-8530-8285C900265F}" srcOrd="1" destOrd="0" presId="urn:microsoft.com/office/officeart/2005/8/layout/vList4"/>
    <dgm:cxn modelId="{AF2323E4-5CA7-483B-88B9-148AF84F7342}" srcId="{ADE99144-8C06-4B2B-B3F9-A6C617D459AF}" destId="{31AC8D3D-E2BD-4F06-AC63-4B2D9BED99C7}" srcOrd="2" destOrd="0" parTransId="{E1E55CCE-14B1-41CD-AEB1-282B42BB3B38}" sibTransId="{3A1BC230-D504-4AAE-B360-841CB434D0DD}"/>
    <dgm:cxn modelId="{57C2AA99-0FFF-3642-A262-EA9AEA3FDDBB}" type="presOf" srcId="{682BE875-3406-4B79-864B-7BBA8ACC3BE5}" destId="{96D85928-7A33-444F-B92C-FD318D951F4E}" srcOrd="0" destOrd="0" presId="urn:microsoft.com/office/officeart/2005/8/layout/vList4"/>
    <dgm:cxn modelId="{8C9E63FB-975D-4049-9DA7-C68D4EAE4449}" type="presOf" srcId="{D0080CA3-2D38-452E-8CCA-134F16E597AE}" destId="{7427EFC9-239E-4C34-917F-8CC73A38E425}" srcOrd="0" destOrd="0" presId="urn:microsoft.com/office/officeart/2005/8/layout/vList4"/>
    <dgm:cxn modelId="{4B7D01E8-AD56-FE4B-A613-BA52F54684FF}" type="presOf" srcId="{ADE99144-8C06-4B2B-B3F9-A6C617D459AF}" destId="{14C5A359-2420-453D-B4B4-9C8BFE6147CB}" srcOrd="0" destOrd="0" presId="urn:microsoft.com/office/officeart/2005/8/layout/vList4"/>
    <dgm:cxn modelId="{3C82FA1C-2331-1B42-8640-8F13F1056747}" type="presOf" srcId="{4CA82D89-5DED-4927-89AE-D1A821CB4E52}" destId="{4379DBD7-F9B3-4C7F-9536-18915D617EB2}" srcOrd="1" destOrd="0" presId="urn:microsoft.com/office/officeart/2005/8/layout/vList4"/>
    <dgm:cxn modelId="{E02C5D7D-09A8-D448-9B10-64BFEF1A37E1}" type="presOf" srcId="{53BD8628-5F31-47FB-87D4-F669DE32B6C3}" destId="{8B65523B-028E-402D-9032-EBBD79922557}" srcOrd="1" destOrd="0" presId="urn:microsoft.com/office/officeart/2005/8/layout/vList4"/>
    <dgm:cxn modelId="{FDAD3A57-0BFB-4E76-BE38-6114F1235FB1}" srcId="{ADE99144-8C06-4B2B-B3F9-A6C617D459AF}" destId="{04704258-3EC1-413C-B8F8-AC4B285DE4E7}" srcOrd="8" destOrd="0" parTransId="{905D8807-E129-4F5E-8D3B-51AAF8D320A9}" sibTransId="{00D5CF81-9A8A-4EBF-AE3D-8B89656B3785}"/>
    <dgm:cxn modelId="{DF428AD8-B02E-DE42-BE89-40AEB60C8F45}" type="presOf" srcId="{DC6906D6-740B-4391-894C-9F758E771420}" destId="{EAAD1A19-6FA7-4AA5-AA0D-4C5D7416F32D}" srcOrd="1" destOrd="0" presId="urn:microsoft.com/office/officeart/2005/8/layout/vList4"/>
    <dgm:cxn modelId="{BFB79983-6A67-7046-B6FD-983321696272}" type="presOf" srcId="{0DB57686-013C-4A80-A028-670C34A77C27}" destId="{98C52762-FFFE-4AA5-982B-4625BEB9EAD5}" srcOrd="0" destOrd="0" presId="urn:microsoft.com/office/officeart/2005/8/layout/vList4"/>
    <dgm:cxn modelId="{A2C68589-E5B6-7F45-8B41-0662EE02CB95}" type="presOf" srcId="{0DB57686-013C-4A80-A028-670C34A77C27}" destId="{56A2B61D-AE2F-4284-8446-493196DBE4A2}" srcOrd="1" destOrd="0" presId="urn:microsoft.com/office/officeart/2005/8/layout/vList4"/>
    <dgm:cxn modelId="{F3A6F6F4-410E-44E6-8AD9-974661272B30}" srcId="{ADE99144-8C06-4B2B-B3F9-A6C617D459AF}" destId="{0EFEEA9C-D043-4750-904D-361395BA55F6}" srcOrd="1" destOrd="0" parTransId="{E7C12247-98FD-4352-920D-6B0102546771}" sibTransId="{546ECC06-0012-4CAF-8E81-E2246D36F77E}"/>
    <dgm:cxn modelId="{A4423885-4D64-0A40-A556-313BB7FB33E5}" type="presOf" srcId="{0EFEEA9C-D043-4750-904D-361395BA55F6}" destId="{7EC0CDF6-69BD-4FCB-9355-029E4E931437}" srcOrd="0" destOrd="0" presId="urn:microsoft.com/office/officeart/2005/8/layout/vList4"/>
    <dgm:cxn modelId="{51B7A2E8-55FA-174D-8FEE-4B9AC92CD2EC}" type="presOf" srcId="{31AC8D3D-E2BD-4F06-AC63-4B2D9BED99C7}" destId="{ED375886-A928-4A41-BA1A-D09148B1F716}" srcOrd="1" destOrd="0" presId="urn:microsoft.com/office/officeart/2005/8/layout/vList4"/>
    <dgm:cxn modelId="{DB8815A1-4F46-4B22-85FD-5936AB46D9D7}" srcId="{ADE99144-8C06-4B2B-B3F9-A6C617D459AF}" destId="{D0080CA3-2D38-452E-8CCA-134F16E597AE}" srcOrd="3" destOrd="0" parTransId="{533F10ED-E20C-4E8C-A9D4-6AA51D118946}" sibTransId="{F3BCAF22-9C0A-40AB-81D2-87053135D051}"/>
    <dgm:cxn modelId="{06BF256D-23EC-2D4A-A19C-EB5B3753C953}" type="presOf" srcId="{04704258-3EC1-413C-B8F8-AC4B285DE4E7}" destId="{3FCC674F-B742-468F-A12A-40686920C4B6}" srcOrd="1" destOrd="0" presId="urn:microsoft.com/office/officeart/2005/8/layout/vList4"/>
    <dgm:cxn modelId="{0C35F197-397E-5248-891C-17DA8322CDE4}" type="presOf" srcId="{4CA82D89-5DED-4927-89AE-D1A821CB4E52}" destId="{BE7749D9-005B-421E-A49D-6F4753CA32E6}" srcOrd="0" destOrd="0" presId="urn:microsoft.com/office/officeart/2005/8/layout/vList4"/>
    <dgm:cxn modelId="{D3C9EDDE-9250-AA49-BA17-E97146D8134A}" type="presOf" srcId="{DB1D7EF7-5401-48A0-A5EA-991C457BB0C8}" destId="{DA775F82-759C-44EC-92D7-FACBFC5FD26C}" srcOrd="1" destOrd="0" presId="urn:microsoft.com/office/officeart/2005/8/layout/vList4"/>
    <dgm:cxn modelId="{00FECEE3-8E52-4301-B1A4-E280F1D6BBFA}" srcId="{ADE99144-8C06-4B2B-B3F9-A6C617D459AF}" destId="{4CA82D89-5DED-4927-89AE-D1A821CB4E52}" srcOrd="0" destOrd="0" parTransId="{4F7951A1-CBC6-4E44-BEE4-B02C63FDE032}" sibTransId="{9980AB24-9634-4CAE-84DD-646ABBDA9E56}"/>
    <dgm:cxn modelId="{35D4736D-4FC8-495B-8261-A9E76B8269AA}" srcId="{ADE99144-8C06-4B2B-B3F9-A6C617D459AF}" destId="{682BE875-3406-4B79-864B-7BBA8ACC3BE5}" srcOrd="9" destOrd="0" parTransId="{69E1FC98-DCA3-41E7-B5AA-5A20A1E90874}" sibTransId="{478F5EE0-F12F-4B2F-99D3-149A3F9B8A4B}"/>
    <dgm:cxn modelId="{482045E3-751B-734D-BDA3-8F2CB504198A}" type="presOf" srcId="{53BD8628-5F31-47FB-87D4-F669DE32B6C3}" destId="{6CEF2445-663E-4D58-9796-114CD61AECBA}" srcOrd="0" destOrd="0" presId="urn:microsoft.com/office/officeart/2005/8/layout/vList4"/>
    <dgm:cxn modelId="{06B669C1-F4BB-4F3A-BC4D-89E87605949F}" srcId="{ADE99144-8C06-4B2B-B3F9-A6C617D459AF}" destId="{DC6906D6-740B-4391-894C-9F758E771420}" srcOrd="4" destOrd="0" parTransId="{2F686201-1732-4C2D-8DEE-212D4CB5DD48}" sibTransId="{43D61D5A-3F92-4EF1-80AD-0ECCC1178750}"/>
    <dgm:cxn modelId="{794AFBFF-2F50-5845-9A7F-F19565F5E635}" type="presOf" srcId="{0EFEEA9C-D043-4750-904D-361395BA55F6}" destId="{85443674-85CF-412D-B862-45170CC209C4}" srcOrd="1" destOrd="0" presId="urn:microsoft.com/office/officeart/2005/8/layout/vList4"/>
    <dgm:cxn modelId="{6FDAF843-4E45-469F-AABA-1BEBF054B8F4}" srcId="{ADE99144-8C06-4B2B-B3F9-A6C617D459AF}" destId="{53BD8628-5F31-47FB-87D4-F669DE32B6C3}" srcOrd="7" destOrd="0" parTransId="{45F0AC3E-9F5F-46B9-8519-C8FADEEC5244}" sibTransId="{F3647B8E-5748-4138-9D7A-0CF97FA43594}"/>
    <dgm:cxn modelId="{3453F885-2588-4648-B9B7-EE805F79598C}" type="presOf" srcId="{DB1D7EF7-5401-48A0-A5EA-991C457BB0C8}" destId="{CAAB2942-3DDD-45CE-B47D-D8A6EF446BE4}" srcOrd="0" destOrd="0" presId="urn:microsoft.com/office/officeart/2005/8/layout/vList4"/>
    <dgm:cxn modelId="{1D3667FC-3A8E-6344-BB67-401268204B14}" type="presOf" srcId="{04704258-3EC1-413C-B8F8-AC4B285DE4E7}" destId="{19B2FF81-982C-4310-B1D2-5A1A6DB7A4C7}" srcOrd="0" destOrd="0" presId="urn:microsoft.com/office/officeart/2005/8/layout/vList4"/>
    <dgm:cxn modelId="{7B5B08C0-AFFC-45E2-9EE8-0A9880FAF5D8}" srcId="{ADE99144-8C06-4B2B-B3F9-A6C617D459AF}" destId="{DB1D7EF7-5401-48A0-A5EA-991C457BB0C8}" srcOrd="6" destOrd="0" parTransId="{E74E3FE3-3ADF-4211-842D-202B223B50B7}" sibTransId="{AED36956-02C1-430F-9985-7C9D271A4F25}"/>
    <dgm:cxn modelId="{6BB70D57-5839-EE4F-8C47-F526FF7F4D1F}" type="presParOf" srcId="{14C5A359-2420-453D-B4B4-9C8BFE6147CB}" destId="{C2F83673-89A7-4C3E-ADC7-C14B7F3231E0}" srcOrd="0" destOrd="0" presId="urn:microsoft.com/office/officeart/2005/8/layout/vList4"/>
    <dgm:cxn modelId="{5840AC74-280D-D943-BD72-C84D5D59FF41}" type="presParOf" srcId="{C2F83673-89A7-4C3E-ADC7-C14B7F3231E0}" destId="{BE7749D9-005B-421E-A49D-6F4753CA32E6}" srcOrd="0" destOrd="0" presId="urn:microsoft.com/office/officeart/2005/8/layout/vList4"/>
    <dgm:cxn modelId="{338A536D-620E-BC4F-B729-815BE8C32DAF}" type="presParOf" srcId="{C2F83673-89A7-4C3E-ADC7-C14B7F3231E0}" destId="{B529AA6A-8586-4E78-8DD4-CBE3FFD5B140}" srcOrd="1" destOrd="0" presId="urn:microsoft.com/office/officeart/2005/8/layout/vList4"/>
    <dgm:cxn modelId="{7BF28FAA-9A9C-9341-B16E-417C659EED01}" type="presParOf" srcId="{C2F83673-89A7-4C3E-ADC7-C14B7F3231E0}" destId="{4379DBD7-F9B3-4C7F-9536-18915D617EB2}" srcOrd="2" destOrd="0" presId="urn:microsoft.com/office/officeart/2005/8/layout/vList4"/>
    <dgm:cxn modelId="{D2AF6F31-1059-3143-B776-F61A6762E00B}" type="presParOf" srcId="{14C5A359-2420-453D-B4B4-9C8BFE6147CB}" destId="{E9F04D67-A1C3-41A5-BA17-F6FD9F9B0E49}" srcOrd="1" destOrd="0" presId="urn:microsoft.com/office/officeart/2005/8/layout/vList4"/>
    <dgm:cxn modelId="{D8862568-016E-ED44-9858-B5E69E47811A}" type="presParOf" srcId="{14C5A359-2420-453D-B4B4-9C8BFE6147CB}" destId="{31034EA0-7AF0-42C7-9364-88CCD7D1D7D6}" srcOrd="2" destOrd="0" presId="urn:microsoft.com/office/officeart/2005/8/layout/vList4"/>
    <dgm:cxn modelId="{F95AF17A-CF35-BD49-B216-9F5C4218FE5B}" type="presParOf" srcId="{31034EA0-7AF0-42C7-9364-88CCD7D1D7D6}" destId="{7EC0CDF6-69BD-4FCB-9355-029E4E931437}" srcOrd="0" destOrd="0" presId="urn:microsoft.com/office/officeart/2005/8/layout/vList4"/>
    <dgm:cxn modelId="{65D2CF5D-F54F-604D-896D-A36CA1CAB368}" type="presParOf" srcId="{31034EA0-7AF0-42C7-9364-88CCD7D1D7D6}" destId="{7AA188A0-BA80-4BAC-BE28-2DF3ABB4DA8A}" srcOrd="1" destOrd="0" presId="urn:microsoft.com/office/officeart/2005/8/layout/vList4"/>
    <dgm:cxn modelId="{BF6DECA3-DB1E-8C4D-A0C0-C9B745B3FEA9}" type="presParOf" srcId="{31034EA0-7AF0-42C7-9364-88CCD7D1D7D6}" destId="{85443674-85CF-412D-B862-45170CC209C4}" srcOrd="2" destOrd="0" presId="urn:microsoft.com/office/officeart/2005/8/layout/vList4"/>
    <dgm:cxn modelId="{21CE5DC7-E667-EA4E-88DA-7FF0A4DE29ED}" type="presParOf" srcId="{14C5A359-2420-453D-B4B4-9C8BFE6147CB}" destId="{64ECED52-1F62-49F0-A73E-0171D4E0FF55}" srcOrd="3" destOrd="0" presId="urn:microsoft.com/office/officeart/2005/8/layout/vList4"/>
    <dgm:cxn modelId="{9C060698-D706-944A-8FE8-1166F8DC4121}" type="presParOf" srcId="{14C5A359-2420-453D-B4B4-9C8BFE6147CB}" destId="{336C43F3-BE85-44E8-BCB8-D7B556B47C4D}" srcOrd="4" destOrd="0" presId="urn:microsoft.com/office/officeart/2005/8/layout/vList4"/>
    <dgm:cxn modelId="{48E0CC3F-A246-534A-9944-142D6006EB00}" type="presParOf" srcId="{336C43F3-BE85-44E8-BCB8-D7B556B47C4D}" destId="{30C50BB7-4BA4-4AC1-85BD-FFE478306643}" srcOrd="0" destOrd="0" presId="urn:microsoft.com/office/officeart/2005/8/layout/vList4"/>
    <dgm:cxn modelId="{E7416F80-4D26-D14B-A2D1-3079DFD1D964}" type="presParOf" srcId="{336C43F3-BE85-44E8-BCB8-D7B556B47C4D}" destId="{BC5F1A9A-998E-4916-98FE-E759FFB810F6}" srcOrd="1" destOrd="0" presId="urn:microsoft.com/office/officeart/2005/8/layout/vList4"/>
    <dgm:cxn modelId="{1B3EC7E7-F4AC-D24A-91DE-D1AF45883270}" type="presParOf" srcId="{336C43F3-BE85-44E8-BCB8-D7B556B47C4D}" destId="{ED375886-A928-4A41-BA1A-D09148B1F716}" srcOrd="2" destOrd="0" presId="urn:microsoft.com/office/officeart/2005/8/layout/vList4"/>
    <dgm:cxn modelId="{964E3276-6DDA-CF4E-A27B-F2FEA178ADBA}" type="presParOf" srcId="{14C5A359-2420-453D-B4B4-9C8BFE6147CB}" destId="{EB76CAB7-B261-4B15-B474-CE4FEDFBFA49}" srcOrd="5" destOrd="0" presId="urn:microsoft.com/office/officeart/2005/8/layout/vList4"/>
    <dgm:cxn modelId="{5BDAF3D4-D185-FC41-A608-E3A4D18A6DC4}" type="presParOf" srcId="{14C5A359-2420-453D-B4B4-9C8BFE6147CB}" destId="{32A081AA-7209-4D00-86C2-488D01E566F1}" srcOrd="6" destOrd="0" presId="urn:microsoft.com/office/officeart/2005/8/layout/vList4"/>
    <dgm:cxn modelId="{91FC4A13-66C5-9D41-AB43-506E76C4A676}" type="presParOf" srcId="{32A081AA-7209-4D00-86C2-488D01E566F1}" destId="{7427EFC9-239E-4C34-917F-8CC73A38E425}" srcOrd="0" destOrd="0" presId="urn:microsoft.com/office/officeart/2005/8/layout/vList4"/>
    <dgm:cxn modelId="{BF2FAF80-D728-FF43-8AB2-D83ED9A31ABF}" type="presParOf" srcId="{32A081AA-7209-4D00-86C2-488D01E566F1}" destId="{9FA95C49-A7CC-4D2D-9B80-F5160C86E4A6}" srcOrd="1" destOrd="0" presId="urn:microsoft.com/office/officeart/2005/8/layout/vList4"/>
    <dgm:cxn modelId="{0482883E-B49C-8749-A7A6-8B14313DD5AA}" type="presParOf" srcId="{32A081AA-7209-4D00-86C2-488D01E566F1}" destId="{A39B1407-A026-40FB-91C6-C4E517FE6FE1}" srcOrd="2" destOrd="0" presId="urn:microsoft.com/office/officeart/2005/8/layout/vList4"/>
    <dgm:cxn modelId="{FE111DF6-A813-9647-89E3-90A106F0A89E}" type="presParOf" srcId="{14C5A359-2420-453D-B4B4-9C8BFE6147CB}" destId="{5F6E4C34-90D1-475F-B4F9-1472F908346E}" srcOrd="7" destOrd="0" presId="urn:microsoft.com/office/officeart/2005/8/layout/vList4"/>
    <dgm:cxn modelId="{9C041EC0-F46E-034F-9886-12A473855B91}" type="presParOf" srcId="{14C5A359-2420-453D-B4B4-9C8BFE6147CB}" destId="{60A6C413-F32A-4A7A-A0AA-D5C4ADCF3677}" srcOrd="8" destOrd="0" presId="urn:microsoft.com/office/officeart/2005/8/layout/vList4"/>
    <dgm:cxn modelId="{DA78E9C4-5B72-CC47-BD65-2DA4A511A963}" type="presParOf" srcId="{60A6C413-F32A-4A7A-A0AA-D5C4ADCF3677}" destId="{B84F1427-344E-4E0C-8979-725915F85946}" srcOrd="0" destOrd="0" presId="urn:microsoft.com/office/officeart/2005/8/layout/vList4"/>
    <dgm:cxn modelId="{5C3C60B9-E263-034F-9D21-EE871FDDBFDA}" type="presParOf" srcId="{60A6C413-F32A-4A7A-A0AA-D5C4ADCF3677}" destId="{9A404880-35BB-4942-A674-394D1391C6D6}" srcOrd="1" destOrd="0" presId="urn:microsoft.com/office/officeart/2005/8/layout/vList4"/>
    <dgm:cxn modelId="{3CE15E7D-2252-BF49-BD43-804C94E69189}" type="presParOf" srcId="{60A6C413-F32A-4A7A-A0AA-D5C4ADCF3677}" destId="{EAAD1A19-6FA7-4AA5-AA0D-4C5D7416F32D}" srcOrd="2" destOrd="0" presId="urn:microsoft.com/office/officeart/2005/8/layout/vList4"/>
    <dgm:cxn modelId="{14AA756A-5058-8A4E-93B8-5A5E6AE796E4}" type="presParOf" srcId="{14C5A359-2420-453D-B4B4-9C8BFE6147CB}" destId="{2665578C-D51B-473E-BF83-12FD95765267}" srcOrd="9" destOrd="0" presId="urn:microsoft.com/office/officeart/2005/8/layout/vList4"/>
    <dgm:cxn modelId="{752D7565-0022-3246-83DE-CA15DB897C43}" type="presParOf" srcId="{14C5A359-2420-453D-B4B4-9C8BFE6147CB}" destId="{21F209AB-4015-45B1-A68D-9254DE0F7459}" srcOrd="10" destOrd="0" presId="urn:microsoft.com/office/officeart/2005/8/layout/vList4"/>
    <dgm:cxn modelId="{A39B8DAA-17AB-A44C-92DC-7E720DC06B0A}" type="presParOf" srcId="{21F209AB-4015-45B1-A68D-9254DE0F7459}" destId="{98C52762-FFFE-4AA5-982B-4625BEB9EAD5}" srcOrd="0" destOrd="0" presId="urn:microsoft.com/office/officeart/2005/8/layout/vList4"/>
    <dgm:cxn modelId="{EE7F13FC-C258-3A40-957A-958B183A8284}" type="presParOf" srcId="{21F209AB-4015-45B1-A68D-9254DE0F7459}" destId="{B8ED82C3-7E1D-4CE1-A166-A5F7B65B1163}" srcOrd="1" destOrd="0" presId="urn:microsoft.com/office/officeart/2005/8/layout/vList4"/>
    <dgm:cxn modelId="{29A67D02-6D79-6944-8596-DE42C56DD741}" type="presParOf" srcId="{21F209AB-4015-45B1-A68D-9254DE0F7459}" destId="{56A2B61D-AE2F-4284-8446-493196DBE4A2}" srcOrd="2" destOrd="0" presId="urn:microsoft.com/office/officeart/2005/8/layout/vList4"/>
    <dgm:cxn modelId="{6C186783-0E8B-F847-A793-FB52C5650BE6}" type="presParOf" srcId="{14C5A359-2420-453D-B4B4-9C8BFE6147CB}" destId="{E3853DBE-AA2C-4499-8F5F-3C93C8EEE659}" srcOrd="11" destOrd="0" presId="urn:microsoft.com/office/officeart/2005/8/layout/vList4"/>
    <dgm:cxn modelId="{D92720B4-F15F-FF44-A82F-2EAA13045382}" type="presParOf" srcId="{14C5A359-2420-453D-B4B4-9C8BFE6147CB}" destId="{3C973A67-B1AC-428B-9018-350CB8BF9D41}" srcOrd="12" destOrd="0" presId="urn:microsoft.com/office/officeart/2005/8/layout/vList4"/>
    <dgm:cxn modelId="{AFF2C5E8-E891-7E4C-9FF7-B3A17B58BE59}" type="presParOf" srcId="{3C973A67-B1AC-428B-9018-350CB8BF9D41}" destId="{CAAB2942-3DDD-45CE-B47D-D8A6EF446BE4}" srcOrd="0" destOrd="0" presId="urn:microsoft.com/office/officeart/2005/8/layout/vList4"/>
    <dgm:cxn modelId="{7B445CBB-F97B-8F41-ADEC-4244D19E290D}" type="presParOf" srcId="{3C973A67-B1AC-428B-9018-350CB8BF9D41}" destId="{B3EA6F03-A0EB-4A7C-8090-9C1527E80262}" srcOrd="1" destOrd="0" presId="urn:microsoft.com/office/officeart/2005/8/layout/vList4"/>
    <dgm:cxn modelId="{1FA8F5B3-9818-8D44-9FD7-E3CCAC884B90}" type="presParOf" srcId="{3C973A67-B1AC-428B-9018-350CB8BF9D41}" destId="{DA775F82-759C-44EC-92D7-FACBFC5FD26C}" srcOrd="2" destOrd="0" presId="urn:microsoft.com/office/officeart/2005/8/layout/vList4"/>
    <dgm:cxn modelId="{84C2B6A8-DB00-0F43-AEE9-61FDC16852C6}" type="presParOf" srcId="{14C5A359-2420-453D-B4B4-9C8BFE6147CB}" destId="{34ED7753-D159-472C-81DC-19403A9AA7D4}" srcOrd="13" destOrd="0" presId="urn:microsoft.com/office/officeart/2005/8/layout/vList4"/>
    <dgm:cxn modelId="{0E3E28F5-258F-3F47-969E-B7409A3338F5}" type="presParOf" srcId="{14C5A359-2420-453D-B4B4-9C8BFE6147CB}" destId="{0E67D611-D5E6-44D2-81A0-AC0530E18E4D}" srcOrd="14" destOrd="0" presId="urn:microsoft.com/office/officeart/2005/8/layout/vList4"/>
    <dgm:cxn modelId="{12F06A1C-E72C-C640-A9DA-3387DD5A5066}" type="presParOf" srcId="{0E67D611-D5E6-44D2-81A0-AC0530E18E4D}" destId="{6CEF2445-663E-4D58-9796-114CD61AECBA}" srcOrd="0" destOrd="0" presId="urn:microsoft.com/office/officeart/2005/8/layout/vList4"/>
    <dgm:cxn modelId="{FE0C4BA5-476E-6547-8B34-52B4D579BAC4}" type="presParOf" srcId="{0E67D611-D5E6-44D2-81A0-AC0530E18E4D}" destId="{DE9B1034-0415-440C-BA75-B226DE2FE0DC}" srcOrd="1" destOrd="0" presId="urn:microsoft.com/office/officeart/2005/8/layout/vList4"/>
    <dgm:cxn modelId="{0F136CA8-2BBC-8C4F-A8F4-00EA1107EA20}" type="presParOf" srcId="{0E67D611-D5E6-44D2-81A0-AC0530E18E4D}" destId="{8B65523B-028E-402D-9032-EBBD79922557}" srcOrd="2" destOrd="0" presId="urn:microsoft.com/office/officeart/2005/8/layout/vList4"/>
    <dgm:cxn modelId="{15EC29DA-A0F2-8842-A059-5E6C21E8EFF2}" type="presParOf" srcId="{14C5A359-2420-453D-B4B4-9C8BFE6147CB}" destId="{C9AD7692-6116-47C3-9F2A-08477831AE27}" srcOrd="15" destOrd="0" presId="urn:microsoft.com/office/officeart/2005/8/layout/vList4"/>
    <dgm:cxn modelId="{2BFC4486-D514-4247-B056-E8FA2535EEAE}" type="presParOf" srcId="{14C5A359-2420-453D-B4B4-9C8BFE6147CB}" destId="{C956F2AE-A625-4808-B501-0076BCA4CB7E}" srcOrd="16" destOrd="0" presId="urn:microsoft.com/office/officeart/2005/8/layout/vList4"/>
    <dgm:cxn modelId="{DFDE0CE8-FE7F-3340-BE81-D72043BDDD6F}" type="presParOf" srcId="{C956F2AE-A625-4808-B501-0076BCA4CB7E}" destId="{19B2FF81-982C-4310-B1D2-5A1A6DB7A4C7}" srcOrd="0" destOrd="0" presId="urn:microsoft.com/office/officeart/2005/8/layout/vList4"/>
    <dgm:cxn modelId="{2CE7EE8B-BF68-A141-BA25-DD58107692C4}" type="presParOf" srcId="{C956F2AE-A625-4808-B501-0076BCA4CB7E}" destId="{4257F47D-2190-4E11-BF44-505F4EDF4B17}" srcOrd="1" destOrd="0" presId="urn:microsoft.com/office/officeart/2005/8/layout/vList4"/>
    <dgm:cxn modelId="{A049C338-7A20-304B-934A-97CB3AFB22B4}" type="presParOf" srcId="{C956F2AE-A625-4808-B501-0076BCA4CB7E}" destId="{3FCC674F-B742-468F-A12A-40686920C4B6}" srcOrd="2" destOrd="0" presId="urn:microsoft.com/office/officeart/2005/8/layout/vList4"/>
    <dgm:cxn modelId="{F04B9AA1-C737-3F4F-8BD8-75D152372887}" type="presParOf" srcId="{14C5A359-2420-453D-B4B4-9C8BFE6147CB}" destId="{E9685BC0-719D-40AB-9C21-995BF8C482DB}" srcOrd="17" destOrd="0" presId="urn:microsoft.com/office/officeart/2005/8/layout/vList4"/>
    <dgm:cxn modelId="{2AFCF86A-09DF-8D4C-950B-56665BEA361C}" type="presParOf" srcId="{14C5A359-2420-453D-B4B4-9C8BFE6147CB}" destId="{5B1D19B6-2628-4205-8A9E-011B0F4836FA}" srcOrd="18" destOrd="0" presId="urn:microsoft.com/office/officeart/2005/8/layout/vList4"/>
    <dgm:cxn modelId="{DA1CB8D9-59B5-9449-B18B-EEFD7A3438BE}" type="presParOf" srcId="{5B1D19B6-2628-4205-8A9E-011B0F4836FA}" destId="{96D85928-7A33-444F-B92C-FD318D951F4E}" srcOrd="0" destOrd="0" presId="urn:microsoft.com/office/officeart/2005/8/layout/vList4"/>
    <dgm:cxn modelId="{2555DEC4-101A-9645-8511-009DF185F0EF}" type="presParOf" srcId="{5B1D19B6-2628-4205-8A9E-011B0F4836FA}" destId="{B952605F-7C79-4D25-991C-B77ED41BA10C}" srcOrd="1" destOrd="0" presId="urn:microsoft.com/office/officeart/2005/8/layout/vList4"/>
    <dgm:cxn modelId="{BE1595D5-2A0D-1C41-AFDF-1EB57465D35E}" type="presParOf" srcId="{5B1D19B6-2628-4205-8A9E-011B0F4836FA}" destId="{17CD909D-A4FE-4125-8530-8285C90026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E99144-8C06-4B2B-B3F9-A6C617D459AF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_tradnl"/>
        </a:p>
      </dgm:t>
    </dgm:pt>
    <dgm:pt modelId="{4CA82D89-5DED-4927-89AE-D1A821CB4E52}">
      <dgm:prSet phldrT="[Texto]" custT="1"/>
      <dgm:spPr/>
      <dgm:t>
        <a:bodyPr/>
        <a:lstStyle/>
        <a:p>
          <a:pPr algn="l"/>
          <a:r>
            <a:rPr lang="es-ES" sz="2000" dirty="0" smtClean="0"/>
            <a:t>CHE		90,8</a:t>
          </a:r>
          <a:endParaRPr lang="es-ES_tradnl" sz="2000" dirty="0"/>
        </a:p>
      </dgm:t>
    </dgm:pt>
    <dgm:pt modelId="{4F7951A1-CBC6-4E44-BEE4-B02C63FDE032}" type="parTrans" cxnId="{00FECEE3-8E52-4301-B1A4-E280F1D6BBFA}">
      <dgm:prSet/>
      <dgm:spPr/>
      <dgm:t>
        <a:bodyPr/>
        <a:lstStyle/>
        <a:p>
          <a:pPr algn="r"/>
          <a:endParaRPr lang="es-ES_tradnl" sz="2000"/>
        </a:p>
      </dgm:t>
    </dgm:pt>
    <dgm:pt modelId="{9980AB24-9634-4CAE-84DD-646ABBDA9E56}" type="sibTrans" cxnId="{00FECEE3-8E52-4301-B1A4-E280F1D6BBFA}">
      <dgm:prSet/>
      <dgm:spPr/>
      <dgm:t>
        <a:bodyPr/>
        <a:lstStyle/>
        <a:p>
          <a:pPr algn="r"/>
          <a:endParaRPr lang="es-ES_tradnl" sz="2000"/>
        </a:p>
      </dgm:t>
    </dgm:pt>
    <dgm:pt modelId="{0EFEEA9C-D043-4750-904D-361395BA55F6}">
      <dgm:prSet custT="1"/>
      <dgm:spPr/>
      <dgm:t>
        <a:bodyPr/>
        <a:lstStyle/>
        <a:p>
          <a:pPr algn="l"/>
          <a:r>
            <a:rPr lang="es-ES" sz="2000" dirty="0" smtClean="0"/>
            <a:t>PHY		91,2</a:t>
          </a:r>
        </a:p>
      </dgm:t>
    </dgm:pt>
    <dgm:pt modelId="{E7C12247-98FD-4352-920D-6B0102546771}" type="parTrans" cxnId="{F3A6F6F4-410E-44E6-8AD9-974661272B30}">
      <dgm:prSet/>
      <dgm:spPr/>
      <dgm:t>
        <a:bodyPr/>
        <a:lstStyle/>
        <a:p>
          <a:pPr algn="r"/>
          <a:endParaRPr lang="es-ES_tradnl" sz="2000"/>
        </a:p>
      </dgm:t>
    </dgm:pt>
    <dgm:pt modelId="{546ECC06-0012-4CAF-8E81-E2246D36F77E}" type="sibTrans" cxnId="{F3A6F6F4-410E-44E6-8AD9-974661272B30}">
      <dgm:prSet/>
      <dgm:spPr/>
      <dgm:t>
        <a:bodyPr/>
        <a:lstStyle/>
        <a:p>
          <a:pPr algn="r"/>
          <a:endParaRPr lang="es-ES_tradnl" sz="2000"/>
        </a:p>
      </dgm:t>
    </dgm:pt>
    <dgm:pt modelId="{31AC8D3D-E2BD-4F06-AC63-4B2D9BED99C7}">
      <dgm:prSet custT="1"/>
      <dgm:spPr/>
      <dgm:t>
        <a:bodyPr/>
        <a:lstStyle/>
        <a:p>
          <a:pPr algn="l"/>
          <a:r>
            <a:rPr lang="es-ES" sz="2000" dirty="0" smtClean="0"/>
            <a:t>MAT		91</a:t>
          </a:r>
        </a:p>
      </dgm:t>
    </dgm:pt>
    <dgm:pt modelId="{E1E55CCE-14B1-41CD-AEB1-282B42BB3B38}" type="parTrans" cxnId="{AF2323E4-5CA7-483B-88B9-148AF84F7342}">
      <dgm:prSet/>
      <dgm:spPr/>
      <dgm:t>
        <a:bodyPr/>
        <a:lstStyle/>
        <a:p>
          <a:pPr algn="r"/>
          <a:endParaRPr lang="es-ES_tradnl" sz="2000"/>
        </a:p>
      </dgm:t>
    </dgm:pt>
    <dgm:pt modelId="{3A1BC230-D504-4AAE-B360-841CB434D0DD}" type="sibTrans" cxnId="{AF2323E4-5CA7-483B-88B9-148AF84F7342}">
      <dgm:prSet/>
      <dgm:spPr/>
      <dgm:t>
        <a:bodyPr/>
        <a:lstStyle/>
        <a:p>
          <a:pPr algn="r"/>
          <a:endParaRPr lang="es-ES_tradnl" sz="2000"/>
        </a:p>
      </dgm:t>
    </dgm:pt>
    <dgm:pt modelId="{D0080CA3-2D38-452E-8CCA-134F16E597AE}">
      <dgm:prSet custT="1"/>
      <dgm:spPr/>
      <dgm:t>
        <a:bodyPr/>
        <a:lstStyle/>
        <a:p>
          <a:pPr algn="l"/>
          <a:r>
            <a:rPr lang="es-ES" sz="2000" dirty="0" smtClean="0"/>
            <a:t>LIF		92,4</a:t>
          </a:r>
        </a:p>
      </dgm:t>
    </dgm:pt>
    <dgm:pt modelId="{533F10ED-E20C-4E8C-A9D4-6AA51D118946}" type="parTrans" cxnId="{DB8815A1-4F46-4B22-85FD-5936AB46D9D7}">
      <dgm:prSet/>
      <dgm:spPr/>
      <dgm:t>
        <a:bodyPr/>
        <a:lstStyle/>
        <a:p>
          <a:pPr algn="r"/>
          <a:endParaRPr lang="es-ES_tradnl" sz="2000"/>
        </a:p>
      </dgm:t>
    </dgm:pt>
    <dgm:pt modelId="{F3BCAF22-9C0A-40AB-81D2-87053135D051}" type="sibTrans" cxnId="{DB8815A1-4F46-4B22-85FD-5936AB46D9D7}">
      <dgm:prSet/>
      <dgm:spPr/>
      <dgm:t>
        <a:bodyPr/>
        <a:lstStyle/>
        <a:p>
          <a:pPr algn="r"/>
          <a:endParaRPr lang="es-ES_tradnl" sz="2000"/>
        </a:p>
      </dgm:t>
    </dgm:pt>
    <dgm:pt modelId="{DC6906D6-740B-4391-894C-9F758E771420}">
      <dgm:prSet custT="1"/>
      <dgm:spPr/>
      <dgm:t>
        <a:bodyPr/>
        <a:lstStyle/>
        <a:p>
          <a:pPr algn="l"/>
          <a:r>
            <a:rPr lang="es-ES" sz="2000" dirty="0" smtClean="0"/>
            <a:t>ECO                 	89,8</a:t>
          </a:r>
        </a:p>
      </dgm:t>
    </dgm:pt>
    <dgm:pt modelId="{2F686201-1732-4C2D-8DEE-212D4CB5DD48}" type="parTrans" cxnId="{06B669C1-F4BB-4F3A-BC4D-89E87605949F}">
      <dgm:prSet/>
      <dgm:spPr/>
      <dgm:t>
        <a:bodyPr/>
        <a:lstStyle/>
        <a:p>
          <a:pPr algn="r"/>
          <a:endParaRPr lang="es-ES_tradnl" sz="2000"/>
        </a:p>
      </dgm:t>
    </dgm:pt>
    <dgm:pt modelId="{43D61D5A-3F92-4EF1-80AD-0ECCC1178750}" type="sibTrans" cxnId="{06B669C1-F4BB-4F3A-BC4D-89E87605949F}">
      <dgm:prSet/>
      <dgm:spPr/>
      <dgm:t>
        <a:bodyPr/>
        <a:lstStyle/>
        <a:p>
          <a:pPr algn="r"/>
          <a:endParaRPr lang="es-ES_tradnl" sz="2000"/>
        </a:p>
      </dgm:t>
    </dgm:pt>
    <dgm:pt modelId="{0DB57686-013C-4A80-A028-670C34A77C27}">
      <dgm:prSet custT="1"/>
      <dgm:spPr/>
      <dgm:t>
        <a:bodyPr/>
        <a:lstStyle/>
        <a:p>
          <a:pPr algn="l"/>
          <a:r>
            <a:rPr lang="es-ES" sz="2000" dirty="0" smtClean="0"/>
            <a:t>ENG		90,8</a:t>
          </a:r>
        </a:p>
      </dgm:t>
    </dgm:pt>
    <dgm:pt modelId="{EA0E81FF-8572-433D-8654-592FA62F861A}" type="parTrans" cxnId="{609EC929-9228-411C-AE9E-15CE8732A418}">
      <dgm:prSet/>
      <dgm:spPr/>
      <dgm:t>
        <a:bodyPr/>
        <a:lstStyle/>
        <a:p>
          <a:pPr algn="r"/>
          <a:endParaRPr lang="es-ES_tradnl" sz="2000"/>
        </a:p>
      </dgm:t>
    </dgm:pt>
    <dgm:pt modelId="{F07DD51D-53F4-430B-A0D9-ED182B54E4FC}" type="sibTrans" cxnId="{609EC929-9228-411C-AE9E-15CE8732A418}">
      <dgm:prSet/>
      <dgm:spPr/>
      <dgm:t>
        <a:bodyPr/>
        <a:lstStyle/>
        <a:p>
          <a:pPr algn="r"/>
          <a:endParaRPr lang="es-ES_tradnl" sz="2000"/>
        </a:p>
      </dgm:t>
    </dgm:pt>
    <dgm:pt modelId="{DB1D7EF7-5401-48A0-A5EA-991C457BB0C8}">
      <dgm:prSet custT="1"/>
      <dgm:spPr/>
      <dgm:t>
        <a:bodyPr/>
        <a:lstStyle/>
        <a:p>
          <a:pPr algn="l"/>
          <a:r>
            <a:rPr lang="es-ES" sz="2000" dirty="0" smtClean="0"/>
            <a:t>SOC		92,2</a:t>
          </a:r>
        </a:p>
      </dgm:t>
    </dgm:pt>
    <dgm:pt modelId="{E74E3FE3-3ADF-4211-842D-202B223B50B7}" type="parTrans" cxnId="{7B5B08C0-AFFC-45E2-9EE8-0A9880FAF5D8}">
      <dgm:prSet/>
      <dgm:spPr/>
      <dgm:t>
        <a:bodyPr/>
        <a:lstStyle/>
        <a:p>
          <a:pPr algn="r"/>
          <a:endParaRPr lang="es-ES_tradnl" sz="2000"/>
        </a:p>
      </dgm:t>
    </dgm:pt>
    <dgm:pt modelId="{AED36956-02C1-430F-9985-7C9D271A4F25}" type="sibTrans" cxnId="{7B5B08C0-AFFC-45E2-9EE8-0A9880FAF5D8}">
      <dgm:prSet/>
      <dgm:spPr/>
      <dgm:t>
        <a:bodyPr/>
        <a:lstStyle/>
        <a:p>
          <a:pPr algn="r"/>
          <a:endParaRPr lang="es-ES_tradnl" sz="2000"/>
        </a:p>
      </dgm:t>
    </dgm:pt>
    <dgm:pt modelId="{53BD8628-5F31-47FB-87D4-F669DE32B6C3}">
      <dgm:prSet custT="1"/>
      <dgm:spPr/>
      <dgm:t>
        <a:bodyPr/>
        <a:lstStyle/>
        <a:p>
          <a:pPr algn="l"/>
          <a:r>
            <a:rPr lang="es-ES" sz="2000" dirty="0" smtClean="0"/>
            <a:t>ENV		92,2</a:t>
          </a:r>
        </a:p>
      </dgm:t>
    </dgm:pt>
    <dgm:pt modelId="{45F0AC3E-9F5F-46B9-8519-C8FADEEC5244}" type="parTrans" cxnId="{6FDAF843-4E45-469F-AABA-1BEBF054B8F4}">
      <dgm:prSet/>
      <dgm:spPr/>
      <dgm:t>
        <a:bodyPr/>
        <a:lstStyle/>
        <a:p>
          <a:pPr algn="r"/>
          <a:endParaRPr lang="es-ES_tradnl" sz="2000"/>
        </a:p>
      </dgm:t>
    </dgm:pt>
    <dgm:pt modelId="{F3647B8E-5748-4138-9D7A-0CF97FA43594}" type="sibTrans" cxnId="{6FDAF843-4E45-469F-AABA-1BEBF054B8F4}">
      <dgm:prSet/>
      <dgm:spPr/>
      <dgm:t>
        <a:bodyPr/>
        <a:lstStyle/>
        <a:p>
          <a:pPr algn="r"/>
          <a:endParaRPr lang="es-ES_tradnl" sz="2000"/>
        </a:p>
      </dgm:t>
    </dgm:pt>
    <dgm:pt modelId="{04704258-3EC1-413C-B8F8-AC4B285DE4E7}">
      <dgm:prSet custT="1"/>
      <dgm:spPr/>
      <dgm:t>
        <a:bodyPr/>
        <a:lstStyle/>
        <a:p>
          <a:pPr algn="l"/>
          <a:r>
            <a:rPr lang="es-ES" sz="2000" dirty="0" smtClean="0"/>
            <a:t>CAR		91,2</a:t>
          </a:r>
        </a:p>
      </dgm:t>
    </dgm:pt>
    <dgm:pt modelId="{905D8807-E129-4F5E-8D3B-51AAF8D320A9}" type="parTrans" cxnId="{FDAD3A57-0BFB-4E76-BE38-6114F1235FB1}">
      <dgm:prSet/>
      <dgm:spPr/>
      <dgm:t>
        <a:bodyPr/>
        <a:lstStyle/>
        <a:p>
          <a:pPr algn="r"/>
          <a:endParaRPr lang="es-ES_tradnl" sz="2000"/>
        </a:p>
      </dgm:t>
    </dgm:pt>
    <dgm:pt modelId="{00D5CF81-9A8A-4EBF-AE3D-8B89656B3785}" type="sibTrans" cxnId="{FDAD3A57-0BFB-4E76-BE38-6114F1235FB1}">
      <dgm:prSet/>
      <dgm:spPr/>
      <dgm:t>
        <a:bodyPr/>
        <a:lstStyle/>
        <a:p>
          <a:pPr algn="r"/>
          <a:endParaRPr lang="es-ES_tradnl" sz="2000"/>
        </a:p>
      </dgm:t>
    </dgm:pt>
    <dgm:pt modelId="{682BE875-3406-4B79-864B-7BBA8ACC3BE5}">
      <dgm:prSet custT="1"/>
      <dgm:spPr/>
      <dgm:t>
        <a:bodyPr/>
        <a:lstStyle/>
        <a:p>
          <a:pPr algn="l"/>
          <a:r>
            <a:rPr lang="es-ES" sz="2000" dirty="0" smtClean="0"/>
            <a:t>RI		92,2</a:t>
          </a:r>
        </a:p>
      </dgm:t>
    </dgm:pt>
    <dgm:pt modelId="{69E1FC98-DCA3-41E7-B5AA-5A20A1E90874}" type="parTrans" cxnId="{35D4736D-4FC8-495B-8261-A9E76B8269AA}">
      <dgm:prSet/>
      <dgm:spPr/>
      <dgm:t>
        <a:bodyPr/>
        <a:lstStyle/>
        <a:p>
          <a:pPr algn="r"/>
          <a:endParaRPr lang="es-ES_tradnl" sz="2000"/>
        </a:p>
      </dgm:t>
    </dgm:pt>
    <dgm:pt modelId="{478F5EE0-F12F-4B2F-99D3-149A3F9B8A4B}" type="sibTrans" cxnId="{35D4736D-4FC8-495B-8261-A9E76B8269AA}">
      <dgm:prSet/>
      <dgm:spPr/>
      <dgm:t>
        <a:bodyPr/>
        <a:lstStyle/>
        <a:p>
          <a:pPr algn="r"/>
          <a:endParaRPr lang="es-ES_tradnl" sz="2000"/>
        </a:p>
      </dgm:t>
    </dgm:pt>
    <dgm:pt modelId="{14C5A359-2420-453D-B4B4-9C8BFE6147CB}" type="pres">
      <dgm:prSet presAssocID="{ADE99144-8C06-4B2B-B3F9-A6C617D459A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F83673-89A7-4C3E-ADC7-C14B7F3231E0}" type="pres">
      <dgm:prSet presAssocID="{4CA82D89-5DED-4927-89AE-D1A821CB4E52}" presName="comp" presStyleCnt="0"/>
      <dgm:spPr/>
    </dgm:pt>
    <dgm:pt modelId="{BE7749D9-005B-421E-A49D-6F4753CA32E6}" type="pres">
      <dgm:prSet presAssocID="{4CA82D89-5DED-4927-89AE-D1A821CB4E52}" presName="box" presStyleLbl="node1" presStyleIdx="0" presStyleCnt="10" custLinFactNeighborX="-1020"/>
      <dgm:spPr/>
      <dgm:t>
        <a:bodyPr/>
        <a:lstStyle/>
        <a:p>
          <a:endParaRPr lang="es-ES"/>
        </a:p>
      </dgm:t>
    </dgm:pt>
    <dgm:pt modelId="{B529AA6A-8586-4E78-8DD4-CBE3FFD5B140}" type="pres">
      <dgm:prSet presAssocID="{4CA82D89-5DED-4927-89AE-D1A821CB4E52}" presName="img" presStyleLbl="fgImgPlace1" presStyleIdx="0" presStyleCnt="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  <dgm:t>
        <a:bodyPr/>
        <a:lstStyle/>
        <a:p>
          <a:endParaRPr lang="es-ES_tradnl"/>
        </a:p>
      </dgm:t>
    </dgm:pt>
    <dgm:pt modelId="{4379DBD7-F9B3-4C7F-9536-18915D617EB2}" type="pres">
      <dgm:prSet presAssocID="{4CA82D89-5DED-4927-89AE-D1A821CB4E52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F04D67-A1C3-41A5-BA17-F6FD9F9B0E49}" type="pres">
      <dgm:prSet presAssocID="{9980AB24-9634-4CAE-84DD-646ABBDA9E56}" presName="spacer" presStyleCnt="0"/>
      <dgm:spPr/>
    </dgm:pt>
    <dgm:pt modelId="{31034EA0-7AF0-42C7-9364-88CCD7D1D7D6}" type="pres">
      <dgm:prSet presAssocID="{0EFEEA9C-D043-4750-904D-361395BA55F6}" presName="comp" presStyleCnt="0"/>
      <dgm:spPr/>
    </dgm:pt>
    <dgm:pt modelId="{7EC0CDF6-69BD-4FCB-9355-029E4E931437}" type="pres">
      <dgm:prSet presAssocID="{0EFEEA9C-D043-4750-904D-361395BA55F6}" presName="box" presStyleLbl="node1" presStyleIdx="1" presStyleCnt="10"/>
      <dgm:spPr/>
      <dgm:t>
        <a:bodyPr/>
        <a:lstStyle/>
        <a:p>
          <a:endParaRPr lang="es-ES"/>
        </a:p>
      </dgm:t>
    </dgm:pt>
    <dgm:pt modelId="{7AA188A0-BA80-4BAC-BE28-2DF3ABB4DA8A}" type="pres">
      <dgm:prSet presAssocID="{0EFEEA9C-D043-4750-904D-361395BA55F6}" presName="img" presStyleLbl="fgImgPlace1" presStyleIdx="1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</dgm:spPr>
      <dgm:t>
        <a:bodyPr/>
        <a:lstStyle/>
        <a:p>
          <a:endParaRPr lang="es-ES_tradnl"/>
        </a:p>
      </dgm:t>
    </dgm:pt>
    <dgm:pt modelId="{85443674-85CF-412D-B862-45170CC209C4}" type="pres">
      <dgm:prSet presAssocID="{0EFEEA9C-D043-4750-904D-361395BA55F6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ECED52-1F62-49F0-A73E-0171D4E0FF55}" type="pres">
      <dgm:prSet presAssocID="{546ECC06-0012-4CAF-8E81-E2246D36F77E}" presName="spacer" presStyleCnt="0"/>
      <dgm:spPr/>
    </dgm:pt>
    <dgm:pt modelId="{336C43F3-BE85-44E8-BCB8-D7B556B47C4D}" type="pres">
      <dgm:prSet presAssocID="{31AC8D3D-E2BD-4F06-AC63-4B2D9BED99C7}" presName="comp" presStyleCnt="0"/>
      <dgm:spPr/>
    </dgm:pt>
    <dgm:pt modelId="{30C50BB7-4BA4-4AC1-85BD-FFE478306643}" type="pres">
      <dgm:prSet presAssocID="{31AC8D3D-E2BD-4F06-AC63-4B2D9BED99C7}" presName="box" presStyleLbl="node1" presStyleIdx="2" presStyleCnt="10"/>
      <dgm:spPr/>
      <dgm:t>
        <a:bodyPr/>
        <a:lstStyle/>
        <a:p>
          <a:endParaRPr lang="es-ES"/>
        </a:p>
      </dgm:t>
    </dgm:pt>
    <dgm:pt modelId="{BC5F1A9A-998E-4916-98FE-E759FFB810F6}" type="pres">
      <dgm:prSet presAssocID="{31AC8D3D-E2BD-4F06-AC63-4B2D9BED99C7}" presName="img" presStyleLbl="fgImgPlace1" presStyleIdx="2" presStyleCnt="1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  <dgm:t>
        <a:bodyPr/>
        <a:lstStyle/>
        <a:p>
          <a:endParaRPr lang="es-ES_tradnl"/>
        </a:p>
      </dgm:t>
    </dgm:pt>
    <dgm:pt modelId="{ED375886-A928-4A41-BA1A-D09148B1F716}" type="pres">
      <dgm:prSet presAssocID="{31AC8D3D-E2BD-4F06-AC63-4B2D9BED99C7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76CAB7-B261-4B15-B474-CE4FEDFBFA49}" type="pres">
      <dgm:prSet presAssocID="{3A1BC230-D504-4AAE-B360-841CB434D0DD}" presName="spacer" presStyleCnt="0"/>
      <dgm:spPr/>
    </dgm:pt>
    <dgm:pt modelId="{32A081AA-7209-4D00-86C2-488D01E566F1}" type="pres">
      <dgm:prSet presAssocID="{D0080CA3-2D38-452E-8CCA-134F16E597AE}" presName="comp" presStyleCnt="0"/>
      <dgm:spPr/>
    </dgm:pt>
    <dgm:pt modelId="{7427EFC9-239E-4C34-917F-8CC73A38E425}" type="pres">
      <dgm:prSet presAssocID="{D0080CA3-2D38-452E-8CCA-134F16E597AE}" presName="box" presStyleLbl="node1" presStyleIdx="3" presStyleCnt="10"/>
      <dgm:spPr/>
      <dgm:t>
        <a:bodyPr/>
        <a:lstStyle/>
        <a:p>
          <a:endParaRPr lang="es-ES"/>
        </a:p>
      </dgm:t>
    </dgm:pt>
    <dgm:pt modelId="{9FA95C49-A7CC-4D2D-9B80-F5160C86E4A6}" type="pres">
      <dgm:prSet presAssocID="{D0080CA3-2D38-452E-8CCA-134F16E597AE}" presName="img" presStyleLbl="fgImgPlace1" presStyleIdx="3" presStyleCnt="1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  <dgm:t>
        <a:bodyPr/>
        <a:lstStyle/>
        <a:p>
          <a:endParaRPr lang="es-ES_tradnl"/>
        </a:p>
      </dgm:t>
    </dgm:pt>
    <dgm:pt modelId="{A39B1407-A026-40FB-91C6-C4E517FE6FE1}" type="pres">
      <dgm:prSet presAssocID="{D0080CA3-2D38-452E-8CCA-134F16E597AE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6E4C34-90D1-475F-B4F9-1472F908346E}" type="pres">
      <dgm:prSet presAssocID="{F3BCAF22-9C0A-40AB-81D2-87053135D051}" presName="spacer" presStyleCnt="0"/>
      <dgm:spPr/>
    </dgm:pt>
    <dgm:pt modelId="{60A6C413-F32A-4A7A-A0AA-D5C4ADCF3677}" type="pres">
      <dgm:prSet presAssocID="{DC6906D6-740B-4391-894C-9F758E771420}" presName="comp" presStyleCnt="0"/>
      <dgm:spPr/>
    </dgm:pt>
    <dgm:pt modelId="{B84F1427-344E-4E0C-8979-725915F85946}" type="pres">
      <dgm:prSet presAssocID="{DC6906D6-740B-4391-894C-9F758E771420}" presName="box" presStyleLbl="node1" presStyleIdx="4" presStyleCnt="10"/>
      <dgm:spPr/>
      <dgm:t>
        <a:bodyPr/>
        <a:lstStyle/>
        <a:p>
          <a:endParaRPr lang="es-ES"/>
        </a:p>
      </dgm:t>
    </dgm:pt>
    <dgm:pt modelId="{9A404880-35BB-4942-A674-394D1391C6D6}" type="pres">
      <dgm:prSet presAssocID="{DC6906D6-740B-4391-894C-9F758E771420}" presName="img" presStyleLbl="fgImgPlace1" presStyleIdx="4" presStyleCnt="1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</dgm:spPr>
      <dgm:t>
        <a:bodyPr/>
        <a:lstStyle/>
        <a:p>
          <a:endParaRPr lang="es-ES_tradnl"/>
        </a:p>
      </dgm:t>
    </dgm:pt>
    <dgm:pt modelId="{EAAD1A19-6FA7-4AA5-AA0D-4C5D7416F32D}" type="pres">
      <dgm:prSet presAssocID="{DC6906D6-740B-4391-894C-9F758E771420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65578C-D51B-473E-BF83-12FD95765267}" type="pres">
      <dgm:prSet presAssocID="{43D61D5A-3F92-4EF1-80AD-0ECCC1178750}" presName="spacer" presStyleCnt="0"/>
      <dgm:spPr/>
    </dgm:pt>
    <dgm:pt modelId="{21F209AB-4015-45B1-A68D-9254DE0F7459}" type="pres">
      <dgm:prSet presAssocID="{0DB57686-013C-4A80-A028-670C34A77C27}" presName="comp" presStyleCnt="0"/>
      <dgm:spPr/>
    </dgm:pt>
    <dgm:pt modelId="{98C52762-FFFE-4AA5-982B-4625BEB9EAD5}" type="pres">
      <dgm:prSet presAssocID="{0DB57686-013C-4A80-A028-670C34A77C27}" presName="box" presStyleLbl="node1" presStyleIdx="5" presStyleCnt="10"/>
      <dgm:spPr/>
      <dgm:t>
        <a:bodyPr/>
        <a:lstStyle/>
        <a:p>
          <a:endParaRPr lang="es-ES"/>
        </a:p>
      </dgm:t>
    </dgm:pt>
    <dgm:pt modelId="{B8ED82C3-7E1D-4CE1-A166-A5F7B65B1163}" type="pres">
      <dgm:prSet presAssocID="{0DB57686-013C-4A80-A028-670C34A77C27}" presName="img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  <dgm:t>
        <a:bodyPr/>
        <a:lstStyle/>
        <a:p>
          <a:endParaRPr lang="es-ES_tradnl"/>
        </a:p>
      </dgm:t>
    </dgm:pt>
    <dgm:pt modelId="{56A2B61D-AE2F-4284-8446-493196DBE4A2}" type="pres">
      <dgm:prSet presAssocID="{0DB57686-013C-4A80-A028-670C34A77C27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853DBE-AA2C-4499-8F5F-3C93C8EEE659}" type="pres">
      <dgm:prSet presAssocID="{F07DD51D-53F4-430B-A0D9-ED182B54E4FC}" presName="spacer" presStyleCnt="0"/>
      <dgm:spPr/>
    </dgm:pt>
    <dgm:pt modelId="{3C973A67-B1AC-428B-9018-350CB8BF9D41}" type="pres">
      <dgm:prSet presAssocID="{DB1D7EF7-5401-48A0-A5EA-991C457BB0C8}" presName="comp" presStyleCnt="0"/>
      <dgm:spPr/>
    </dgm:pt>
    <dgm:pt modelId="{CAAB2942-3DDD-45CE-B47D-D8A6EF446BE4}" type="pres">
      <dgm:prSet presAssocID="{DB1D7EF7-5401-48A0-A5EA-991C457BB0C8}" presName="box" presStyleLbl="node1" presStyleIdx="6" presStyleCnt="10"/>
      <dgm:spPr/>
      <dgm:t>
        <a:bodyPr/>
        <a:lstStyle/>
        <a:p>
          <a:endParaRPr lang="es-ES"/>
        </a:p>
      </dgm:t>
    </dgm:pt>
    <dgm:pt modelId="{B3EA6F03-A0EB-4A7C-8090-9C1527E80262}" type="pres">
      <dgm:prSet presAssocID="{DB1D7EF7-5401-48A0-A5EA-991C457BB0C8}" presName="img" presStyleLbl="fgImgPlace1" presStyleIdx="6" presStyleCnt="10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5000" b="-105000"/>
          </a:stretch>
        </a:blipFill>
      </dgm:spPr>
      <dgm:t>
        <a:bodyPr/>
        <a:lstStyle/>
        <a:p>
          <a:endParaRPr lang="es-ES_tradnl"/>
        </a:p>
      </dgm:t>
    </dgm:pt>
    <dgm:pt modelId="{DA775F82-759C-44EC-92D7-FACBFC5FD26C}" type="pres">
      <dgm:prSet presAssocID="{DB1D7EF7-5401-48A0-A5EA-991C457BB0C8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ED7753-D159-472C-81DC-19403A9AA7D4}" type="pres">
      <dgm:prSet presAssocID="{AED36956-02C1-430F-9985-7C9D271A4F25}" presName="spacer" presStyleCnt="0"/>
      <dgm:spPr/>
    </dgm:pt>
    <dgm:pt modelId="{0E67D611-D5E6-44D2-81A0-AC0530E18E4D}" type="pres">
      <dgm:prSet presAssocID="{53BD8628-5F31-47FB-87D4-F669DE32B6C3}" presName="comp" presStyleCnt="0"/>
      <dgm:spPr/>
    </dgm:pt>
    <dgm:pt modelId="{6CEF2445-663E-4D58-9796-114CD61AECBA}" type="pres">
      <dgm:prSet presAssocID="{53BD8628-5F31-47FB-87D4-F669DE32B6C3}" presName="box" presStyleLbl="node1" presStyleIdx="7" presStyleCnt="10"/>
      <dgm:spPr/>
      <dgm:t>
        <a:bodyPr/>
        <a:lstStyle/>
        <a:p>
          <a:endParaRPr lang="es-ES"/>
        </a:p>
      </dgm:t>
    </dgm:pt>
    <dgm:pt modelId="{DE9B1034-0415-440C-BA75-B226DE2FE0DC}" type="pres">
      <dgm:prSet presAssocID="{53BD8628-5F31-47FB-87D4-F669DE32B6C3}" presName="img" presStyleLbl="fgImgPlace1" presStyleIdx="7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</dgm:spPr>
      <dgm:t>
        <a:bodyPr/>
        <a:lstStyle/>
        <a:p>
          <a:endParaRPr lang="es-ES_tradnl"/>
        </a:p>
      </dgm:t>
    </dgm:pt>
    <dgm:pt modelId="{8B65523B-028E-402D-9032-EBBD79922557}" type="pres">
      <dgm:prSet presAssocID="{53BD8628-5F31-47FB-87D4-F669DE32B6C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AD7692-6116-47C3-9F2A-08477831AE27}" type="pres">
      <dgm:prSet presAssocID="{F3647B8E-5748-4138-9D7A-0CF97FA43594}" presName="spacer" presStyleCnt="0"/>
      <dgm:spPr/>
    </dgm:pt>
    <dgm:pt modelId="{C956F2AE-A625-4808-B501-0076BCA4CB7E}" type="pres">
      <dgm:prSet presAssocID="{04704258-3EC1-413C-B8F8-AC4B285DE4E7}" presName="comp" presStyleCnt="0"/>
      <dgm:spPr/>
    </dgm:pt>
    <dgm:pt modelId="{19B2FF81-982C-4310-B1D2-5A1A6DB7A4C7}" type="pres">
      <dgm:prSet presAssocID="{04704258-3EC1-413C-B8F8-AC4B285DE4E7}" presName="box" presStyleLbl="node1" presStyleIdx="8" presStyleCnt="10"/>
      <dgm:spPr/>
      <dgm:t>
        <a:bodyPr/>
        <a:lstStyle/>
        <a:p>
          <a:endParaRPr lang="es-ES_tradnl"/>
        </a:p>
      </dgm:t>
    </dgm:pt>
    <dgm:pt modelId="{4257F47D-2190-4E11-BF44-505F4EDF4B17}" type="pres">
      <dgm:prSet presAssocID="{04704258-3EC1-413C-B8F8-AC4B285DE4E7}" presName="img" presStyleLbl="fgImgPlace1" presStyleIdx="8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  <dgm:t>
        <a:bodyPr/>
        <a:lstStyle/>
        <a:p>
          <a:endParaRPr lang="es-ES_tradnl"/>
        </a:p>
      </dgm:t>
    </dgm:pt>
    <dgm:pt modelId="{3FCC674F-B742-468F-A12A-40686920C4B6}" type="pres">
      <dgm:prSet presAssocID="{04704258-3EC1-413C-B8F8-AC4B285DE4E7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9685BC0-719D-40AB-9C21-995BF8C482DB}" type="pres">
      <dgm:prSet presAssocID="{00D5CF81-9A8A-4EBF-AE3D-8B89656B3785}" presName="spacer" presStyleCnt="0"/>
      <dgm:spPr/>
    </dgm:pt>
    <dgm:pt modelId="{5B1D19B6-2628-4205-8A9E-011B0F4836FA}" type="pres">
      <dgm:prSet presAssocID="{682BE875-3406-4B79-864B-7BBA8ACC3BE5}" presName="comp" presStyleCnt="0"/>
      <dgm:spPr/>
    </dgm:pt>
    <dgm:pt modelId="{96D85928-7A33-444F-B92C-FD318D951F4E}" type="pres">
      <dgm:prSet presAssocID="{682BE875-3406-4B79-864B-7BBA8ACC3BE5}" presName="box" presStyleLbl="node1" presStyleIdx="9" presStyleCnt="10"/>
      <dgm:spPr/>
      <dgm:t>
        <a:bodyPr/>
        <a:lstStyle/>
        <a:p>
          <a:endParaRPr lang="es-ES"/>
        </a:p>
      </dgm:t>
    </dgm:pt>
    <dgm:pt modelId="{B952605F-7C79-4D25-991C-B77ED41BA10C}" type="pres">
      <dgm:prSet presAssocID="{682BE875-3406-4B79-864B-7BBA8ACC3BE5}" presName="img" presStyleLbl="fgImgPlace1" presStyleIdx="9" presStyleCnt="10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</dgm:spPr>
      <dgm:t>
        <a:bodyPr/>
        <a:lstStyle/>
        <a:p>
          <a:endParaRPr lang="es-ES_tradnl"/>
        </a:p>
      </dgm:t>
    </dgm:pt>
    <dgm:pt modelId="{17CD909D-A4FE-4125-8530-8285C900265F}" type="pres">
      <dgm:prSet presAssocID="{682BE875-3406-4B79-864B-7BBA8ACC3BE5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55D8C9-1677-4B29-9746-9FEBB4FA9192}" type="presOf" srcId="{DB1D7EF7-5401-48A0-A5EA-991C457BB0C8}" destId="{CAAB2942-3DDD-45CE-B47D-D8A6EF446BE4}" srcOrd="0" destOrd="0" presId="urn:microsoft.com/office/officeart/2005/8/layout/vList4"/>
    <dgm:cxn modelId="{EA09A9E1-5D67-4EEB-90B2-C6A94C85D2EB}" type="presOf" srcId="{DC6906D6-740B-4391-894C-9F758E771420}" destId="{EAAD1A19-6FA7-4AA5-AA0D-4C5D7416F32D}" srcOrd="1" destOrd="0" presId="urn:microsoft.com/office/officeart/2005/8/layout/vList4"/>
    <dgm:cxn modelId="{BFC04863-4C08-482D-AFB1-1C37C1B54A8B}" type="presOf" srcId="{682BE875-3406-4B79-864B-7BBA8ACC3BE5}" destId="{17CD909D-A4FE-4125-8530-8285C900265F}" srcOrd="1" destOrd="0" presId="urn:microsoft.com/office/officeart/2005/8/layout/vList4"/>
    <dgm:cxn modelId="{C2A44249-0CB6-4FE9-8176-C8CEFC23B2E3}" type="presOf" srcId="{0DB57686-013C-4A80-A028-670C34A77C27}" destId="{98C52762-FFFE-4AA5-982B-4625BEB9EAD5}" srcOrd="0" destOrd="0" presId="urn:microsoft.com/office/officeart/2005/8/layout/vList4"/>
    <dgm:cxn modelId="{BA8E14B8-BAFE-4F65-9B99-5CD423821B69}" type="presOf" srcId="{D0080CA3-2D38-452E-8CCA-134F16E597AE}" destId="{7427EFC9-239E-4C34-917F-8CC73A38E425}" srcOrd="0" destOrd="0" presId="urn:microsoft.com/office/officeart/2005/8/layout/vList4"/>
    <dgm:cxn modelId="{DECE7E89-A8BF-4ACC-8840-190AAAAB5874}" type="presOf" srcId="{ADE99144-8C06-4B2B-B3F9-A6C617D459AF}" destId="{14C5A359-2420-453D-B4B4-9C8BFE6147CB}" srcOrd="0" destOrd="0" presId="urn:microsoft.com/office/officeart/2005/8/layout/vList4"/>
    <dgm:cxn modelId="{34F741F2-062C-48FF-8343-5FCD82BD5BE0}" type="presOf" srcId="{DC6906D6-740B-4391-894C-9F758E771420}" destId="{B84F1427-344E-4E0C-8979-725915F85946}" srcOrd="0" destOrd="0" presId="urn:microsoft.com/office/officeart/2005/8/layout/vList4"/>
    <dgm:cxn modelId="{9EA68BDA-B4FF-415F-B00C-3F8C43A20FD9}" type="presOf" srcId="{DB1D7EF7-5401-48A0-A5EA-991C457BB0C8}" destId="{DA775F82-759C-44EC-92D7-FACBFC5FD26C}" srcOrd="1" destOrd="0" presId="urn:microsoft.com/office/officeart/2005/8/layout/vList4"/>
    <dgm:cxn modelId="{00FECEE3-8E52-4301-B1A4-E280F1D6BBFA}" srcId="{ADE99144-8C06-4B2B-B3F9-A6C617D459AF}" destId="{4CA82D89-5DED-4927-89AE-D1A821CB4E52}" srcOrd="0" destOrd="0" parTransId="{4F7951A1-CBC6-4E44-BEE4-B02C63FDE032}" sibTransId="{9980AB24-9634-4CAE-84DD-646ABBDA9E56}"/>
    <dgm:cxn modelId="{F3A6F6F4-410E-44E6-8AD9-974661272B30}" srcId="{ADE99144-8C06-4B2B-B3F9-A6C617D459AF}" destId="{0EFEEA9C-D043-4750-904D-361395BA55F6}" srcOrd="1" destOrd="0" parTransId="{E7C12247-98FD-4352-920D-6B0102546771}" sibTransId="{546ECC06-0012-4CAF-8E81-E2246D36F77E}"/>
    <dgm:cxn modelId="{076FD862-D853-4340-B7AD-A9D72132F464}" type="presOf" srcId="{31AC8D3D-E2BD-4F06-AC63-4B2D9BED99C7}" destId="{ED375886-A928-4A41-BA1A-D09148B1F716}" srcOrd="1" destOrd="0" presId="urn:microsoft.com/office/officeart/2005/8/layout/vList4"/>
    <dgm:cxn modelId="{609EC929-9228-411C-AE9E-15CE8732A418}" srcId="{ADE99144-8C06-4B2B-B3F9-A6C617D459AF}" destId="{0DB57686-013C-4A80-A028-670C34A77C27}" srcOrd="5" destOrd="0" parTransId="{EA0E81FF-8572-433D-8654-592FA62F861A}" sibTransId="{F07DD51D-53F4-430B-A0D9-ED182B54E4FC}"/>
    <dgm:cxn modelId="{6FDAF843-4E45-469F-AABA-1BEBF054B8F4}" srcId="{ADE99144-8C06-4B2B-B3F9-A6C617D459AF}" destId="{53BD8628-5F31-47FB-87D4-F669DE32B6C3}" srcOrd="7" destOrd="0" parTransId="{45F0AC3E-9F5F-46B9-8519-C8FADEEC5244}" sibTransId="{F3647B8E-5748-4138-9D7A-0CF97FA43594}"/>
    <dgm:cxn modelId="{C8FCAE3E-EF20-4930-908B-02FD749EA5B1}" type="presOf" srcId="{53BD8628-5F31-47FB-87D4-F669DE32B6C3}" destId="{6CEF2445-663E-4D58-9796-114CD61AECBA}" srcOrd="0" destOrd="0" presId="urn:microsoft.com/office/officeart/2005/8/layout/vList4"/>
    <dgm:cxn modelId="{5C32F08A-0AC7-4D65-8B6B-805F08B14CEE}" type="presOf" srcId="{0EFEEA9C-D043-4750-904D-361395BA55F6}" destId="{7EC0CDF6-69BD-4FCB-9355-029E4E931437}" srcOrd="0" destOrd="0" presId="urn:microsoft.com/office/officeart/2005/8/layout/vList4"/>
    <dgm:cxn modelId="{ABB15F70-0D53-433D-B8DB-3B6C667B6C0E}" type="presOf" srcId="{682BE875-3406-4B79-864B-7BBA8ACC3BE5}" destId="{96D85928-7A33-444F-B92C-FD318D951F4E}" srcOrd="0" destOrd="0" presId="urn:microsoft.com/office/officeart/2005/8/layout/vList4"/>
    <dgm:cxn modelId="{FDAD3A57-0BFB-4E76-BE38-6114F1235FB1}" srcId="{ADE99144-8C06-4B2B-B3F9-A6C617D459AF}" destId="{04704258-3EC1-413C-B8F8-AC4B285DE4E7}" srcOrd="8" destOrd="0" parTransId="{905D8807-E129-4F5E-8D3B-51AAF8D320A9}" sibTransId="{00D5CF81-9A8A-4EBF-AE3D-8B89656B3785}"/>
    <dgm:cxn modelId="{39D36147-F4C5-409D-A439-ACBC45C2555A}" type="presOf" srcId="{0EFEEA9C-D043-4750-904D-361395BA55F6}" destId="{85443674-85CF-412D-B862-45170CC209C4}" srcOrd="1" destOrd="0" presId="urn:microsoft.com/office/officeart/2005/8/layout/vList4"/>
    <dgm:cxn modelId="{7B5B08C0-AFFC-45E2-9EE8-0A9880FAF5D8}" srcId="{ADE99144-8C06-4B2B-B3F9-A6C617D459AF}" destId="{DB1D7EF7-5401-48A0-A5EA-991C457BB0C8}" srcOrd="6" destOrd="0" parTransId="{E74E3FE3-3ADF-4211-842D-202B223B50B7}" sibTransId="{AED36956-02C1-430F-9985-7C9D271A4F25}"/>
    <dgm:cxn modelId="{3D06C6E1-2F57-40E2-AF68-51633A82DC69}" type="presOf" srcId="{4CA82D89-5DED-4927-89AE-D1A821CB4E52}" destId="{BE7749D9-005B-421E-A49D-6F4753CA32E6}" srcOrd="0" destOrd="0" presId="urn:microsoft.com/office/officeart/2005/8/layout/vList4"/>
    <dgm:cxn modelId="{CBCF44DC-42DB-4117-B32A-C60C664F15AB}" type="presOf" srcId="{D0080CA3-2D38-452E-8CCA-134F16E597AE}" destId="{A39B1407-A026-40FB-91C6-C4E517FE6FE1}" srcOrd="1" destOrd="0" presId="urn:microsoft.com/office/officeart/2005/8/layout/vList4"/>
    <dgm:cxn modelId="{0BB16B89-9E21-4356-8A26-84227A0D1748}" type="presOf" srcId="{4CA82D89-5DED-4927-89AE-D1A821CB4E52}" destId="{4379DBD7-F9B3-4C7F-9536-18915D617EB2}" srcOrd="1" destOrd="0" presId="urn:microsoft.com/office/officeart/2005/8/layout/vList4"/>
    <dgm:cxn modelId="{AF2323E4-5CA7-483B-88B9-148AF84F7342}" srcId="{ADE99144-8C06-4B2B-B3F9-A6C617D459AF}" destId="{31AC8D3D-E2BD-4F06-AC63-4B2D9BED99C7}" srcOrd="2" destOrd="0" parTransId="{E1E55CCE-14B1-41CD-AEB1-282B42BB3B38}" sibTransId="{3A1BC230-D504-4AAE-B360-841CB434D0DD}"/>
    <dgm:cxn modelId="{983A0802-54A4-46DC-8174-DC763A34648F}" type="presOf" srcId="{0DB57686-013C-4A80-A028-670C34A77C27}" destId="{56A2B61D-AE2F-4284-8446-493196DBE4A2}" srcOrd="1" destOrd="0" presId="urn:microsoft.com/office/officeart/2005/8/layout/vList4"/>
    <dgm:cxn modelId="{1A683195-01F5-45D6-A986-393443DC7780}" type="presOf" srcId="{31AC8D3D-E2BD-4F06-AC63-4B2D9BED99C7}" destId="{30C50BB7-4BA4-4AC1-85BD-FFE478306643}" srcOrd="0" destOrd="0" presId="urn:microsoft.com/office/officeart/2005/8/layout/vList4"/>
    <dgm:cxn modelId="{DB8815A1-4F46-4B22-85FD-5936AB46D9D7}" srcId="{ADE99144-8C06-4B2B-B3F9-A6C617D459AF}" destId="{D0080CA3-2D38-452E-8CCA-134F16E597AE}" srcOrd="3" destOrd="0" parTransId="{533F10ED-E20C-4E8C-A9D4-6AA51D118946}" sibTransId="{F3BCAF22-9C0A-40AB-81D2-87053135D051}"/>
    <dgm:cxn modelId="{BEE8BF73-006C-4F72-AB88-2BFC88534471}" type="presOf" srcId="{04704258-3EC1-413C-B8F8-AC4B285DE4E7}" destId="{3FCC674F-B742-468F-A12A-40686920C4B6}" srcOrd="1" destOrd="0" presId="urn:microsoft.com/office/officeart/2005/8/layout/vList4"/>
    <dgm:cxn modelId="{15B66581-0225-4507-A2AE-4B8B23E4BCFE}" type="presOf" srcId="{04704258-3EC1-413C-B8F8-AC4B285DE4E7}" destId="{19B2FF81-982C-4310-B1D2-5A1A6DB7A4C7}" srcOrd="0" destOrd="0" presId="urn:microsoft.com/office/officeart/2005/8/layout/vList4"/>
    <dgm:cxn modelId="{06B669C1-F4BB-4F3A-BC4D-89E87605949F}" srcId="{ADE99144-8C06-4B2B-B3F9-A6C617D459AF}" destId="{DC6906D6-740B-4391-894C-9F758E771420}" srcOrd="4" destOrd="0" parTransId="{2F686201-1732-4C2D-8DEE-212D4CB5DD48}" sibTransId="{43D61D5A-3F92-4EF1-80AD-0ECCC1178750}"/>
    <dgm:cxn modelId="{E0876FB3-A376-42D8-A533-688B4E95CEA7}" type="presOf" srcId="{53BD8628-5F31-47FB-87D4-F669DE32B6C3}" destId="{8B65523B-028E-402D-9032-EBBD79922557}" srcOrd="1" destOrd="0" presId="urn:microsoft.com/office/officeart/2005/8/layout/vList4"/>
    <dgm:cxn modelId="{35D4736D-4FC8-495B-8261-A9E76B8269AA}" srcId="{ADE99144-8C06-4B2B-B3F9-A6C617D459AF}" destId="{682BE875-3406-4B79-864B-7BBA8ACC3BE5}" srcOrd="9" destOrd="0" parTransId="{69E1FC98-DCA3-41E7-B5AA-5A20A1E90874}" sibTransId="{478F5EE0-F12F-4B2F-99D3-149A3F9B8A4B}"/>
    <dgm:cxn modelId="{25475346-0D00-44C9-B8D1-8DC5532A40C1}" type="presParOf" srcId="{14C5A359-2420-453D-B4B4-9C8BFE6147CB}" destId="{C2F83673-89A7-4C3E-ADC7-C14B7F3231E0}" srcOrd="0" destOrd="0" presId="urn:microsoft.com/office/officeart/2005/8/layout/vList4"/>
    <dgm:cxn modelId="{73C9FFC5-49A4-4758-904B-1E2BF60B0ACD}" type="presParOf" srcId="{C2F83673-89A7-4C3E-ADC7-C14B7F3231E0}" destId="{BE7749D9-005B-421E-A49D-6F4753CA32E6}" srcOrd="0" destOrd="0" presId="urn:microsoft.com/office/officeart/2005/8/layout/vList4"/>
    <dgm:cxn modelId="{A8930B01-6CE0-4E70-9F4C-D4D3C06ED0C3}" type="presParOf" srcId="{C2F83673-89A7-4C3E-ADC7-C14B7F3231E0}" destId="{B529AA6A-8586-4E78-8DD4-CBE3FFD5B140}" srcOrd="1" destOrd="0" presId="urn:microsoft.com/office/officeart/2005/8/layout/vList4"/>
    <dgm:cxn modelId="{EC821378-5C2C-4E7E-A889-E4C85C9DEA57}" type="presParOf" srcId="{C2F83673-89A7-4C3E-ADC7-C14B7F3231E0}" destId="{4379DBD7-F9B3-4C7F-9536-18915D617EB2}" srcOrd="2" destOrd="0" presId="urn:microsoft.com/office/officeart/2005/8/layout/vList4"/>
    <dgm:cxn modelId="{C0EFC9B6-8D45-4300-8F3E-CF0461954688}" type="presParOf" srcId="{14C5A359-2420-453D-B4B4-9C8BFE6147CB}" destId="{E9F04D67-A1C3-41A5-BA17-F6FD9F9B0E49}" srcOrd="1" destOrd="0" presId="urn:microsoft.com/office/officeart/2005/8/layout/vList4"/>
    <dgm:cxn modelId="{95219443-5EDF-41DA-83D0-BC2E78E3F27A}" type="presParOf" srcId="{14C5A359-2420-453D-B4B4-9C8BFE6147CB}" destId="{31034EA0-7AF0-42C7-9364-88CCD7D1D7D6}" srcOrd="2" destOrd="0" presId="urn:microsoft.com/office/officeart/2005/8/layout/vList4"/>
    <dgm:cxn modelId="{719271EC-B8C1-4B05-97B7-0630270745C5}" type="presParOf" srcId="{31034EA0-7AF0-42C7-9364-88CCD7D1D7D6}" destId="{7EC0CDF6-69BD-4FCB-9355-029E4E931437}" srcOrd="0" destOrd="0" presId="urn:microsoft.com/office/officeart/2005/8/layout/vList4"/>
    <dgm:cxn modelId="{E4CF0E2E-380C-46DB-A092-8D51E02A49AA}" type="presParOf" srcId="{31034EA0-7AF0-42C7-9364-88CCD7D1D7D6}" destId="{7AA188A0-BA80-4BAC-BE28-2DF3ABB4DA8A}" srcOrd="1" destOrd="0" presId="urn:microsoft.com/office/officeart/2005/8/layout/vList4"/>
    <dgm:cxn modelId="{79760973-814C-4F33-9632-F9DE1D110862}" type="presParOf" srcId="{31034EA0-7AF0-42C7-9364-88CCD7D1D7D6}" destId="{85443674-85CF-412D-B862-45170CC209C4}" srcOrd="2" destOrd="0" presId="urn:microsoft.com/office/officeart/2005/8/layout/vList4"/>
    <dgm:cxn modelId="{FB929FD4-4AB8-4050-AC01-5D126B6D1141}" type="presParOf" srcId="{14C5A359-2420-453D-B4B4-9C8BFE6147CB}" destId="{64ECED52-1F62-49F0-A73E-0171D4E0FF55}" srcOrd="3" destOrd="0" presId="urn:microsoft.com/office/officeart/2005/8/layout/vList4"/>
    <dgm:cxn modelId="{5661B385-2BEC-4A58-99CC-182F9F2EB800}" type="presParOf" srcId="{14C5A359-2420-453D-B4B4-9C8BFE6147CB}" destId="{336C43F3-BE85-44E8-BCB8-D7B556B47C4D}" srcOrd="4" destOrd="0" presId="urn:microsoft.com/office/officeart/2005/8/layout/vList4"/>
    <dgm:cxn modelId="{5DFF487A-54BD-4C10-AA97-5314D90E968D}" type="presParOf" srcId="{336C43F3-BE85-44E8-BCB8-D7B556B47C4D}" destId="{30C50BB7-4BA4-4AC1-85BD-FFE478306643}" srcOrd="0" destOrd="0" presId="urn:microsoft.com/office/officeart/2005/8/layout/vList4"/>
    <dgm:cxn modelId="{BDFD510B-43FC-4E40-8211-045376BD7FD0}" type="presParOf" srcId="{336C43F3-BE85-44E8-BCB8-D7B556B47C4D}" destId="{BC5F1A9A-998E-4916-98FE-E759FFB810F6}" srcOrd="1" destOrd="0" presId="urn:microsoft.com/office/officeart/2005/8/layout/vList4"/>
    <dgm:cxn modelId="{8AE126BC-C203-4FE1-9BF2-24E93E7F22FB}" type="presParOf" srcId="{336C43F3-BE85-44E8-BCB8-D7B556B47C4D}" destId="{ED375886-A928-4A41-BA1A-D09148B1F716}" srcOrd="2" destOrd="0" presId="urn:microsoft.com/office/officeart/2005/8/layout/vList4"/>
    <dgm:cxn modelId="{6630C5EF-8D5D-4D3B-92FE-40C336E6CB46}" type="presParOf" srcId="{14C5A359-2420-453D-B4B4-9C8BFE6147CB}" destId="{EB76CAB7-B261-4B15-B474-CE4FEDFBFA49}" srcOrd="5" destOrd="0" presId="urn:microsoft.com/office/officeart/2005/8/layout/vList4"/>
    <dgm:cxn modelId="{9B8146AC-B299-4EC9-84BC-3AACD4C498F9}" type="presParOf" srcId="{14C5A359-2420-453D-B4B4-9C8BFE6147CB}" destId="{32A081AA-7209-4D00-86C2-488D01E566F1}" srcOrd="6" destOrd="0" presId="urn:microsoft.com/office/officeart/2005/8/layout/vList4"/>
    <dgm:cxn modelId="{54DA7919-8BC5-4552-8E51-C7B083AB85EC}" type="presParOf" srcId="{32A081AA-7209-4D00-86C2-488D01E566F1}" destId="{7427EFC9-239E-4C34-917F-8CC73A38E425}" srcOrd="0" destOrd="0" presId="urn:microsoft.com/office/officeart/2005/8/layout/vList4"/>
    <dgm:cxn modelId="{6ED7BD57-9273-4970-BE6A-0F48D3574346}" type="presParOf" srcId="{32A081AA-7209-4D00-86C2-488D01E566F1}" destId="{9FA95C49-A7CC-4D2D-9B80-F5160C86E4A6}" srcOrd="1" destOrd="0" presId="urn:microsoft.com/office/officeart/2005/8/layout/vList4"/>
    <dgm:cxn modelId="{C47C55B4-12DD-4B3C-9900-53C6853A17E2}" type="presParOf" srcId="{32A081AA-7209-4D00-86C2-488D01E566F1}" destId="{A39B1407-A026-40FB-91C6-C4E517FE6FE1}" srcOrd="2" destOrd="0" presId="urn:microsoft.com/office/officeart/2005/8/layout/vList4"/>
    <dgm:cxn modelId="{859AEA88-B076-491B-A06B-81CAA53D2203}" type="presParOf" srcId="{14C5A359-2420-453D-B4B4-9C8BFE6147CB}" destId="{5F6E4C34-90D1-475F-B4F9-1472F908346E}" srcOrd="7" destOrd="0" presId="urn:microsoft.com/office/officeart/2005/8/layout/vList4"/>
    <dgm:cxn modelId="{0FC11A3D-C658-4CAE-B003-EC24C5B7703D}" type="presParOf" srcId="{14C5A359-2420-453D-B4B4-9C8BFE6147CB}" destId="{60A6C413-F32A-4A7A-A0AA-D5C4ADCF3677}" srcOrd="8" destOrd="0" presId="urn:microsoft.com/office/officeart/2005/8/layout/vList4"/>
    <dgm:cxn modelId="{01F84615-278E-4BD5-BE4D-C7EAC1ECC4EC}" type="presParOf" srcId="{60A6C413-F32A-4A7A-A0AA-D5C4ADCF3677}" destId="{B84F1427-344E-4E0C-8979-725915F85946}" srcOrd="0" destOrd="0" presId="urn:microsoft.com/office/officeart/2005/8/layout/vList4"/>
    <dgm:cxn modelId="{98A6DBA0-6F76-42DA-B8C1-C8E082AE72DE}" type="presParOf" srcId="{60A6C413-F32A-4A7A-A0AA-D5C4ADCF3677}" destId="{9A404880-35BB-4942-A674-394D1391C6D6}" srcOrd="1" destOrd="0" presId="urn:microsoft.com/office/officeart/2005/8/layout/vList4"/>
    <dgm:cxn modelId="{EA0269AB-0C72-4423-9B22-3715F5E57BC0}" type="presParOf" srcId="{60A6C413-F32A-4A7A-A0AA-D5C4ADCF3677}" destId="{EAAD1A19-6FA7-4AA5-AA0D-4C5D7416F32D}" srcOrd="2" destOrd="0" presId="urn:microsoft.com/office/officeart/2005/8/layout/vList4"/>
    <dgm:cxn modelId="{1F63F509-D1FA-466A-AAE3-B0D672B75FF3}" type="presParOf" srcId="{14C5A359-2420-453D-B4B4-9C8BFE6147CB}" destId="{2665578C-D51B-473E-BF83-12FD95765267}" srcOrd="9" destOrd="0" presId="urn:microsoft.com/office/officeart/2005/8/layout/vList4"/>
    <dgm:cxn modelId="{70B3EFC3-B4C7-4577-8506-7B03F9D1C733}" type="presParOf" srcId="{14C5A359-2420-453D-B4B4-9C8BFE6147CB}" destId="{21F209AB-4015-45B1-A68D-9254DE0F7459}" srcOrd="10" destOrd="0" presId="urn:microsoft.com/office/officeart/2005/8/layout/vList4"/>
    <dgm:cxn modelId="{E189B500-8A06-41A3-A323-81677119EC0E}" type="presParOf" srcId="{21F209AB-4015-45B1-A68D-9254DE0F7459}" destId="{98C52762-FFFE-4AA5-982B-4625BEB9EAD5}" srcOrd="0" destOrd="0" presId="urn:microsoft.com/office/officeart/2005/8/layout/vList4"/>
    <dgm:cxn modelId="{0E6E2C70-0EC7-42EB-9FDC-97DB6F7DF1D4}" type="presParOf" srcId="{21F209AB-4015-45B1-A68D-9254DE0F7459}" destId="{B8ED82C3-7E1D-4CE1-A166-A5F7B65B1163}" srcOrd="1" destOrd="0" presId="urn:microsoft.com/office/officeart/2005/8/layout/vList4"/>
    <dgm:cxn modelId="{3F1826B2-F007-4F86-9B52-8C77556D336C}" type="presParOf" srcId="{21F209AB-4015-45B1-A68D-9254DE0F7459}" destId="{56A2B61D-AE2F-4284-8446-493196DBE4A2}" srcOrd="2" destOrd="0" presId="urn:microsoft.com/office/officeart/2005/8/layout/vList4"/>
    <dgm:cxn modelId="{92C2C158-D195-4206-A3E1-A366ECAA938D}" type="presParOf" srcId="{14C5A359-2420-453D-B4B4-9C8BFE6147CB}" destId="{E3853DBE-AA2C-4499-8F5F-3C93C8EEE659}" srcOrd="11" destOrd="0" presId="urn:microsoft.com/office/officeart/2005/8/layout/vList4"/>
    <dgm:cxn modelId="{D235118A-5AEA-4F9A-9A17-45EFCF4A8007}" type="presParOf" srcId="{14C5A359-2420-453D-B4B4-9C8BFE6147CB}" destId="{3C973A67-B1AC-428B-9018-350CB8BF9D41}" srcOrd="12" destOrd="0" presId="urn:microsoft.com/office/officeart/2005/8/layout/vList4"/>
    <dgm:cxn modelId="{B81200F8-22B5-46A8-B17C-400160AEA05C}" type="presParOf" srcId="{3C973A67-B1AC-428B-9018-350CB8BF9D41}" destId="{CAAB2942-3DDD-45CE-B47D-D8A6EF446BE4}" srcOrd="0" destOrd="0" presId="urn:microsoft.com/office/officeart/2005/8/layout/vList4"/>
    <dgm:cxn modelId="{186F37AF-1898-4937-B353-EDF07796D329}" type="presParOf" srcId="{3C973A67-B1AC-428B-9018-350CB8BF9D41}" destId="{B3EA6F03-A0EB-4A7C-8090-9C1527E80262}" srcOrd="1" destOrd="0" presId="urn:microsoft.com/office/officeart/2005/8/layout/vList4"/>
    <dgm:cxn modelId="{8764DCAB-7DD2-495A-8C11-7F9098109DA4}" type="presParOf" srcId="{3C973A67-B1AC-428B-9018-350CB8BF9D41}" destId="{DA775F82-759C-44EC-92D7-FACBFC5FD26C}" srcOrd="2" destOrd="0" presId="urn:microsoft.com/office/officeart/2005/8/layout/vList4"/>
    <dgm:cxn modelId="{A9F0024D-8C6E-401B-980D-78D63F86D06F}" type="presParOf" srcId="{14C5A359-2420-453D-B4B4-9C8BFE6147CB}" destId="{34ED7753-D159-472C-81DC-19403A9AA7D4}" srcOrd="13" destOrd="0" presId="urn:microsoft.com/office/officeart/2005/8/layout/vList4"/>
    <dgm:cxn modelId="{156FA32F-9CE0-49F2-82A4-87D859C5D9B6}" type="presParOf" srcId="{14C5A359-2420-453D-B4B4-9C8BFE6147CB}" destId="{0E67D611-D5E6-44D2-81A0-AC0530E18E4D}" srcOrd="14" destOrd="0" presId="urn:microsoft.com/office/officeart/2005/8/layout/vList4"/>
    <dgm:cxn modelId="{03F84CD8-F5A1-4ABA-A073-01BB2E994AA4}" type="presParOf" srcId="{0E67D611-D5E6-44D2-81A0-AC0530E18E4D}" destId="{6CEF2445-663E-4D58-9796-114CD61AECBA}" srcOrd="0" destOrd="0" presId="urn:microsoft.com/office/officeart/2005/8/layout/vList4"/>
    <dgm:cxn modelId="{6D0E0AEB-B4CF-47DD-A80F-766CC86E9D9E}" type="presParOf" srcId="{0E67D611-D5E6-44D2-81A0-AC0530E18E4D}" destId="{DE9B1034-0415-440C-BA75-B226DE2FE0DC}" srcOrd="1" destOrd="0" presId="urn:microsoft.com/office/officeart/2005/8/layout/vList4"/>
    <dgm:cxn modelId="{67D5FEBA-0C26-4F41-8036-14D40D6D3A71}" type="presParOf" srcId="{0E67D611-D5E6-44D2-81A0-AC0530E18E4D}" destId="{8B65523B-028E-402D-9032-EBBD79922557}" srcOrd="2" destOrd="0" presId="urn:microsoft.com/office/officeart/2005/8/layout/vList4"/>
    <dgm:cxn modelId="{7AF3EA0F-CFAE-4100-81D0-80FF9753CA88}" type="presParOf" srcId="{14C5A359-2420-453D-B4B4-9C8BFE6147CB}" destId="{C9AD7692-6116-47C3-9F2A-08477831AE27}" srcOrd="15" destOrd="0" presId="urn:microsoft.com/office/officeart/2005/8/layout/vList4"/>
    <dgm:cxn modelId="{EC509083-9F06-4F46-BF26-6E8C5FA16FCC}" type="presParOf" srcId="{14C5A359-2420-453D-B4B4-9C8BFE6147CB}" destId="{C956F2AE-A625-4808-B501-0076BCA4CB7E}" srcOrd="16" destOrd="0" presId="urn:microsoft.com/office/officeart/2005/8/layout/vList4"/>
    <dgm:cxn modelId="{9C14142F-2BEB-4E96-9E90-337F12F1D3F5}" type="presParOf" srcId="{C956F2AE-A625-4808-B501-0076BCA4CB7E}" destId="{19B2FF81-982C-4310-B1D2-5A1A6DB7A4C7}" srcOrd="0" destOrd="0" presId="urn:microsoft.com/office/officeart/2005/8/layout/vList4"/>
    <dgm:cxn modelId="{F510A02F-96F7-4674-BDC7-36991D014BB1}" type="presParOf" srcId="{C956F2AE-A625-4808-B501-0076BCA4CB7E}" destId="{4257F47D-2190-4E11-BF44-505F4EDF4B17}" srcOrd="1" destOrd="0" presId="urn:microsoft.com/office/officeart/2005/8/layout/vList4"/>
    <dgm:cxn modelId="{D16A0ED9-BEC8-4B9A-8E06-BF945E6AB626}" type="presParOf" srcId="{C956F2AE-A625-4808-B501-0076BCA4CB7E}" destId="{3FCC674F-B742-468F-A12A-40686920C4B6}" srcOrd="2" destOrd="0" presId="urn:microsoft.com/office/officeart/2005/8/layout/vList4"/>
    <dgm:cxn modelId="{5A327E9D-4F91-4393-A129-6EE1D8D8166F}" type="presParOf" srcId="{14C5A359-2420-453D-B4B4-9C8BFE6147CB}" destId="{E9685BC0-719D-40AB-9C21-995BF8C482DB}" srcOrd="17" destOrd="0" presId="urn:microsoft.com/office/officeart/2005/8/layout/vList4"/>
    <dgm:cxn modelId="{FE5F707D-55AC-4B7B-A580-3325614DD14D}" type="presParOf" srcId="{14C5A359-2420-453D-B4B4-9C8BFE6147CB}" destId="{5B1D19B6-2628-4205-8A9E-011B0F4836FA}" srcOrd="18" destOrd="0" presId="urn:microsoft.com/office/officeart/2005/8/layout/vList4"/>
    <dgm:cxn modelId="{47E537CE-986E-43A6-8C9F-F7C1CE489ABE}" type="presParOf" srcId="{5B1D19B6-2628-4205-8A9E-011B0F4836FA}" destId="{96D85928-7A33-444F-B92C-FD318D951F4E}" srcOrd="0" destOrd="0" presId="urn:microsoft.com/office/officeart/2005/8/layout/vList4"/>
    <dgm:cxn modelId="{2B058733-36D9-418B-B1B9-CDDFB986778B}" type="presParOf" srcId="{5B1D19B6-2628-4205-8A9E-011B0F4836FA}" destId="{B952605F-7C79-4D25-991C-B77ED41BA10C}" srcOrd="1" destOrd="0" presId="urn:microsoft.com/office/officeart/2005/8/layout/vList4"/>
    <dgm:cxn modelId="{E52F80A5-F23C-4A3C-BC24-42D0722CCF12}" type="presParOf" srcId="{5B1D19B6-2628-4205-8A9E-011B0F4836FA}" destId="{17CD909D-A4FE-4125-8530-8285C90026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E99144-8C06-4B2B-B3F9-A6C617D459AF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_tradnl"/>
        </a:p>
      </dgm:t>
    </dgm:pt>
    <dgm:pt modelId="{4CA82D89-5DED-4927-89AE-D1A821CB4E52}">
      <dgm:prSet phldrT="[Texto]" custT="1"/>
      <dgm:spPr/>
      <dgm:t>
        <a:bodyPr/>
        <a:lstStyle/>
        <a:p>
          <a:r>
            <a:rPr lang="es-ES" sz="2000" dirty="0" err="1" smtClean="0"/>
            <a:t>Chemistry</a:t>
          </a:r>
          <a:r>
            <a:rPr lang="es-ES" sz="2000" dirty="0" smtClean="0"/>
            <a:t> (CHE)			93,6</a:t>
          </a:r>
          <a:endParaRPr lang="es-ES_tradnl" sz="2000" dirty="0"/>
        </a:p>
      </dgm:t>
    </dgm:pt>
    <dgm:pt modelId="{4F7951A1-CBC6-4E44-BEE4-B02C63FDE032}" type="parTrans" cxnId="{00FECEE3-8E52-4301-B1A4-E280F1D6BBFA}">
      <dgm:prSet/>
      <dgm:spPr/>
      <dgm:t>
        <a:bodyPr/>
        <a:lstStyle/>
        <a:p>
          <a:endParaRPr lang="es-ES_tradnl" sz="2000"/>
        </a:p>
      </dgm:t>
    </dgm:pt>
    <dgm:pt modelId="{9980AB24-9634-4CAE-84DD-646ABBDA9E56}" type="sibTrans" cxnId="{00FECEE3-8E52-4301-B1A4-E280F1D6BBFA}">
      <dgm:prSet/>
      <dgm:spPr/>
      <dgm:t>
        <a:bodyPr/>
        <a:lstStyle/>
        <a:p>
          <a:endParaRPr lang="es-ES_tradnl" sz="2000"/>
        </a:p>
      </dgm:t>
    </dgm:pt>
    <dgm:pt modelId="{0EFEEA9C-D043-4750-904D-361395BA55F6}">
      <dgm:prSet custT="1"/>
      <dgm:spPr/>
      <dgm:t>
        <a:bodyPr/>
        <a:lstStyle/>
        <a:p>
          <a:r>
            <a:rPr lang="es-ES" sz="2000" dirty="0" err="1" smtClean="0"/>
            <a:t>Physics</a:t>
          </a:r>
          <a:r>
            <a:rPr lang="es-ES" sz="2000" dirty="0" smtClean="0"/>
            <a:t> (PHY)			93</a:t>
          </a:r>
        </a:p>
      </dgm:t>
    </dgm:pt>
    <dgm:pt modelId="{E7C12247-98FD-4352-920D-6B0102546771}" type="parTrans" cxnId="{F3A6F6F4-410E-44E6-8AD9-974661272B30}">
      <dgm:prSet/>
      <dgm:spPr/>
      <dgm:t>
        <a:bodyPr/>
        <a:lstStyle/>
        <a:p>
          <a:endParaRPr lang="es-ES_tradnl" sz="2000"/>
        </a:p>
      </dgm:t>
    </dgm:pt>
    <dgm:pt modelId="{546ECC06-0012-4CAF-8E81-E2246D36F77E}" type="sibTrans" cxnId="{F3A6F6F4-410E-44E6-8AD9-974661272B30}">
      <dgm:prSet/>
      <dgm:spPr/>
      <dgm:t>
        <a:bodyPr/>
        <a:lstStyle/>
        <a:p>
          <a:endParaRPr lang="es-ES_tradnl" sz="2000"/>
        </a:p>
      </dgm:t>
    </dgm:pt>
    <dgm:pt modelId="{31AC8D3D-E2BD-4F06-AC63-4B2D9BED99C7}">
      <dgm:prSet custT="1"/>
      <dgm:spPr/>
      <dgm:t>
        <a:bodyPr/>
        <a:lstStyle/>
        <a:p>
          <a:r>
            <a:rPr lang="es-ES" sz="2000" dirty="0" err="1" smtClean="0"/>
            <a:t>Mathematics</a:t>
          </a:r>
          <a:r>
            <a:rPr lang="es-ES" sz="2000" dirty="0" smtClean="0"/>
            <a:t> (MAT)     		92,2</a:t>
          </a:r>
        </a:p>
      </dgm:t>
    </dgm:pt>
    <dgm:pt modelId="{E1E55CCE-14B1-41CD-AEB1-282B42BB3B38}" type="parTrans" cxnId="{AF2323E4-5CA7-483B-88B9-148AF84F7342}">
      <dgm:prSet/>
      <dgm:spPr/>
      <dgm:t>
        <a:bodyPr/>
        <a:lstStyle/>
        <a:p>
          <a:endParaRPr lang="es-ES_tradnl" sz="2000"/>
        </a:p>
      </dgm:t>
    </dgm:pt>
    <dgm:pt modelId="{3A1BC230-D504-4AAE-B360-841CB434D0DD}" type="sibTrans" cxnId="{AF2323E4-5CA7-483B-88B9-148AF84F7342}">
      <dgm:prSet/>
      <dgm:spPr/>
      <dgm:t>
        <a:bodyPr/>
        <a:lstStyle/>
        <a:p>
          <a:endParaRPr lang="es-ES_tradnl" sz="2000"/>
        </a:p>
      </dgm:t>
    </dgm:pt>
    <dgm:pt modelId="{D0080CA3-2D38-452E-8CCA-134F16E597AE}">
      <dgm:prSet custT="1"/>
      <dgm:spPr/>
      <dgm:t>
        <a:bodyPr/>
        <a:lstStyle/>
        <a:p>
          <a:r>
            <a:rPr lang="es-ES" sz="2000" dirty="0" err="1" smtClean="0"/>
            <a:t>Life</a:t>
          </a:r>
          <a:r>
            <a:rPr lang="es-ES" sz="2000" dirty="0" smtClean="0"/>
            <a:t> </a:t>
          </a:r>
          <a:r>
            <a:rPr lang="es-ES" sz="2000" dirty="0" err="1" smtClean="0"/>
            <a:t>Sciences</a:t>
          </a:r>
          <a:r>
            <a:rPr lang="es-ES" sz="2000" dirty="0" smtClean="0"/>
            <a:t> (LIF)		91,8</a:t>
          </a:r>
        </a:p>
      </dgm:t>
    </dgm:pt>
    <dgm:pt modelId="{533F10ED-E20C-4E8C-A9D4-6AA51D118946}" type="parTrans" cxnId="{DB8815A1-4F46-4B22-85FD-5936AB46D9D7}">
      <dgm:prSet/>
      <dgm:spPr/>
      <dgm:t>
        <a:bodyPr/>
        <a:lstStyle/>
        <a:p>
          <a:endParaRPr lang="es-ES_tradnl" sz="2000"/>
        </a:p>
      </dgm:t>
    </dgm:pt>
    <dgm:pt modelId="{F3BCAF22-9C0A-40AB-81D2-87053135D051}" type="sibTrans" cxnId="{DB8815A1-4F46-4B22-85FD-5936AB46D9D7}">
      <dgm:prSet/>
      <dgm:spPr/>
      <dgm:t>
        <a:bodyPr/>
        <a:lstStyle/>
        <a:p>
          <a:endParaRPr lang="es-ES_tradnl" sz="2000"/>
        </a:p>
      </dgm:t>
    </dgm:pt>
    <dgm:pt modelId="{DC6906D6-740B-4391-894C-9F758E771420}">
      <dgm:prSet custT="1"/>
      <dgm:spPr/>
      <dgm:t>
        <a:bodyPr/>
        <a:lstStyle/>
        <a:p>
          <a:r>
            <a:rPr lang="es-ES" sz="2000" dirty="0" err="1" smtClean="0"/>
            <a:t>Economic</a:t>
          </a:r>
          <a:r>
            <a:rPr lang="es-ES" sz="2000" dirty="0" smtClean="0"/>
            <a:t> </a:t>
          </a:r>
          <a:r>
            <a:rPr lang="es-ES" sz="2000" dirty="0" err="1" smtClean="0"/>
            <a:t>Sciences</a:t>
          </a:r>
          <a:r>
            <a:rPr lang="es-ES" sz="2000" dirty="0" smtClean="0"/>
            <a:t> (ECO)		92,4</a:t>
          </a:r>
        </a:p>
      </dgm:t>
    </dgm:pt>
    <dgm:pt modelId="{2F686201-1732-4C2D-8DEE-212D4CB5DD48}" type="parTrans" cxnId="{06B669C1-F4BB-4F3A-BC4D-89E87605949F}">
      <dgm:prSet/>
      <dgm:spPr/>
      <dgm:t>
        <a:bodyPr/>
        <a:lstStyle/>
        <a:p>
          <a:endParaRPr lang="es-ES_tradnl" sz="2000"/>
        </a:p>
      </dgm:t>
    </dgm:pt>
    <dgm:pt modelId="{43D61D5A-3F92-4EF1-80AD-0ECCC1178750}" type="sibTrans" cxnId="{06B669C1-F4BB-4F3A-BC4D-89E87605949F}">
      <dgm:prSet/>
      <dgm:spPr/>
      <dgm:t>
        <a:bodyPr/>
        <a:lstStyle/>
        <a:p>
          <a:endParaRPr lang="es-ES_tradnl" sz="2000"/>
        </a:p>
      </dgm:t>
    </dgm:pt>
    <dgm:pt modelId="{0DB57686-013C-4A80-A028-670C34A77C27}">
      <dgm:prSet custT="1"/>
      <dgm:spPr/>
      <dgm:t>
        <a:bodyPr/>
        <a:lstStyle/>
        <a:p>
          <a:r>
            <a:rPr lang="es-ES" sz="2000" dirty="0" smtClean="0"/>
            <a:t>ICT and </a:t>
          </a:r>
          <a:r>
            <a:rPr lang="es-ES" sz="2000" dirty="0" err="1" smtClean="0"/>
            <a:t>Engineering</a:t>
          </a:r>
          <a:r>
            <a:rPr lang="es-ES" sz="2000" dirty="0" smtClean="0"/>
            <a:t> (ENG)	93,8</a:t>
          </a:r>
        </a:p>
      </dgm:t>
    </dgm:pt>
    <dgm:pt modelId="{EA0E81FF-8572-433D-8654-592FA62F861A}" type="parTrans" cxnId="{609EC929-9228-411C-AE9E-15CE8732A418}">
      <dgm:prSet/>
      <dgm:spPr/>
      <dgm:t>
        <a:bodyPr/>
        <a:lstStyle/>
        <a:p>
          <a:endParaRPr lang="es-ES_tradnl" sz="2000"/>
        </a:p>
      </dgm:t>
    </dgm:pt>
    <dgm:pt modelId="{F07DD51D-53F4-430B-A0D9-ED182B54E4FC}" type="sibTrans" cxnId="{609EC929-9228-411C-AE9E-15CE8732A418}">
      <dgm:prSet/>
      <dgm:spPr/>
      <dgm:t>
        <a:bodyPr/>
        <a:lstStyle/>
        <a:p>
          <a:endParaRPr lang="es-ES_tradnl" sz="2000"/>
        </a:p>
      </dgm:t>
    </dgm:pt>
    <dgm:pt modelId="{DB1D7EF7-5401-48A0-A5EA-991C457BB0C8}">
      <dgm:prSet custT="1"/>
      <dgm:spPr/>
      <dgm:t>
        <a:bodyPr/>
        <a:lstStyle/>
        <a:p>
          <a:r>
            <a:rPr lang="es-ES" sz="2000" dirty="0" err="1" smtClean="0"/>
            <a:t>SSciences</a:t>
          </a:r>
          <a:r>
            <a:rPr lang="es-ES" sz="2000" dirty="0" smtClean="0"/>
            <a:t> &amp; </a:t>
          </a:r>
          <a:r>
            <a:rPr lang="es-ES" sz="2000" dirty="0" err="1" smtClean="0"/>
            <a:t>Humanities</a:t>
          </a:r>
          <a:r>
            <a:rPr lang="es-ES" sz="2000" dirty="0" smtClean="0"/>
            <a:t> (SOC)	92,8</a:t>
          </a:r>
        </a:p>
      </dgm:t>
    </dgm:pt>
    <dgm:pt modelId="{E74E3FE3-3ADF-4211-842D-202B223B50B7}" type="parTrans" cxnId="{7B5B08C0-AFFC-45E2-9EE8-0A9880FAF5D8}">
      <dgm:prSet/>
      <dgm:spPr/>
      <dgm:t>
        <a:bodyPr/>
        <a:lstStyle/>
        <a:p>
          <a:endParaRPr lang="es-ES_tradnl" sz="2000"/>
        </a:p>
      </dgm:t>
    </dgm:pt>
    <dgm:pt modelId="{AED36956-02C1-430F-9985-7C9D271A4F25}" type="sibTrans" cxnId="{7B5B08C0-AFFC-45E2-9EE8-0A9880FAF5D8}">
      <dgm:prSet/>
      <dgm:spPr/>
      <dgm:t>
        <a:bodyPr/>
        <a:lstStyle/>
        <a:p>
          <a:endParaRPr lang="es-ES_tradnl" sz="2000"/>
        </a:p>
      </dgm:t>
    </dgm:pt>
    <dgm:pt modelId="{53BD8628-5F31-47FB-87D4-F669DE32B6C3}">
      <dgm:prSet custT="1"/>
      <dgm:spPr/>
      <dgm:t>
        <a:bodyPr/>
        <a:lstStyle/>
        <a:p>
          <a:r>
            <a:rPr lang="es-ES" sz="2000" dirty="0" err="1" smtClean="0"/>
            <a:t>Earth</a:t>
          </a:r>
          <a:r>
            <a:rPr lang="es-ES" sz="2000" dirty="0" smtClean="0"/>
            <a:t> &amp; </a:t>
          </a:r>
          <a:r>
            <a:rPr lang="es-ES" sz="2000" dirty="0" err="1" smtClean="0"/>
            <a:t>Environmental</a:t>
          </a:r>
          <a:r>
            <a:rPr lang="es-ES" sz="2000" dirty="0" smtClean="0"/>
            <a:t> Sc (ENV)	93,4</a:t>
          </a:r>
        </a:p>
      </dgm:t>
    </dgm:pt>
    <dgm:pt modelId="{45F0AC3E-9F5F-46B9-8519-C8FADEEC5244}" type="parTrans" cxnId="{6FDAF843-4E45-469F-AABA-1BEBF054B8F4}">
      <dgm:prSet/>
      <dgm:spPr/>
      <dgm:t>
        <a:bodyPr/>
        <a:lstStyle/>
        <a:p>
          <a:endParaRPr lang="es-ES_tradnl" sz="2000"/>
        </a:p>
      </dgm:t>
    </dgm:pt>
    <dgm:pt modelId="{F3647B8E-5748-4138-9D7A-0CF97FA43594}" type="sibTrans" cxnId="{6FDAF843-4E45-469F-AABA-1BEBF054B8F4}">
      <dgm:prSet/>
      <dgm:spPr/>
      <dgm:t>
        <a:bodyPr/>
        <a:lstStyle/>
        <a:p>
          <a:endParaRPr lang="es-ES_tradnl" sz="2000"/>
        </a:p>
      </dgm:t>
    </dgm:pt>
    <dgm:pt modelId="{14C5A359-2420-453D-B4B4-9C8BFE6147CB}" type="pres">
      <dgm:prSet presAssocID="{ADE99144-8C06-4B2B-B3F9-A6C617D459A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F83673-89A7-4C3E-ADC7-C14B7F3231E0}" type="pres">
      <dgm:prSet presAssocID="{4CA82D89-5DED-4927-89AE-D1A821CB4E52}" presName="comp" presStyleCnt="0"/>
      <dgm:spPr/>
    </dgm:pt>
    <dgm:pt modelId="{BE7749D9-005B-421E-A49D-6F4753CA32E6}" type="pres">
      <dgm:prSet presAssocID="{4CA82D89-5DED-4927-89AE-D1A821CB4E52}" presName="box" presStyleLbl="node1" presStyleIdx="0" presStyleCnt="8" custLinFactNeighborX="-1020"/>
      <dgm:spPr/>
      <dgm:t>
        <a:bodyPr/>
        <a:lstStyle/>
        <a:p>
          <a:endParaRPr lang="es-ES"/>
        </a:p>
      </dgm:t>
    </dgm:pt>
    <dgm:pt modelId="{B529AA6A-8586-4E78-8DD4-CBE3FFD5B140}" type="pres">
      <dgm:prSet presAssocID="{4CA82D89-5DED-4927-89AE-D1A821CB4E52}" presName="img" presStyleLbl="fgImgPlace1" presStyleIdx="0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  <dgm:t>
        <a:bodyPr/>
        <a:lstStyle/>
        <a:p>
          <a:endParaRPr lang="es-ES_tradnl"/>
        </a:p>
      </dgm:t>
    </dgm:pt>
    <dgm:pt modelId="{4379DBD7-F9B3-4C7F-9536-18915D617EB2}" type="pres">
      <dgm:prSet presAssocID="{4CA82D89-5DED-4927-89AE-D1A821CB4E52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F04D67-A1C3-41A5-BA17-F6FD9F9B0E49}" type="pres">
      <dgm:prSet presAssocID="{9980AB24-9634-4CAE-84DD-646ABBDA9E56}" presName="spacer" presStyleCnt="0"/>
      <dgm:spPr/>
    </dgm:pt>
    <dgm:pt modelId="{31034EA0-7AF0-42C7-9364-88CCD7D1D7D6}" type="pres">
      <dgm:prSet presAssocID="{0EFEEA9C-D043-4750-904D-361395BA55F6}" presName="comp" presStyleCnt="0"/>
      <dgm:spPr/>
    </dgm:pt>
    <dgm:pt modelId="{7EC0CDF6-69BD-4FCB-9355-029E4E931437}" type="pres">
      <dgm:prSet presAssocID="{0EFEEA9C-D043-4750-904D-361395BA55F6}" presName="box" presStyleLbl="node1" presStyleIdx="1" presStyleCnt="8"/>
      <dgm:spPr/>
      <dgm:t>
        <a:bodyPr/>
        <a:lstStyle/>
        <a:p>
          <a:endParaRPr lang="es-ES"/>
        </a:p>
      </dgm:t>
    </dgm:pt>
    <dgm:pt modelId="{7AA188A0-BA80-4BAC-BE28-2DF3ABB4DA8A}" type="pres">
      <dgm:prSet presAssocID="{0EFEEA9C-D043-4750-904D-361395BA55F6}" presName="img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</dgm:spPr>
      <dgm:t>
        <a:bodyPr/>
        <a:lstStyle/>
        <a:p>
          <a:endParaRPr lang="es-ES_tradnl"/>
        </a:p>
      </dgm:t>
    </dgm:pt>
    <dgm:pt modelId="{85443674-85CF-412D-B862-45170CC209C4}" type="pres">
      <dgm:prSet presAssocID="{0EFEEA9C-D043-4750-904D-361395BA55F6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ECED52-1F62-49F0-A73E-0171D4E0FF55}" type="pres">
      <dgm:prSet presAssocID="{546ECC06-0012-4CAF-8E81-E2246D36F77E}" presName="spacer" presStyleCnt="0"/>
      <dgm:spPr/>
    </dgm:pt>
    <dgm:pt modelId="{336C43F3-BE85-44E8-BCB8-D7B556B47C4D}" type="pres">
      <dgm:prSet presAssocID="{31AC8D3D-E2BD-4F06-AC63-4B2D9BED99C7}" presName="comp" presStyleCnt="0"/>
      <dgm:spPr/>
    </dgm:pt>
    <dgm:pt modelId="{30C50BB7-4BA4-4AC1-85BD-FFE478306643}" type="pres">
      <dgm:prSet presAssocID="{31AC8D3D-E2BD-4F06-AC63-4B2D9BED99C7}" presName="box" presStyleLbl="node1" presStyleIdx="2" presStyleCnt="8"/>
      <dgm:spPr/>
      <dgm:t>
        <a:bodyPr/>
        <a:lstStyle/>
        <a:p>
          <a:endParaRPr lang="es-ES"/>
        </a:p>
      </dgm:t>
    </dgm:pt>
    <dgm:pt modelId="{BC5F1A9A-998E-4916-98FE-E759FFB810F6}" type="pres">
      <dgm:prSet presAssocID="{31AC8D3D-E2BD-4F06-AC63-4B2D9BED99C7}" presName="img" presStyleLbl="fgImgPlace1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  <dgm:t>
        <a:bodyPr/>
        <a:lstStyle/>
        <a:p>
          <a:endParaRPr lang="es-ES_tradnl"/>
        </a:p>
      </dgm:t>
    </dgm:pt>
    <dgm:pt modelId="{ED375886-A928-4A41-BA1A-D09148B1F716}" type="pres">
      <dgm:prSet presAssocID="{31AC8D3D-E2BD-4F06-AC63-4B2D9BED99C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76CAB7-B261-4B15-B474-CE4FEDFBFA49}" type="pres">
      <dgm:prSet presAssocID="{3A1BC230-D504-4AAE-B360-841CB434D0DD}" presName="spacer" presStyleCnt="0"/>
      <dgm:spPr/>
    </dgm:pt>
    <dgm:pt modelId="{32A081AA-7209-4D00-86C2-488D01E566F1}" type="pres">
      <dgm:prSet presAssocID="{D0080CA3-2D38-452E-8CCA-134F16E597AE}" presName="comp" presStyleCnt="0"/>
      <dgm:spPr/>
    </dgm:pt>
    <dgm:pt modelId="{7427EFC9-239E-4C34-917F-8CC73A38E425}" type="pres">
      <dgm:prSet presAssocID="{D0080CA3-2D38-452E-8CCA-134F16E597AE}" presName="box" presStyleLbl="node1" presStyleIdx="3" presStyleCnt="8"/>
      <dgm:spPr/>
      <dgm:t>
        <a:bodyPr/>
        <a:lstStyle/>
        <a:p>
          <a:endParaRPr lang="es-ES"/>
        </a:p>
      </dgm:t>
    </dgm:pt>
    <dgm:pt modelId="{9FA95C49-A7CC-4D2D-9B80-F5160C86E4A6}" type="pres">
      <dgm:prSet presAssocID="{D0080CA3-2D38-452E-8CCA-134F16E597AE}" presName="img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  <dgm:t>
        <a:bodyPr/>
        <a:lstStyle/>
        <a:p>
          <a:endParaRPr lang="es-ES_tradnl"/>
        </a:p>
      </dgm:t>
    </dgm:pt>
    <dgm:pt modelId="{A39B1407-A026-40FB-91C6-C4E517FE6FE1}" type="pres">
      <dgm:prSet presAssocID="{D0080CA3-2D38-452E-8CCA-134F16E597AE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6E4C34-90D1-475F-B4F9-1472F908346E}" type="pres">
      <dgm:prSet presAssocID="{F3BCAF22-9C0A-40AB-81D2-87053135D051}" presName="spacer" presStyleCnt="0"/>
      <dgm:spPr/>
    </dgm:pt>
    <dgm:pt modelId="{60A6C413-F32A-4A7A-A0AA-D5C4ADCF3677}" type="pres">
      <dgm:prSet presAssocID="{DC6906D6-740B-4391-894C-9F758E771420}" presName="comp" presStyleCnt="0"/>
      <dgm:spPr/>
    </dgm:pt>
    <dgm:pt modelId="{B84F1427-344E-4E0C-8979-725915F85946}" type="pres">
      <dgm:prSet presAssocID="{DC6906D6-740B-4391-894C-9F758E771420}" presName="box" presStyleLbl="node1" presStyleIdx="4" presStyleCnt="8"/>
      <dgm:spPr/>
      <dgm:t>
        <a:bodyPr/>
        <a:lstStyle/>
        <a:p>
          <a:endParaRPr lang="es-ES"/>
        </a:p>
      </dgm:t>
    </dgm:pt>
    <dgm:pt modelId="{9A404880-35BB-4942-A674-394D1391C6D6}" type="pres">
      <dgm:prSet presAssocID="{DC6906D6-740B-4391-894C-9F758E771420}" presName="img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</dgm:spPr>
      <dgm:t>
        <a:bodyPr/>
        <a:lstStyle/>
        <a:p>
          <a:endParaRPr lang="es-ES_tradnl"/>
        </a:p>
      </dgm:t>
    </dgm:pt>
    <dgm:pt modelId="{EAAD1A19-6FA7-4AA5-AA0D-4C5D7416F32D}" type="pres">
      <dgm:prSet presAssocID="{DC6906D6-740B-4391-894C-9F758E771420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65578C-D51B-473E-BF83-12FD95765267}" type="pres">
      <dgm:prSet presAssocID="{43D61D5A-3F92-4EF1-80AD-0ECCC1178750}" presName="spacer" presStyleCnt="0"/>
      <dgm:spPr/>
    </dgm:pt>
    <dgm:pt modelId="{21F209AB-4015-45B1-A68D-9254DE0F7459}" type="pres">
      <dgm:prSet presAssocID="{0DB57686-013C-4A80-A028-670C34A77C27}" presName="comp" presStyleCnt="0"/>
      <dgm:spPr/>
    </dgm:pt>
    <dgm:pt modelId="{98C52762-FFFE-4AA5-982B-4625BEB9EAD5}" type="pres">
      <dgm:prSet presAssocID="{0DB57686-013C-4A80-A028-670C34A77C27}" presName="box" presStyleLbl="node1" presStyleIdx="5" presStyleCnt="8"/>
      <dgm:spPr/>
      <dgm:t>
        <a:bodyPr/>
        <a:lstStyle/>
        <a:p>
          <a:endParaRPr lang="es-ES"/>
        </a:p>
      </dgm:t>
    </dgm:pt>
    <dgm:pt modelId="{B8ED82C3-7E1D-4CE1-A166-A5F7B65B1163}" type="pres">
      <dgm:prSet presAssocID="{0DB57686-013C-4A80-A028-670C34A77C27}" presName="img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  <dgm:t>
        <a:bodyPr/>
        <a:lstStyle/>
        <a:p>
          <a:endParaRPr lang="es-ES_tradnl"/>
        </a:p>
      </dgm:t>
    </dgm:pt>
    <dgm:pt modelId="{56A2B61D-AE2F-4284-8446-493196DBE4A2}" type="pres">
      <dgm:prSet presAssocID="{0DB57686-013C-4A80-A028-670C34A77C27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853DBE-AA2C-4499-8F5F-3C93C8EEE659}" type="pres">
      <dgm:prSet presAssocID="{F07DD51D-53F4-430B-A0D9-ED182B54E4FC}" presName="spacer" presStyleCnt="0"/>
      <dgm:spPr/>
    </dgm:pt>
    <dgm:pt modelId="{3C973A67-B1AC-428B-9018-350CB8BF9D41}" type="pres">
      <dgm:prSet presAssocID="{DB1D7EF7-5401-48A0-A5EA-991C457BB0C8}" presName="comp" presStyleCnt="0"/>
      <dgm:spPr/>
    </dgm:pt>
    <dgm:pt modelId="{CAAB2942-3DDD-45CE-B47D-D8A6EF446BE4}" type="pres">
      <dgm:prSet presAssocID="{DB1D7EF7-5401-48A0-A5EA-991C457BB0C8}" presName="box" presStyleLbl="node1" presStyleIdx="6" presStyleCnt="8"/>
      <dgm:spPr/>
      <dgm:t>
        <a:bodyPr/>
        <a:lstStyle/>
        <a:p>
          <a:endParaRPr lang="es-ES"/>
        </a:p>
      </dgm:t>
    </dgm:pt>
    <dgm:pt modelId="{B3EA6F03-A0EB-4A7C-8090-9C1527E80262}" type="pres">
      <dgm:prSet presAssocID="{DB1D7EF7-5401-48A0-A5EA-991C457BB0C8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5000" b="-105000"/>
          </a:stretch>
        </a:blipFill>
      </dgm:spPr>
      <dgm:t>
        <a:bodyPr/>
        <a:lstStyle/>
        <a:p>
          <a:endParaRPr lang="es-ES_tradnl"/>
        </a:p>
      </dgm:t>
    </dgm:pt>
    <dgm:pt modelId="{DA775F82-759C-44EC-92D7-FACBFC5FD26C}" type="pres">
      <dgm:prSet presAssocID="{DB1D7EF7-5401-48A0-A5EA-991C457BB0C8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ED7753-D159-472C-81DC-19403A9AA7D4}" type="pres">
      <dgm:prSet presAssocID="{AED36956-02C1-430F-9985-7C9D271A4F25}" presName="spacer" presStyleCnt="0"/>
      <dgm:spPr/>
    </dgm:pt>
    <dgm:pt modelId="{0E67D611-D5E6-44D2-81A0-AC0530E18E4D}" type="pres">
      <dgm:prSet presAssocID="{53BD8628-5F31-47FB-87D4-F669DE32B6C3}" presName="comp" presStyleCnt="0"/>
      <dgm:spPr/>
    </dgm:pt>
    <dgm:pt modelId="{6CEF2445-663E-4D58-9796-114CD61AECBA}" type="pres">
      <dgm:prSet presAssocID="{53BD8628-5F31-47FB-87D4-F669DE32B6C3}" presName="box" presStyleLbl="node1" presStyleIdx="7" presStyleCnt="8"/>
      <dgm:spPr/>
      <dgm:t>
        <a:bodyPr/>
        <a:lstStyle/>
        <a:p>
          <a:endParaRPr lang="es-ES"/>
        </a:p>
      </dgm:t>
    </dgm:pt>
    <dgm:pt modelId="{DE9B1034-0415-440C-BA75-B226DE2FE0DC}" type="pres">
      <dgm:prSet presAssocID="{53BD8628-5F31-47FB-87D4-F669DE32B6C3}" presName="img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</dgm:spPr>
      <dgm:t>
        <a:bodyPr/>
        <a:lstStyle/>
        <a:p>
          <a:endParaRPr lang="es-ES_tradnl"/>
        </a:p>
      </dgm:t>
    </dgm:pt>
    <dgm:pt modelId="{8B65523B-028E-402D-9032-EBBD79922557}" type="pres">
      <dgm:prSet presAssocID="{53BD8628-5F31-47FB-87D4-F669DE32B6C3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DAF843-4E45-469F-AABA-1BEBF054B8F4}" srcId="{ADE99144-8C06-4B2B-B3F9-A6C617D459AF}" destId="{53BD8628-5F31-47FB-87D4-F669DE32B6C3}" srcOrd="7" destOrd="0" parTransId="{45F0AC3E-9F5F-46B9-8519-C8FADEEC5244}" sibTransId="{F3647B8E-5748-4138-9D7A-0CF97FA43594}"/>
    <dgm:cxn modelId="{3F6FA42E-2325-46CE-B71A-377CAE435E5E}" type="presOf" srcId="{53BD8628-5F31-47FB-87D4-F669DE32B6C3}" destId="{8B65523B-028E-402D-9032-EBBD79922557}" srcOrd="1" destOrd="0" presId="urn:microsoft.com/office/officeart/2005/8/layout/vList4"/>
    <dgm:cxn modelId="{9D82EC21-25ED-4EDF-ADA3-DD081821242A}" type="presOf" srcId="{0DB57686-013C-4A80-A028-670C34A77C27}" destId="{98C52762-FFFE-4AA5-982B-4625BEB9EAD5}" srcOrd="0" destOrd="0" presId="urn:microsoft.com/office/officeart/2005/8/layout/vList4"/>
    <dgm:cxn modelId="{788FD976-EFC5-4609-9060-465C376A7FE5}" type="presOf" srcId="{DB1D7EF7-5401-48A0-A5EA-991C457BB0C8}" destId="{CAAB2942-3DDD-45CE-B47D-D8A6EF446BE4}" srcOrd="0" destOrd="0" presId="urn:microsoft.com/office/officeart/2005/8/layout/vList4"/>
    <dgm:cxn modelId="{44AFC27C-9767-4A8E-9215-90221A68D4C3}" type="presOf" srcId="{31AC8D3D-E2BD-4F06-AC63-4B2D9BED99C7}" destId="{ED375886-A928-4A41-BA1A-D09148B1F716}" srcOrd="1" destOrd="0" presId="urn:microsoft.com/office/officeart/2005/8/layout/vList4"/>
    <dgm:cxn modelId="{05CD6295-105E-4BDB-AF9A-BC2681F4F8D1}" type="presOf" srcId="{4CA82D89-5DED-4927-89AE-D1A821CB4E52}" destId="{BE7749D9-005B-421E-A49D-6F4753CA32E6}" srcOrd="0" destOrd="0" presId="urn:microsoft.com/office/officeart/2005/8/layout/vList4"/>
    <dgm:cxn modelId="{E2CC1019-2F07-4333-B5C0-1DBCCBC487A9}" type="presOf" srcId="{ADE99144-8C06-4B2B-B3F9-A6C617D459AF}" destId="{14C5A359-2420-453D-B4B4-9C8BFE6147CB}" srcOrd="0" destOrd="0" presId="urn:microsoft.com/office/officeart/2005/8/layout/vList4"/>
    <dgm:cxn modelId="{0317F63E-C0F6-45D1-9F9D-76B2108047F8}" type="presOf" srcId="{0EFEEA9C-D043-4750-904D-361395BA55F6}" destId="{85443674-85CF-412D-B862-45170CC209C4}" srcOrd="1" destOrd="0" presId="urn:microsoft.com/office/officeart/2005/8/layout/vList4"/>
    <dgm:cxn modelId="{97E416D4-1F00-4E17-96CF-046B85871F57}" type="presOf" srcId="{D0080CA3-2D38-452E-8CCA-134F16E597AE}" destId="{7427EFC9-239E-4C34-917F-8CC73A38E425}" srcOrd="0" destOrd="0" presId="urn:microsoft.com/office/officeart/2005/8/layout/vList4"/>
    <dgm:cxn modelId="{609EC929-9228-411C-AE9E-15CE8732A418}" srcId="{ADE99144-8C06-4B2B-B3F9-A6C617D459AF}" destId="{0DB57686-013C-4A80-A028-670C34A77C27}" srcOrd="5" destOrd="0" parTransId="{EA0E81FF-8572-433D-8654-592FA62F861A}" sibTransId="{F07DD51D-53F4-430B-A0D9-ED182B54E4FC}"/>
    <dgm:cxn modelId="{6E79C2D6-1A4D-4FCD-A8B7-4612A5CF6F4E}" type="presOf" srcId="{4CA82D89-5DED-4927-89AE-D1A821CB4E52}" destId="{4379DBD7-F9B3-4C7F-9536-18915D617EB2}" srcOrd="1" destOrd="0" presId="urn:microsoft.com/office/officeart/2005/8/layout/vList4"/>
    <dgm:cxn modelId="{5683185A-0E68-471C-B3D6-F88629461706}" type="presOf" srcId="{D0080CA3-2D38-452E-8CCA-134F16E597AE}" destId="{A39B1407-A026-40FB-91C6-C4E517FE6FE1}" srcOrd="1" destOrd="0" presId="urn:microsoft.com/office/officeart/2005/8/layout/vList4"/>
    <dgm:cxn modelId="{C3A9BE4D-188C-4929-B3D5-A5CD85FCE6E7}" type="presOf" srcId="{0EFEEA9C-D043-4750-904D-361395BA55F6}" destId="{7EC0CDF6-69BD-4FCB-9355-029E4E931437}" srcOrd="0" destOrd="0" presId="urn:microsoft.com/office/officeart/2005/8/layout/vList4"/>
    <dgm:cxn modelId="{5137934F-5F3A-4D1A-AFFD-D4700CF5235C}" type="presOf" srcId="{31AC8D3D-E2BD-4F06-AC63-4B2D9BED99C7}" destId="{30C50BB7-4BA4-4AC1-85BD-FFE478306643}" srcOrd="0" destOrd="0" presId="urn:microsoft.com/office/officeart/2005/8/layout/vList4"/>
    <dgm:cxn modelId="{DB8815A1-4F46-4B22-85FD-5936AB46D9D7}" srcId="{ADE99144-8C06-4B2B-B3F9-A6C617D459AF}" destId="{D0080CA3-2D38-452E-8CCA-134F16E597AE}" srcOrd="3" destOrd="0" parTransId="{533F10ED-E20C-4E8C-A9D4-6AA51D118946}" sibTransId="{F3BCAF22-9C0A-40AB-81D2-87053135D051}"/>
    <dgm:cxn modelId="{61C9FE07-139C-4FB2-98F2-5DF8110836E5}" type="presOf" srcId="{0DB57686-013C-4A80-A028-670C34A77C27}" destId="{56A2B61D-AE2F-4284-8446-493196DBE4A2}" srcOrd="1" destOrd="0" presId="urn:microsoft.com/office/officeart/2005/8/layout/vList4"/>
    <dgm:cxn modelId="{00FECEE3-8E52-4301-B1A4-E280F1D6BBFA}" srcId="{ADE99144-8C06-4B2B-B3F9-A6C617D459AF}" destId="{4CA82D89-5DED-4927-89AE-D1A821CB4E52}" srcOrd="0" destOrd="0" parTransId="{4F7951A1-CBC6-4E44-BEE4-B02C63FDE032}" sibTransId="{9980AB24-9634-4CAE-84DD-646ABBDA9E56}"/>
    <dgm:cxn modelId="{2A8EAE4D-32BB-4C8C-BAF3-ED7905973449}" type="presOf" srcId="{DC6906D6-740B-4391-894C-9F758E771420}" destId="{EAAD1A19-6FA7-4AA5-AA0D-4C5D7416F32D}" srcOrd="1" destOrd="0" presId="urn:microsoft.com/office/officeart/2005/8/layout/vList4"/>
    <dgm:cxn modelId="{718489D3-EB94-4C6E-A2F9-6808614396B3}" type="presOf" srcId="{53BD8628-5F31-47FB-87D4-F669DE32B6C3}" destId="{6CEF2445-663E-4D58-9796-114CD61AECBA}" srcOrd="0" destOrd="0" presId="urn:microsoft.com/office/officeart/2005/8/layout/vList4"/>
    <dgm:cxn modelId="{91929F41-8244-4333-BB50-8E0BAF482CC2}" type="presOf" srcId="{DC6906D6-740B-4391-894C-9F758E771420}" destId="{B84F1427-344E-4E0C-8979-725915F85946}" srcOrd="0" destOrd="0" presId="urn:microsoft.com/office/officeart/2005/8/layout/vList4"/>
    <dgm:cxn modelId="{AF2323E4-5CA7-483B-88B9-148AF84F7342}" srcId="{ADE99144-8C06-4B2B-B3F9-A6C617D459AF}" destId="{31AC8D3D-E2BD-4F06-AC63-4B2D9BED99C7}" srcOrd="2" destOrd="0" parTransId="{E1E55CCE-14B1-41CD-AEB1-282B42BB3B38}" sibTransId="{3A1BC230-D504-4AAE-B360-841CB434D0DD}"/>
    <dgm:cxn modelId="{7B5B08C0-AFFC-45E2-9EE8-0A9880FAF5D8}" srcId="{ADE99144-8C06-4B2B-B3F9-A6C617D459AF}" destId="{DB1D7EF7-5401-48A0-A5EA-991C457BB0C8}" srcOrd="6" destOrd="0" parTransId="{E74E3FE3-3ADF-4211-842D-202B223B50B7}" sibTransId="{AED36956-02C1-430F-9985-7C9D271A4F25}"/>
    <dgm:cxn modelId="{06B669C1-F4BB-4F3A-BC4D-89E87605949F}" srcId="{ADE99144-8C06-4B2B-B3F9-A6C617D459AF}" destId="{DC6906D6-740B-4391-894C-9F758E771420}" srcOrd="4" destOrd="0" parTransId="{2F686201-1732-4C2D-8DEE-212D4CB5DD48}" sibTransId="{43D61D5A-3F92-4EF1-80AD-0ECCC1178750}"/>
    <dgm:cxn modelId="{F3A6F6F4-410E-44E6-8AD9-974661272B30}" srcId="{ADE99144-8C06-4B2B-B3F9-A6C617D459AF}" destId="{0EFEEA9C-D043-4750-904D-361395BA55F6}" srcOrd="1" destOrd="0" parTransId="{E7C12247-98FD-4352-920D-6B0102546771}" sibTransId="{546ECC06-0012-4CAF-8E81-E2246D36F77E}"/>
    <dgm:cxn modelId="{476BA3C2-ADBA-4160-AED6-369BD955F070}" type="presOf" srcId="{DB1D7EF7-5401-48A0-A5EA-991C457BB0C8}" destId="{DA775F82-759C-44EC-92D7-FACBFC5FD26C}" srcOrd="1" destOrd="0" presId="urn:microsoft.com/office/officeart/2005/8/layout/vList4"/>
    <dgm:cxn modelId="{3D5C594C-B28C-4C0E-8758-7979BEEAA4A8}" type="presParOf" srcId="{14C5A359-2420-453D-B4B4-9C8BFE6147CB}" destId="{C2F83673-89A7-4C3E-ADC7-C14B7F3231E0}" srcOrd="0" destOrd="0" presId="urn:microsoft.com/office/officeart/2005/8/layout/vList4"/>
    <dgm:cxn modelId="{E9F00552-0BE4-452A-A621-90D076D4A7ED}" type="presParOf" srcId="{C2F83673-89A7-4C3E-ADC7-C14B7F3231E0}" destId="{BE7749D9-005B-421E-A49D-6F4753CA32E6}" srcOrd="0" destOrd="0" presId="urn:microsoft.com/office/officeart/2005/8/layout/vList4"/>
    <dgm:cxn modelId="{8984614A-0BB1-4817-8F4D-7332F1362B8F}" type="presParOf" srcId="{C2F83673-89A7-4C3E-ADC7-C14B7F3231E0}" destId="{B529AA6A-8586-4E78-8DD4-CBE3FFD5B140}" srcOrd="1" destOrd="0" presId="urn:microsoft.com/office/officeart/2005/8/layout/vList4"/>
    <dgm:cxn modelId="{8ACD1A0E-98C8-4B31-9DDA-6323749FD799}" type="presParOf" srcId="{C2F83673-89A7-4C3E-ADC7-C14B7F3231E0}" destId="{4379DBD7-F9B3-4C7F-9536-18915D617EB2}" srcOrd="2" destOrd="0" presId="urn:microsoft.com/office/officeart/2005/8/layout/vList4"/>
    <dgm:cxn modelId="{1F93D454-4C59-4EDD-9A64-9AFBAFE59ED9}" type="presParOf" srcId="{14C5A359-2420-453D-B4B4-9C8BFE6147CB}" destId="{E9F04D67-A1C3-41A5-BA17-F6FD9F9B0E49}" srcOrd="1" destOrd="0" presId="urn:microsoft.com/office/officeart/2005/8/layout/vList4"/>
    <dgm:cxn modelId="{F0634A96-3596-4185-BEE3-0E971292A121}" type="presParOf" srcId="{14C5A359-2420-453D-B4B4-9C8BFE6147CB}" destId="{31034EA0-7AF0-42C7-9364-88CCD7D1D7D6}" srcOrd="2" destOrd="0" presId="urn:microsoft.com/office/officeart/2005/8/layout/vList4"/>
    <dgm:cxn modelId="{8C0BACF1-268B-4605-879F-C509B5A346E8}" type="presParOf" srcId="{31034EA0-7AF0-42C7-9364-88CCD7D1D7D6}" destId="{7EC0CDF6-69BD-4FCB-9355-029E4E931437}" srcOrd="0" destOrd="0" presId="urn:microsoft.com/office/officeart/2005/8/layout/vList4"/>
    <dgm:cxn modelId="{5292272F-D488-4246-95DB-ADB076FFCA73}" type="presParOf" srcId="{31034EA0-7AF0-42C7-9364-88CCD7D1D7D6}" destId="{7AA188A0-BA80-4BAC-BE28-2DF3ABB4DA8A}" srcOrd="1" destOrd="0" presId="urn:microsoft.com/office/officeart/2005/8/layout/vList4"/>
    <dgm:cxn modelId="{392189BC-3864-4665-92AA-4783C00C0BB2}" type="presParOf" srcId="{31034EA0-7AF0-42C7-9364-88CCD7D1D7D6}" destId="{85443674-85CF-412D-B862-45170CC209C4}" srcOrd="2" destOrd="0" presId="urn:microsoft.com/office/officeart/2005/8/layout/vList4"/>
    <dgm:cxn modelId="{9DB53916-F1F1-46D2-A988-CFD0ACB8B2A9}" type="presParOf" srcId="{14C5A359-2420-453D-B4B4-9C8BFE6147CB}" destId="{64ECED52-1F62-49F0-A73E-0171D4E0FF55}" srcOrd="3" destOrd="0" presId="urn:microsoft.com/office/officeart/2005/8/layout/vList4"/>
    <dgm:cxn modelId="{E2B99C7C-034A-478A-86D4-48E2A2FD0FEA}" type="presParOf" srcId="{14C5A359-2420-453D-B4B4-9C8BFE6147CB}" destId="{336C43F3-BE85-44E8-BCB8-D7B556B47C4D}" srcOrd="4" destOrd="0" presId="urn:microsoft.com/office/officeart/2005/8/layout/vList4"/>
    <dgm:cxn modelId="{C1030E6D-F89F-4223-9F0B-9CAB730464E1}" type="presParOf" srcId="{336C43F3-BE85-44E8-BCB8-D7B556B47C4D}" destId="{30C50BB7-4BA4-4AC1-85BD-FFE478306643}" srcOrd="0" destOrd="0" presId="urn:microsoft.com/office/officeart/2005/8/layout/vList4"/>
    <dgm:cxn modelId="{1E8867E3-677D-4A08-9F9D-FF8A7FAE72C8}" type="presParOf" srcId="{336C43F3-BE85-44E8-BCB8-D7B556B47C4D}" destId="{BC5F1A9A-998E-4916-98FE-E759FFB810F6}" srcOrd="1" destOrd="0" presId="urn:microsoft.com/office/officeart/2005/8/layout/vList4"/>
    <dgm:cxn modelId="{7BB3A676-B933-4C6A-BAAC-99B7AA329897}" type="presParOf" srcId="{336C43F3-BE85-44E8-BCB8-D7B556B47C4D}" destId="{ED375886-A928-4A41-BA1A-D09148B1F716}" srcOrd="2" destOrd="0" presId="urn:microsoft.com/office/officeart/2005/8/layout/vList4"/>
    <dgm:cxn modelId="{66ED93B1-3E95-48E2-B1CC-D18586E196CB}" type="presParOf" srcId="{14C5A359-2420-453D-B4B4-9C8BFE6147CB}" destId="{EB76CAB7-B261-4B15-B474-CE4FEDFBFA49}" srcOrd="5" destOrd="0" presId="urn:microsoft.com/office/officeart/2005/8/layout/vList4"/>
    <dgm:cxn modelId="{2AC1A13D-119F-424A-B270-65B02ED042B3}" type="presParOf" srcId="{14C5A359-2420-453D-B4B4-9C8BFE6147CB}" destId="{32A081AA-7209-4D00-86C2-488D01E566F1}" srcOrd="6" destOrd="0" presId="urn:microsoft.com/office/officeart/2005/8/layout/vList4"/>
    <dgm:cxn modelId="{5C8ABC28-895D-47BA-9F33-016045FD5591}" type="presParOf" srcId="{32A081AA-7209-4D00-86C2-488D01E566F1}" destId="{7427EFC9-239E-4C34-917F-8CC73A38E425}" srcOrd="0" destOrd="0" presId="urn:microsoft.com/office/officeart/2005/8/layout/vList4"/>
    <dgm:cxn modelId="{3A760D1B-9AF2-4C67-A682-64D625EABDE3}" type="presParOf" srcId="{32A081AA-7209-4D00-86C2-488D01E566F1}" destId="{9FA95C49-A7CC-4D2D-9B80-F5160C86E4A6}" srcOrd="1" destOrd="0" presId="urn:microsoft.com/office/officeart/2005/8/layout/vList4"/>
    <dgm:cxn modelId="{A2BC5311-FE1E-4056-8DDB-E3CE94D20860}" type="presParOf" srcId="{32A081AA-7209-4D00-86C2-488D01E566F1}" destId="{A39B1407-A026-40FB-91C6-C4E517FE6FE1}" srcOrd="2" destOrd="0" presId="urn:microsoft.com/office/officeart/2005/8/layout/vList4"/>
    <dgm:cxn modelId="{3C0DE6E0-8948-439D-9C04-20414BFB5D31}" type="presParOf" srcId="{14C5A359-2420-453D-B4B4-9C8BFE6147CB}" destId="{5F6E4C34-90D1-475F-B4F9-1472F908346E}" srcOrd="7" destOrd="0" presId="urn:microsoft.com/office/officeart/2005/8/layout/vList4"/>
    <dgm:cxn modelId="{25CB2433-4A69-4590-86A4-F3A64447F608}" type="presParOf" srcId="{14C5A359-2420-453D-B4B4-9C8BFE6147CB}" destId="{60A6C413-F32A-4A7A-A0AA-D5C4ADCF3677}" srcOrd="8" destOrd="0" presId="urn:microsoft.com/office/officeart/2005/8/layout/vList4"/>
    <dgm:cxn modelId="{91C36501-B064-40D7-933D-E399CA009BFB}" type="presParOf" srcId="{60A6C413-F32A-4A7A-A0AA-D5C4ADCF3677}" destId="{B84F1427-344E-4E0C-8979-725915F85946}" srcOrd="0" destOrd="0" presId="urn:microsoft.com/office/officeart/2005/8/layout/vList4"/>
    <dgm:cxn modelId="{C4230495-6A30-41A8-BBB1-A5E3B0DEC986}" type="presParOf" srcId="{60A6C413-F32A-4A7A-A0AA-D5C4ADCF3677}" destId="{9A404880-35BB-4942-A674-394D1391C6D6}" srcOrd="1" destOrd="0" presId="urn:microsoft.com/office/officeart/2005/8/layout/vList4"/>
    <dgm:cxn modelId="{00AF3966-4631-424C-AFB8-85521308CE8D}" type="presParOf" srcId="{60A6C413-F32A-4A7A-A0AA-D5C4ADCF3677}" destId="{EAAD1A19-6FA7-4AA5-AA0D-4C5D7416F32D}" srcOrd="2" destOrd="0" presId="urn:microsoft.com/office/officeart/2005/8/layout/vList4"/>
    <dgm:cxn modelId="{E8505A2E-7F15-4BF5-9FF9-12CDC35D26AA}" type="presParOf" srcId="{14C5A359-2420-453D-B4B4-9C8BFE6147CB}" destId="{2665578C-D51B-473E-BF83-12FD95765267}" srcOrd="9" destOrd="0" presId="urn:microsoft.com/office/officeart/2005/8/layout/vList4"/>
    <dgm:cxn modelId="{88A48A9E-8802-4830-A95C-E82660B11E9F}" type="presParOf" srcId="{14C5A359-2420-453D-B4B4-9C8BFE6147CB}" destId="{21F209AB-4015-45B1-A68D-9254DE0F7459}" srcOrd="10" destOrd="0" presId="urn:microsoft.com/office/officeart/2005/8/layout/vList4"/>
    <dgm:cxn modelId="{C1DAC19A-3384-41D6-A43A-3546DCAEABFC}" type="presParOf" srcId="{21F209AB-4015-45B1-A68D-9254DE0F7459}" destId="{98C52762-FFFE-4AA5-982B-4625BEB9EAD5}" srcOrd="0" destOrd="0" presId="urn:microsoft.com/office/officeart/2005/8/layout/vList4"/>
    <dgm:cxn modelId="{35AEA986-19AF-4D8F-8118-CD2C872CAEFC}" type="presParOf" srcId="{21F209AB-4015-45B1-A68D-9254DE0F7459}" destId="{B8ED82C3-7E1D-4CE1-A166-A5F7B65B1163}" srcOrd="1" destOrd="0" presId="urn:microsoft.com/office/officeart/2005/8/layout/vList4"/>
    <dgm:cxn modelId="{7DA581C5-33FE-4398-B1B1-B7333B4C35B5}" type="presParOf" srcId="{21F209AB-4015-45B1-A68D-9254DE0F7459}" destId="{56A2B61D-AE2F-4284-8446-493196DBE4A2}" srcOrd="2" destOrd="0" presId="urn:microsoft.com/office/officeart/2005/8/layout/vList4"/>
    <dgm:cxn modelId="{C04713D7-0E4C-4B81-B458-22984DEA006C}" type="presParOf" srcId="{14C5A359-2420-453D-B4B4-9C8BFE6147CB}" destId="{E3853DBE-AA2C-4499-8F5F-3C93C8EEE659}" srcOrd="11" destOrd="0" presId="urn:microsoft.com/office/officeart/2005/8/layout/vList4"/>
    <dgm:cxn modelId="{EDBD5C0F-8351-4525-9B0D-6E0C899C337F}" type="presParOf" srcId="{14C5A359-2420-453D-B4B4-9C8BFE6147CB}" destId="{3C973A67-B1AC-428B-9018-350CB8BF9D41}" srcOrd="12" destOrd="0" presId="urn:microsoft.com/office/officeart/2005/8/layout/vList4"/>
    <dgm:cxn modelId="{50336F7A-D834-4F10-B6AB-F31D720A67F2}" type="presParOf" srcId="{3C973A67-B1AC-428B-9018-350CB8BF9D41}" destId="{CAAB2942-3DDD-45CE-B47D-D8A6EF446BE4}" srcOrd="0" destOrd="0" presId="urn:microsoft.com/office/officeart/2005/8/layout/vList4"/>
    <dgm:cxn modelId="{06CE6739-FCEB-48B6-B463-1D5803B03D32}" type="presParOf" srcId="{3C973A67-B1AC-428B-9018-350CB8BF9D41}" destId="{B3EA6F03-A0EB-4A7C-8090-9C1527E80262}" srcOrd="1" destOrd="0" presId="urn:microsoft.com/office/officeart/2005/8/layout/vList4"/>
    <dgm:cxn modelId="{D81D5041-1A56-4121-9D0E-34E286A96408}" type="presParOf" srcId="{3C973A67-B1AC-428B-9018-350CB8BF9D41}" destId="{DA775F82-759C-44EC-92D7-FACBFC5FD26C}" srcOrd="2" destOrd="0" presId="urn:microsoft.com/office/officeart/2005/8/layout/vList4"/>
    <dgm:cxn modelId="{80B97083-7E88-4787-8DB9-4AF4D3DEAC25}" type="presParOf" srcId="{14C5A359-2420-453D-B4B4-9C8BFE6147CB}" destId="{34ED7753-D159-472C-81DC-19403A9AA7D4}" srcOrd="13" destOrd="0" presId="urn:microsoft.com/office/officeart/2005/8/layout/vList4"/>
    <dgm:cxn modelId="{C8C01CFF-2676-46F7-A754-B1B87EFD6F91}" type="presParOf" srcId="{14C5A359-2420-453D-B4B4-9C8BFE6147CB}" destId="{0E67D611-D5E6-44D2-81A0-AC0530E18E4D}" srcOrd="14" destOrd="0" presId="urn:microsoft.com/office/officeart/2005/8/layout/vList4"/>
    <dgm:cxn modelId="{3F0CFB0C-0290-405D-B08B-A7A9AB7580F0}" type="presParOf" srcId="{0E67D611-D5E6-44D2-81A0-AC0530E18E4D}" destId="{6CEF2445-663E-4D58-9796-114CD61AECBA}" srcOrd="0" destOrd="0" presId="urn:microsoft.com/office/officeart/2005/8/layout/vList4"/>
    <dgm:cxn modelId="{62B019FE-9807-4D8E-A340-62256C56936E}" type="presParOf" srcId="{0E67D611-D5E6-44D2-81A0-AC0530E18E4D}" destId="{DE9B1034-0415-440C-BA75-B226DE2FE0DC}" srcOrd="1" destOrd="0" presId="urn:microsoft.com/office/officeart/2005/8/layout/vList4"/>
    <dgm:cxn modelId="{6C5D4821-96FD-4419-B9F9-D84F497CF845}" type="presParOf" srcId="{0E67D611-D5E6-44D2-81A0-AC0530E18E4D}" destId="{8B65523B-028E-402D-9032-EBBD7992255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E99144-8C06-4B2B-B3F9-A6C617D459AF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_tradnl"/>
        </a:p>
      </dgm:t>
    </dgm:pt>
    <dgm:pt modelId="{4CA82D89-5DED-4927-89AE-D1A821CB4E52}">
      <dgm:prSet phldrT="[Texto]" custT="1"/>
      <dgm:spPr/>
      <dgm:t>
        <a:bodyPr/>
        <a:lstStyle/>
        <a:p>
          <a:pPr algn="l"/>
          <a:r>
            <a:rPr lang="es-ES" sz="2000" dirty="0" smtClean="0"/>
            <a:t>CHE		94</a:t>
          </a:r>
          <a:endParaRPr lang="es-ES_tradnl" sz="2000" dirty="0"/>
        </a:p>
      </dgm:t>
    </dgm:pt>
    <dgm:pt modelId="{4F7951A1-CBC6-4E44-BEE4-B02C63FDE032}" type="parTrans" cxnId="{00FECEE3-8E52-4301-B1A4-E280F1D6BBFA}">
      <dgm:prSet/>
      <dgm:spPr/>
      <dgm:t>
        <a:bodyPr/>
        <a:lstStyle/>
        <a:p>
          <a:pPr algn="r"/>
          <a:endParaRPr lang="es-ES_tradnl" sz="2000"/>
        </a:p>
      </dgm:t>
    </dgm:pt>
    <dgm:pt modelId="{9980AB24-9634-4CAE-84DD-646ABBDA9E56}" type="sibTrans" cxnId="{00FECEE3-8E52-4301-B1A4-E280F1D6BBFA}">
      <dgm:prSet/>
      <dgm:spPr/>
      <dgm:t>
        <a:bodyPr/>
        <a:lstStyle/>
        <a:p>
          <a:pPr algn="r"/>
          <a:endParaRPr lang="es-ES_tradnl" sz="2000"/>
        </a:p>
      </dgm:t>
    </dgm:pt>
    <dgm:pt modelId="{0EFEEA9C-D043-4750-904D-361395BA55F6}">
      <dgm:prSet custT="1"/>
      <dgm:spPr/>
      <dgm:t>
        <a:bodyPr/>
        <a:lstStyle/>
        <a:p>
          <a:pPr algn="l"/>
          <a:r>
            <a:rPr lang="es-ES" sz="2000" dirty="0" smtClean="0"/>
            <a:t>PHY		93,4</a:t>
          </a:r>
        </a:p>
      </dgm:t>
    </dgm:pt>
    <dgm:pt modelId="{E7C12247-98FD-4352-920D-6B0102546771}" type="parTrans" cxnId="{F3A6F6F4-410E-44E6-8AD9-974661272B30}">
      <dgm:prSet/>
      <dgm:spPr/>
      <dgm:t>
        <a:bodyPr/>
        <a:lstStyle/>
        <a:p>
          <a:pPr algn="r"/>
          <a:endParaRPr lang="es-ES_tradnl" sz="2000"/>
        </a:p>
      </dgm:t>
    </dgm:pt>
    <dgm:pt modelId="{546ECC06-0012-4CAF-8E81-E2246D36F77E}" type="sibTrans" cxnId="{F3A6F6F4-410E-44E6-8AD9-974661272B30}">
      <dgm:prSet/>
      <dgm:spPr/>
      <dgm:t>
        <a:bodyPr/>
        <a:lstStyle/>
        <a:p>
          <a:pPr algn="r"/>
          <a:endParaRPr lang="es-ES_tradnl" sz="2000"/>
        </a:p>
      </dgm:t>
    </dgm:pt>
    <dgm:pt modelId="{31AC8D3D-E2BD-4F06-AC63-4B2D9BED99C7}">
      <dgm:prSet custT="1"/>
      <dgm:spPr/>
      <dgm:t>
        <a:bodyPr/>
        <a:lstStyle/>
        <a:p>
          <a:pPr algn="l"/>
          <a:r>
            <a:rPr lang="es-ES" sz="2000" dirty="0" smtClean="0"/>
            <a:t>MAT		91,6</a:t>
          </a:r>
        </a:p>
      </dgm:t>
    </dgm:pt>
    <dgm:pt modelId="{E1E55CCE-14B1-41CD-AEB1-282B42BB3B38}" type="parTrans" cxnId="{AF2323E4-5CA7-483B-88B9-148AF84F7342}">
      <dgm:prSet/>
      <dgm:spPr/>
      <dgm:t>
        <a:bodyPr/>
        <a:lstStyle/>
        <a:p>
          <a:pPr algn="r"/>
          <a:endParaRPr lang="es-ES_tradnl" sz="2000"/>
        </a:p>
      </dgm:t>
    </dgm:pt>
    <dgm:pt modelId="{3A1BC230-D504-4AAE-B360-841CB434D0DD}" type="sibTrans" cxnId="{AF2323E4-5CA7-483B-88B9-148AF84F7342}">
      <dgm:prSet/>
      <dgm:spPr/>
      <dgm:t>
        <a:bodyPr/>
        <a:lstStyle/>
        <a:p>
          <a:pPr algn="r"/>
          <a:endParaRPr lang="es-ES_tradnl" sz="2000"/>
        </a:p>
      </dgm:t>
    </dgm:pt>
    <dgm:pt modelId="{D0080CA3-2D38-452E-8CCA-134F16E597AE}">
      <dgm:prSet custT="1"/>
      <dgm:spPr/>
      <dgm:t>
        <a:bodyPr/>
        <a:lstStyle/>
        <a:p>
          <a:pPr algn="l"/>
          <a:r>
            <a:rPr lang="es-ES" sz="2000" dirty="0" smtClean="0"/>
            <a:t>LIF		93,8</a:t>
          </a:r>
        </a:p>
      </dgm:t>
    </dgm:pt>
    <dgm:pt modelId="{533F10ED-E20C-4E8C-A9D4-6AA51D118946}" type="parTrans" cxnId="{DB8815A1-4F46-4B22-85FD-5936AB46D9D7}">
      <dgm:prSet/>
      <dgm:spPr/>
      <dgm:t>
        <a:bodyPr/>
        <a:lstStyle/>
        <a:p>
          <a:pPr algn="r"/>
          <a:endParaRPr lang="es-ES_tradnl" sz="2000"/>
        </a:p>
      </dgm:t>
    </dgm:pt>
    <dgm:pt modelId="{F3BCAF22-9C0A-40AB-81D2-87053135D051}" type="sibTrans" cxnId="{DB8815A1-4F46-4B22-85FD-5936AB46D9D7}">
      <dgm:prSet/>
      <dgm:spPr/>
      <dgm:t>
        <a:bodyPr/>
        <a:lstStyle/>
        <a:p>
          <a:pPr algn="r"/>
          <a:endParaRPr lang="es-ES_tradnl" sz="2000"/>
        </a:p>
      </dgm:t>
    </dgm:pt>
    <dgm:pt modelId="{DC6906D6-740B-4391-894C-9F758E771420}">
      <dgm:prSet custT="1"/>
      <dgm:spPr/>
      <dgm:t>
        <a:bodyPr/>
        <a:lstStyle/>
        <a:p>
          <a:pPr algn="l"/>
          <a:r>
            <a:rPr lang="es-ES" sz="2000" dirty="0" smtClean="0"/>
            <a:t>ECO                 	94</a:t>
          </a:r>
        </a:p>
      </dgm:t>
    </dgm:pt>
    <dgm:pt modelId="{2F686201-1732-4C2D-8DEE-212D4CB5DD48}" type="parTrans" cxnId="{06B669C1-F4BB-4F3A-BC4D-89E87605949F}">
      <dgm:prSet/>
      <dgm:spPr/>
      <dgm:t>
        <a:bodyPr/>
        <a:lstStyle/>
        <a:p>
          <a:pPr algn="r"/>
          <a:endParaRPr lang="es-ES_tradnl" sz="2000"/>
        </a:p>
      </dgm:t>
    </dgm:pt>
    <dgm:pt modelId="{43D61D5A-3F92-4EF1-80AD-0ECCC1178750}" type="sibTrans" cxnId="{06B669C1-F4BB-4F3A-BC4D-89E87605949F}">
      <dgm:prSet/>
      <dgm:spPr/>
      <dgm:t>
        <a:bodyPr/>
        <a:lstStyle/>
        <a:p>
          <a:pPr algn="r"/>
          <a:endParaRPr lang="es-ES_tradnl" sz="2000"/>
        </a:p>
      </dgm:t>
    </dgm:pt>
    <dgm:pt modelId="{0DB57686-013C-4A80-A028-670C34A77C27}">
      <dgm:prSet custT="1"/>
      <dgm:spPr/>
      <dgm:t>
        <a:bodyPr/>
        <a:lstStyle/>
        <a:p>
          <a:pPr algn="l"/>
          <a:r>
            <a:rPr lang="es-ES" sz="2000" dirty="0" smtClean="0"/>
            <a:t>ENG		93,8</a:t>
          </a:r>
        </a:p>
      </dgm:t>
    </dgm:pt>
    <dgm:pt modelId="{EA0E81FF-8572-433D-8654-592FA62F861A}" type="parTrans" cxnId="{609EC929-9228-411C-AE9E-15CE8732A418}">
      <dgm:prSet/>
      <dgm:spPr/>
      <dgm:t>
        <a:bodyPr/>
        <a:lstStyle/>
        <a:p>
          <a:pPr algn="r"/>
          <a:endParaRPr lang="es-ES_tradnl" sz="2000"/>
        </a:p>
      </dgm:t>
    </dgm:pt>
    <dgm:pt modelId="{F07DD51D-53F4-430B-A0D9-ED182B54E4FC}" type="sibTrans" cxnId="{609EC929-9228-411C-AE9E-15CE8732A418}">
      <dgm:prSet/>
      <dgm:spPr/>
      <dgm:t>
        <a:bodyPr/>
        <a:lstStyle/>
        <a:p>
          <a:pPr algn="r"/>
          <a:endParaRPr lang="es-ES_tradnl" sz="2000"/>
        </a:p>
      </dgm:t>
    </dgm:pt>
    <dgm:pt modelId="{DB1D7EF7-5401-48A0-A5EA-991C457BB0C8}">
      <dgm:prSet custT="1"/>
      <dgm:spPr/>
      <dgm:t>
        <a:bodyPr/>
        <a:lstStyle/>
        <a:p>
          <a:pPr algn="l"/>
          <a:r>
            <a:rPr lang="es-ES" sz="2000" dirty="0" smtClean="0"/>
            <a:t>SOC		93,6</a:t>
          </a:r>
        </a:p>
      </dgm:t>
    </dgm:pt>
    <dgm:pt modelId="{E74E3FE3-3ADF-4211-842D-202B223B50B7}" type="parTrans" cxnId="{7B5B08C0-AFFC-45E2-9EE8-0A9880FAF5D8}">
      <dgm:prSet/>
      <dgm:spPr/>
      <dgm:t>
        <a:bodyPr/>
        <a:lstStyle/>
        <a:p>
          <a:pPr algn="r"/>
          <a:endParaRPr lang="es-ES_tradnl" sz="2000"/>
        </a:p>
      </dgm:t>
    </dgm:pt>
    <dgm:pt modelId="{AED36956-02C1-430F-9985-7C9D271A4F25}" type="sibTrans" cxnId="{7B5B08C0-AFFC-45E2-9EE8-0A9880FAF5D8}">
      <dgm:prSet/>
      <dgm:spPr/>
      <dgm:t>
        <a:bodyPr/>
        <a:lstStyle/>
        <a:p>
          <a:pPr algn="r"/>
          <a:endParaRPr lang="es-ES_tradnl" sz="2000"/>
        </a:p>
      </dgm:t>
    </dgm:pt>
    <dgm:pt modelId="{53BD8628-5F31-47FB-87D4-F669DE32B6C3}">
      <dgm:prSet custT="1"/>
      <dgm:spPr/>
      <dgm:t>
        <a:bodyPr/>
        <a:lstStyle/>
        <a:p>
          <a:pPr algn="l"/>
          <a:r>
            <a:rPr lang="es-ES" sz="2000" dirty="0" smtClean="0"/>
            <a:t>ENV		93,6</a:t>
          </a:r>
        </a:p>
      </dgm:t>
    </dgm:pt>
    <dgm:pt modelId="{45F0AC3E-9F5F-46B9-8519-C8FADEEC5244}" type="parTrans" cxnId="{6FDAF843-4E45-469F-AABA-1BEBF054B8F4}">
      <dgm:prSet/>
      <dgm:spPr/>
      <dgm:t>
        <a:bodyPr/>
        <a:lstStyle/>
        <a:p>
          <a:pPr algn="r"/>
          <a:endParaRPr lang="es-ES_tradnl" sz="2000"/>
        </a:p>
      </dgm:t>
    </dgm:pt>
    <dgm:pt modelId="{F3647B8E-5748-4138-9D7A-0CF97FA43594}" type="sibTrans" cxnId="{6FDAF843-4E45-469F-AABA-1BEBF054B8F4}">
      <dgm:prSet/>
      <dgm:spPr/>
      <dgm:t>
        <a:bodyPr/>
        <a:lstStyle/>
        <a:p>
          <a:pPr algn="r"/>
          <a:endParaRPr lang="es-ES_tradnl" sz="2000"/>
        </a:p>
      </dgm:t>
    </dgm:pt>
    <dgm:pt modelId="{14C5A359-2420-453D-B4B4-9C8BFE6147CB}" type="pres">
      <dgm:prSet presAssocID="{ADE99144-8C06-4B2B-B3F9-A6C617D459A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F83673-89A7-4C3E-ADC7-C14B7F3231E0}" type="pres">
      <dgm:prSet presAssocID="{4CA82D89-5DED-4927-89AE-D1A821CB4E52}" presName="comp" presStyleCnt="0"/>
      <dgm:spPr/>
    </dgm:pt>
    <dgm:pt modelId="{BE7749D9-005B-421E-A49D-6F4753CA32E6}" type="pres">
      <dgm:prSet presAssocID="{4CA82D89-5DED-4927-89AE-D1A821CB4E52}" presName="box" presStyleLbl="node1" presStyleIdx="0" presStyleCnt="8" custLinFactNeighborX="-1020"/>
      <dgm:spPr/>
      <dgm:t>
        <a:bodyPr/>
        <a:lstStyle/>
        <a:p>
          <a:endParaRPr lang="es-ES"/>
        </a:p>
      </dgm:t>
    </dgm:pt>
    <dgm:pt modelId="{B529AA6A-8586-4E78-8DD4-CBE3FFD5B140}" type="pres">
      <dgm:prSet presAssocID="{4CA82D89-5DED-4927-89AE-D1A821CB4E52}" presName="img" presStyleLbl="fgImgPlace1" presStyleIdx="0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  <dgm:t>
        <a:bodyPr/>
        <a:lstStyle/>
        <a:p>
          <a:endParaRPr lang="es-ES_tradnl"/>
        </a:p>
      </dgm:t>
    </dgm:pt>
    <dgm:pt modelId="{4379DBD7-F9B3-4C7F-9536-18915D617EB2}" type="pres">
      <dgm:prSet presAssocID="{4CA82D89-5DED-4927-89AE-D1A821CB4E52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F04D67-A1C3-41A5-BA17-F6FD9F9B0E49}" type="pres">
      <dgm:prSet presAssocID="{9980AB24-9634-4CAE-84DD-646ABBDA9E56}" presName="spacer" presStyleCnt="0"/>
      <dgm:spPr/>
    </dgm:pt>
    <dgm:pt modelId="{31034EA0-7AF0-42C7-9364-88CCD7D1D7D6}" type="pres">
      <dgm:prSet presAssocID="{0EFEEA9C-D043-4750-904D-361395BA55F6}" presName="comp" presStyleCnt="0"/>
      <dgm:spPr/>
    </dgm:pt>
    <dgm:pt modelId="{7EC0CDF6-69BD-4FCB-9355-029E4E931437}" type="pres">
      <dgm:prSet presAssocID="{0EFEEA9C-D043-4750-904D-361395BA55F6}" presName="box" presStyleLbl="node1" presStyleIdx="1" presStyleCnt="8"/>
      <dgm:spPr/>
      <dgm:t>
        <a:bodyPr/>
        <a:lstStyle/>
        <a:p>
          <a:endParaRPr lang="es-ES"/>
        </a:p>
      </dgm:t>
    </dgm:pt>
    <dgm:pt modelId="{7AA188A0-BA80-4BAC-BE28-2DF3ABB4DA8A}" type="pres">
      <dgm:prSet presAssocID="{0EFEEA9C-D043-4750-904D-361395BA55F6}" presName="img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</dgm:spPr>
      <dgm:t>
        <a:bodyPr/>
        <a:lstStyle/>
        <a:p>
          <a:endParaRPr lang="es-ES_tradnl"/>
        </a:p>
      </dgm:t>
    </dgm:pt>
    <dgm:pt modelId="{85443674-85CF-412D-B862-45170CC209C4}" type="pres">
      <dgm:prSet presAssocID="{0EFEEA9C-D043-4750-904D-361395BA55F6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ECED52-1F62-49F0-A73E-0171D4E0FF55}" type="pres">
      <dgm:prSet presAssocID="{546ECC06-0012-4CAF-8E81-E2246D36F77E}" presName="spacer" presStyleCnt="0"/>
      <dgm:spPr/>
    </dgm:pt>
    <dgm:pt modelId="{336C43F3-BE85-44E8-BCB8-D7B556B47C4D}" type="pres">
      <dgm:prSet presAssocID="{31AC8D3D-E2BD-4F06-AC63-4B2D9BED99C7}" presName="comp" presStyleCnt="0"/>
      <dgm:spPr/>
    </dgm:pt>
    <dgm:pt modelId="{30C50BB7-4BA4-4AC1-85BD-FFE478306643}" type="pres">
      <dgm:prSet presAssocID="{31AC8D3D-E2BD-4F06-AC63-4B2D9BED99C7}" presName="box" presStyleLbl="node1" presStyleIdx="2" presStyleCnt="8"/>
      <dgm:spPr/>
      <dgm:t>
        <a:bodyPr/>
        <a:lstStyle/>
        <a:p>
          <a:endParaRPr lang="es-ES"/>
        </a:p>
      </dgm:t>
    </dgm:pt>
    <dgm:pt modelId="{BC5F1A9A-998E-4916-98FE-E759FFB810F6}" type="pres">
      <dgm:prSet presAssocID="{31AC8D3D-E2BD-4F06-AC63-4B2D9BED99C7}" presName="img" presStyleLbl="fgImgPlace1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  <dgm:t>
        <a:bodyPr/>
        <a:lstStyle/>
        <a:p>
          <a:endParaRPr lang="es-ES_tradnl"/>
        </a:p>
      </dgm:t>
    </dgm:pt>
    <dgm:pt modelId="{ED375886-A928-4A41-BA1A-D09148B1F716}" type="pres">
      <dgm:prSet presAssocID="{31AC8D3D-E2BD-4F06-AC63-4B2D9BED99C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76CAB7-B261-4B15-B474-CE4FEDFBFA49}" type="pres">
      <dgm:prSet presAssocID="{3A1BC230-D504-4AAE-B360-841CB434D0DD}" presName="spacer" presStyleCnt="0"/>
      <dgm:spPr/>
    </dgm:pt>
    <dgm:pt modelId="{32A081AA-7209-4D00-86C2-488D01E566F1}" type="pres">
      <dgm:prSet presAssocID="{D0080CA3-2D38-452E-8CCA-134F16E597AE}" presName="comp" presStyleCnt="0"/>
      <dgm:spPr/>
    </dgm:pt>
    <dgm:pt modelId="{7427EFC9-239E-4C34-917F-8CC73A38E425}" type="pres">
      <dgm:prSet presAssocID="{D0080CA3-2D38-452E-8CCA-134F16E597AE}" presName="box" presStyleLbl="node1" presStyleIdx="3" presStyleCnt="8"/>
      <dgm:spPr/>
      <dgm:t>
        <a:bodyPr/>
        <a:lstStyle/>
        <a:p>
          <a:endParaRPr lang="es-ES"/>
        </a:p>
      </dgm:t>
    </dgm:pt>
    <dgm:pt modelId="{9FA95C49-A7CC-4D2D-9B80-F5160C86E4A6}" type="pres">
      <dgm:prSet presAssocID="{D0080CA3-2D38-452E-8CCA-134F16E597AE}" presName="img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  <dgm:t>
        <a:bodyPr/>
        <a:lstStyle/>
        <a:p>
          <a:endParaRPr lang="es-ES_tradnl"/>
        </a:p>
      </dgm:t>
    </dgm:pt>
    <dgm:pt modelId="{A39B1407-A026-40FB-91C6-C4E517FE6FE1}" type="pres">
      <dgm:prSet presAssocID="{D0080CA3-2D38-452E-8CCA-134F16E597AE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6E4C34-90D1-475F-B4F9-1472F908346E}" type="pres">
      <dgm:prSet presAssocID="{F3BCAF22-9C0A-40AB-81D2-87053135D051}" presName="spacer" presStyleCnt="0"/>
      <dgm:spPr/>
    </dgm:pt>
    <dgm:pt modelId="{60A6C413-F32A-4A7A-A0AA-D5C4ADCF3677}" type="pres">
      <dgm:prSet presAssocID="{DC6906D6-740B-4391-894C-9F758E771420}" presName="comp" presStyleCnt="0"/>
      <dgm:spPr/>
    </dgm:pt>
    <dgm:pt modelId="{B84F1427-344E-4E0C-8979-725915F85946}" type="pres">
      <dgm:prSet presAssocID="{DC6906D6-740B-4391-894C-9F758E771420}" presName="box" presStyleLbl="node1" presStyleIdx="4" presStyleCnt="8"/>
      <dgm:spPr/>
      <dgm:t>
        <a:bodyPr/>
        <a:lstStyle/>
        <a:p>
          <a:endParaRPr lang="es-ES"/>
        </a:p>
      </dgm:t>
    </dgm:pt>
    <dgm:pt modelId="{9A404880-35BB-4942-A674-394D1391C6D6}" type="pres">
      <dgm:prSet presAssocID="{DC6906D6-740B-4391-894C-9F758E771420}" presName="img" presStyleLbl="fgImgPlac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</dgm:spPr>
      <dgm:t>
        <a:bodyPr/>
        <a:lstStyle/>
        <a:p>
          <a:endParaRPr lang="es-ES_tradnl"/>
        </a:p>
      </dgm:t>
    </dgm:pt>
    <dgm:pt modelId="{EAAD1A19-6FA7-4AA5-AA0D-4C5D7416F32D}" type="pres">
      <dgm:prSet presAssocID="{DC6906D6-740B-4391-894C-9F758E771420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65578C-D51B-473E-BF83-12FD95765267}" type="pres">
      <dgm:prSet presAssocID="{43D61D5A-3F92-4EF1-80AD-0ECCC1178750}" presName="spacer" presStyleCnt="0"/>
      <dgm:spPr/>
    </dgm:pt>
    <dgm:pt modelId="{21F209AB-4015-45B1-A68D-9254DE0F7459}" type="pres">
      <dgm:prSet presAssocID="{0DB57686-013C-4A80-A028-670C34A77C27}" presName="comp" presStyleCnt="0"/>
      <dgm:spPr/>
    </dgm:pt>
    <dgm:pt modelId="{98C52762-FFFE-4AA5-982B-4625BEB9EAD5}" type="pres">
      <dgm:prSet presAssocID="{0DB57686-013C-4A80-A028-670C34A77C27}" presName="box" presStyleLbl="node1" presStyleIdx="5" presStyleCnt="8"/>
      <dgm:spPr/>
      <dgm:t>
        <a:bodyPr/>
        <a:lstStyle/>
        <a:p>
          <a:endParaRPr lang="es-ES"/>
        </a:p>
      </dgm:t>
    </dgm:pt>
    <dgm:pt modelId="{B8ED82C3-7E1D-4CE1-A166-A5F7B65B1163}" type="pres">
      <dgm:prSet presAssocID="{0DB57686-013C-4A80-A028-670C34A77C27}" presName="img" presStyleLbl="fgImgPlace1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  <dgm:t>
        <a:bodyPr/>
        <a:lstStyle/>
        <a:p>
          <a:endParaRPr lang="es-ES_tradnl"/>
        </a:p>
      </dgm:t>
    </dgm:pt>
    <dgm:pt modelId="{56A2B61D-AE2F-4284-8446-493196DBE4A2}" type="pres">
      <dgm:prSet presAssocID="{0DB57686-013C-4A80-A028-670C34A77C27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853DBE-AA2C-4499-8F5F-3C93C8EEE659}" type="pres">
      <dgm:prSet presAssocID="{F07DD51D-53F4-430B-A0D9-ED182B54E4FC}" presName="spacer" presStyleCnt="0"/>
      <dgm:spPr/>
    </dgm:pt>
    <dgm:pt modelId="{3C973A67-B1AC-428B-9018-350CB8BF9D41}" type="pres">
      <dgm:prSet presAssocID="{DB1D7EF7-5401-48A0-A5EA-991C457BB0C8}" presName="comp" presStyleCnt="0"/>
      <dgm:spPr/>
    </dgm:pt>
    <dgm:pt modelId="{CAAB2942-3DDD-45CE-B47D-D8A6EF446BE4}" type="pres">
      <dgm:prSet presAssocID="{DB1D7EF7-5401-48A0-A5EA-991C457BB0C8}" presName="box" presStyleLbl="node1" presStyleIdx="6" presStyleCnt="8"/>
      <dgm:spPr/>
      <dgm:t>
        <a:bodyPr/>
        <a:lstStyle/>
        <a:p>
          <a:endParaRPr lang="es-ES"/>
        </a:p>
      </dgm:t>
    </dgm:pt>
    <dgm:pt modelId="{B3EA6F03-A0EB-4A7C-8090-9C1527E80262}" type="pres">
      <dgm:prSet presAssocID="{DB1D7EF7-5401-48A0-A5EA-991C457BB0C8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5000" b="-105000"/>
          </a:stretch>
        </a:blipFill>
      </dgm:spPr>
      <dgm:t>
        <a:bodyPr/>
        <a:lstStyle/>
        <a:p>
          <a:endParaRPr lang="es-ES_tradnl"/>
        </a:p>
      </dgm:t>
    </dgm:pt>
    <dgm:pt modelId="{DA775F82-759C-44EC-92D7-FACBFC5FD26C}" type="pres">
      <dgm:prSet presAssocID="{DB1D7EF7-5401-48A0-A5EA-991C457BB0C8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ED7753-D159-472C-81DC-19403A9AA7D4}" type="pres">
      <dgm:prSet presAssocID="{AED36956-02C1-430F-9985-7C9D271A4F25}" presName="spacer" presStyleCnt="0"/>
      <dgm:spPr/>
    </dgm:pt>
    <dgm:pt modelId="{0E67D611-D5E6-44D2-81A0-AC0530E18E4D}" type="pres">
      <dgm:prSet presAssocID="{53BD8628-5F31-47FB-87D4-F669DE32B6C3}" presName="comp" presStyleCnt="0"/>
      <dgm:spPr/>
    </dgm:pt>
    <dgm:pt modelId="{6CEF2445-663E-4D58-9796-114CD61AECBA}" type="pres">
      <dgm:prSet presAssocID="{53BD8628-5F31-47FB-87D4-F669DE32B6C3}" presName="box" presStyleLbl="node1" presStyleIdx="7" presStyleCnt="8"/>
      <dgm:spPr/>
      <dgm:t>
        <a:bodyPr/>
        <a:lstStyle/>
        <a:p>
          <a:endParaRPr lang="es-ES"/>
        </a:p>
      </dgm:t>
    </dgm:pt>
    <dgm:pt modelId="{DE9B1034-0415-440C-BA75-B226DE2FE0DC}" type="pres">
      <dgm:prSet presAssocID="{53BD8628-5F31-47FB-87D4-F669DE32B6C3}" presName="img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</dgm:spPr>
      <dgm:t>
        <a:bodyPr/>
        <a:lstStyle/>
        <a:p>
          <a:endParaRPr lang="es-ES_tradnl"/>
        </a:p>
      </dgm:t>
    </dgm:pt>
    <dgm:pt modelId="{8B65523B-028E-402D-9032-EBBD79922557}" type="pres">
      <dgm:prSet presAssocID="{53BD8628-5F31-47FB-87D4-F669DE32B6C3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A17064-6EF6-46A2-91BA-83F4BA439958}" type="presOf" srcId="{D0080CA3-2D38-452E-8CCA-134F16E597AE}" destId="{7427EFC9-239E-4C34-917F-8CC73A38E425}" srcOrd="0" destOrd="0" presId="urn:microsoft.com/office/officeart/2005/8/layout/vList4"/>
    <dgm:cxn modelId="{3D6BB3BB-5ED4-417A-85EE-E097471FF29F}" type="presOf" srcId="{ADE99144-8C06-4B2B-B3F9-A6C617D459AF}" destId="{14C5A359-2420-453D-B4B4-9C8BFE6147CB}" srcOrd="0" destOrd="0" presId="urn:microsoft.com/office/officeart/2005/8/layout/vList4"/>
    <dgm:cxn modelId="{70A6A042-778E-49A5-9235-4349E02F11CC}" type="presOf" srcId="{DB1D7EF7-5401-48A0-A5EA-991C457BB0C8}" destId="{CAAB2942-3DDD-45CE-B47D-D8A6EF446BE4}" srcOrd="0" destOrd="0" presId="urn:microsoft.com/office/officeart/2005/8/layout/vList4"/>
    <dgm:cxn modelId="{6100D1EF-4184-4D63-8777-DAD24BE5E5E8}" type="presOf" srcId="{DC6906D6-740B-4391-894C-9F758E771420}" destId="{EAAD1A19-6FA7-4AA5-AA0D-4C5D7416F32D}" srcOrd="1" destOrd="0" presId="urn:microsoft.com/office/officeart/2005/8/layout/vList4"/>
    <dgm:cxn modelId="{DF74086C-BB9B-42C3-B294-6E080AE6518A}" type="presOf" srcId="{0EFEEA9C-D043-4750-904D-361395BA55F6}" destId="{85443674-85CF-412D-B862-45170CC209C4}" srcOrd="1" destOrd="0" presId="urn:microsoft.com/office/officeart/2005/8/layout/vList4"/>
    <dgm:cxn modelId="{34A8D339-08C6-447C-988C-15062EA1429B}" type="presOf" srcId="{0EFEEA9C-D043-4750-904D-361395BA55F6}" destId="{7EC0CDF6-69BD-4FCB-9355-029E4E931437}" srcOrd="0" destOrd="0" presId="urn:microsoft.com/office/officeart/2005/8/layout/vList4"/>
    <dgm:cxn modelId="{BBBCEA88-C49F-482C-9635-948E5433412C}" type="presOf" srcId="{31AC8D3D-E2BD-4F06-AC63-4B2D9BED99C7}" destId="{30C50BB7-4BA4-4AC1-85BD-FFE478306643}" srcOrd="0" destOrd="0" presId="urn:microsoft.com/office/officeart/2005/8/layout/vList4"/>
    <dgm:cxn modelId="{E69B07BB-2018-42A3-A762-75DC7094EC9D}" type="presOf" srcId="{0DB57686-013C-4A80-A028-670C34A77C27}" destId="{56A2B61D-AE2F-4284-8446-493196DBE4A2}" srcOrd="1" destOrd="0" presId="urn:microsoft.com/office/officeart/2005/8/layout/vList4"/>
    <dgm:cxn modelId="{BCA05E9C-B324-4C6A-AF10-39632D7C752C}" type="presOf" srcId="{DC6906D6-740B-4391-894C-9F758E771420}" destId="{B84F1427-344E-4E0C-8979-725915F85946}" srcOrd="0" destOrd="0" presId="urn:microsoft.com/office/officeart/2005/8/layout/vList4"/>
    <dgm:cxn modelId="{00FECEE3-8E52-4301-B1A4-E280F1D6BBFA}" srcId="{ADE99144-8C06-4B2B-B3F9-A6C617D459AF}" destId="{4CA82D89-5DED-4927-89AE-D1A821CB4E52}" srcOrd="0" destOrd="0" parTransId="{4F7951A1-CBC6-4E44-BEE4-B02C63FDE032}" sibTransId="{9980AB24-9634-4CAE-84DD-646ABBDA9E56}"/>
    <dgm:cxn modelId="{F3A6F6F4-410E-44E6-8AD9-974661272B30}" srcId="{ADE99144-8C06-4B2B-B3F9-A6C617D459AF}" destId="{0EFEEA9C-D043-4750-904D-361395BA55F6}" srcOrd="1" destOrd="0" parTransId="{E7C12247-98FD-4352-920D-6B0102546771}" sibTransId="{546ECC06-0012-4CAF-8E81-E2246D36F77E}"/>
    <dgm:cxn modelId="{FFC7A43A-EECB-4430-98F8-A61517E2C214}" type="presOf" srcId="{53BD8628-5F31-47FB-87D4-F669DE32B6C3}" destId="{8B65523B-028E-402D-9032-EBBD79922557}" srcOrd="1" destOrd="0" presId="urn:microsoft.com/office/officeart/2005/8/layout/vList4"/>
    <dgm:cxn modelId="{609EC929-9228-411C-AE9E-15CE8732A418}" srcId="{ADE99144-8C06-4B2B-B3F9-A6C617D459AF}" destId="{0DB57686-013C-4A80-A028-670C34A77C27}" srcOrd="5" destOrd="0" parTransId="{EA0E81FF-8572-433D-8654-592FA62F861A}" sibTransId="{F07DD51D-53F4-430B-A0D9-ED182B54E4FC}"/>
    <dgm:cxn modelId="{6FDAF843-4E45-469F-AABA-1BEBF054B8F4}" srcId="{ADE99144-8C06-4B2B-B3F9-A6C617D459AF}" destId="{53BD8628-5F31-47FB-87D4-F669DE32B6C3}" srcOrd="7" destOrd="0" parTransId="{45F0AC3E-9F5F-46B9-8519-C8FADEEC5244}" sibTransId="{F3647B8E-5748-4138-9D7A-0CF97FA43594}"/>
    <dgm:cxn modelId="{052913EE-F71E-4BEB-AC46-529F95BFF90F}" type="presOf" srcId="{DB1D7EF7-5401-48A0-A5EA-991C457BB0C8}" destId="{DA775F82-759C-44EC-92D7-FACBFC5FD26C}" srcOrd="1" destOrd="0" presId="urn:microsoft.com/office/officeart/2005/8/layout/vList4"/>
    <dgm:cxn modelId="{EE42F325-2D88-4302-9EE3-81739F621859}" type="presOf" srcId="{4CA82D89-5DED-4927-89AE-D1A821CB4E52}" destId="{4379DBD7-F9B3-4C7F-9536-18915D617EB2}" srcOrd="1" destOrd="0" presId="urn:microsoft.com/office/officeart/2005/8/layout/vList4"/>
    <dgm:cxn modelId="{7B5B08C0-AFFC-45E2-9EE8-0A9880FAF5D8}" srcId="{ADE99144-8C06-4B2B-B3F9-A6C617D459AF}" destId="{DB1D7EF7-5401-48A0-A5EA-991C457BB0C8}" srcOrd="6" destOrd="0" parTransId="{E74E3FE3-3ADF-4211-842D-202B223B50B7}" sibTransId="{AED36956-02C1-430F-9985-7C9D271A4F25}"/>
    <dgm:cxn modelId="{51DB3AF1-D78C-4CBD-B617-C968EDCF31D4}" type="presOf" srcId="{D0080CA3-2D38-452E-8CCA-134F16E597AE}" destId="{A39B1407-A026-40FB-91C6-C4E517FE6FE1}" srcOrd="1" destOrd="0" presId="urn:microsoft.com/office/officeart/2005/8/layout/vList4"/>
    <dgm:cxn modelId="{005A0A7C-79D8-410A-8329-DC5DCB6C2029}" type="presOf" srcId="{0DB57686-013C-4A80-A028-670C34A77C27}" destId="{98C52762-FFFE-4AA5-982B-4625BEB9EAD5}" srcOrd="0" destOrd="0" presId="urn:microsoft.com/office/officeart/2005/8/layout/vList4"/>
    <dgm:cxn modelId="{AF2323E4-5CA7-483B-88B9-148AF84F7342}" srcId="{ADE99144-8C06-4B2B-B3F9-A6C617D459AF}" destId="{31AC8D3D-E2BD-4F06-AC63-4B2D9BED99C7}" srcOrd="2" destOrd="0" parTransId="{E1E55CCE-14B1-41CD-AEB1-282B42BB3B38}" sibTransId="{3A1BC230-D504-4AAE-B360-841CB434D0DD}"/>
    <dgm:cxn modelId="{BE2C0529-A27B-4360-B5C8-F5A3B9FF2106}" type="presOf" srcId="{31AC8D3D-E2BD-4F06-AC63-4B2D9BED99C7}" destId="{ED375886-A928-4A41-BA1A-D09148B1F716}" srcOrd="1" destOrd="0" presId="urn:microsoft.com/office/officeart/2005/8/layout/vList4"/>
    <dgm:cxn modelId="{27955A75-8D4A-43C1-8F96-2D57299DD5F3}" type="presOf" srcId="{53BD8628-5F31-47FB-87D4-F669DE32B6C3}" destId="{6CEF2445-663E-4D58-9796-114CD61AECBA}" srcOrd="0" destOrd="0" presId="urn:microsoft.com/office/officeart/2005/8/layout/vList4"/>
    <dgm:cxn modelId="{DB8815A1-4F46-4B22-85FD-5936AB46D9D7}" srcId="{ADE99144-8C06-4B2B-B3F9-A6C617D459AF}" destId="{D0080CA3-2D38-452E-8CCA-134F16E597AE}" srcOrd="3" destOrd="0" parTransId="{533F10ED-E20C-4E8C-A9D4-6AA51D118946}" sibTransId="{F3BCAF22-9C0A-40AB-81D2-87053135D051}"/>
    <dgm:cxn modelId="{C155D255-8306-4C1F-9BAF-DD834F403596}" type="presOf" srcId="{4CA82D89-5DED-4927-89AE-D1A821CB4E52}" destId="{BE7749D9-005B-421E-A49D-6F4753CA32E6}" srcOrd="0" destOrd="0" presId="urn:microsoft.com/office/officeart/2005/8/layout/vList4"/>
    <dgm:cxn modelId="{06B669C1-F4BB-4F3A-BC4D-89E87605949F}" srcId="{ADE99144-8C06-4B2B-B3F9-A6C617D459AF}" destId="{DC6906D6-740B-4391-894C-9F758E771420}" srcOrd="4" destOrd="0" parTransId="{2F686201-1732-4C2D-8DEE-212D4CB5DD48}" sibTransId="{43D61D5A-3F92-4EF1-80AD-0ECCC1178750}"/>
    <dgm:cxn modelId="{052664E9-B6AC-4AB5-9D30-846D602D4A8E}" type="presParOf" srcId="{14C5A359-2420-453D-B4B4-9C8BFE6147CB}" destId="{C2F83673-89A7-4C3E-ADC7-C14B7F3231E0}" srcOrd="0" destOrd="0" presId="urn:microsoft.com/office/officeart/2005/8/layout/vList4"/>
    <dgm:cxn modelId="{8F5EC576-5E7A-4738-B716-A7E072BD01E0}" type="presParOf" srcId="{C2F83673-89A7-4C3E-ADC7-C14B7F3231E0}" destId="{BE7749D9-005B-421E-A49D-6F4753CA32E6}" srcOrd="0" destOrd="0" presId="urn:microsoft.com/office/officeart/2005/8/layout/vList4"/>
    <dgm:cxn modelId="{82C13416-92D8-4110-B388-5585E58155F3}" type="presParOf" srcId="{C2F83673-89A7-4C3E-ADC7-C14B7F3231E0}" destId="{B529AA6A-8586-4E78-8DD4-CBE3FFD5B140}" srcOrd="1" destOrd="0" presId="urn:microsoft.com/office/officeart/2005/8/layout/vList4"/>
    <dgm:cxn modelId="{079BCD03-255C-4D3D-A358-8A217D2FA7F1}" type="presParOf" srcId="{C2F83673-89A7-4C3E-ADC7-C14B7F3231E0}" destId="{4379DBD7-F9B3-4C7F-9536-18915D617EB2}" srcOrd="2" destOrd="0" presId="urn:microsoft.com/office/officeart/2005/8/layout/vList4"/>
    <dgm:cxn modelId="{112C47A4-1073-4CEA-B5B9-E57FC822F78B}" type="presParOf" srcId="{14C5A359-2420-453D-B4B4-9C8BFE6147CB}" destId="{E9F04D67-A1C3-41A5-BA17-F6FD9F9B0E49}" srcOrd="1" destOrd="0" presId="urn:microsoft.com/office/officeart/2005/8/layout/vList4"/>
    <dgm:cxn modelId="{0CFE14F0-A358-4877-8E36-DE0C6AA4BCD5}" type="presParOf" srcId="{14C5A359-2420-453D-B4B4-9C8BFE6147CB}" destId="{31034EA0-7AF0-42C7-9364-88CCD7D1D7D6}" srcOrd="2" destOrd="0" presId="urn:microsoft.com/office/officeart/2005/8/layout/vList4"/>
    <dgm:cxn modelId="{F95AE177-17EE-40C5-B781-4DDD9407E546}" type="presParOf" srcId="{31034EA0-7AF0-42C7-9364-88CCD7D1D7D6}" destId="{7EC0CDF6-69BD-4FCB-9355-029E4E931437}" srcOrd="0" destOrd="0" presId="urn:microsoft.com/office/officeart/2005/8/layout/vList4"/>
    <dgm:cxn modelId="{3D441047-00FF-4A8E-80C5-57F2C83FB9EE}" type="presParOf" srcId="{31034EA0-7AF0-42C7-9364-88CCD7D1D7D6}" destId="{7AA188A0-BA80-4BAC-BE28-2DF3ABB4DA8A}" srcOrd="1" destOrd="0" presId="urn:microsoft.com/office/officeart/2005/8/layout/vList4"/>
    <dgm:cxn modelId="{B6B665E5-902F-410C-8272-39269C83CE4A}" type="presParOf" srcId="{31034EA0-7AF0-42C7-9364-88CCD7D1D7D6}" destId="{85443674-85CF-412D-B862-45170CC209C4}" srcOrd="2" destOrd="0" presId="urn:microsoft.com/office/officeart/2005/8/layout/vList4"/>
    <dgm:cxn modelId="{55C19BDD-4446-4171-A958-F581D7FE4E83}" type="presParOf" srcId="{14C5A359-2420-453D-B4B4-9C8BFE6147CB}" destId="{64ECED52-1F62-49F0-A73E-0171D4E0FF55}" srcOrd="3" destOrd="0" presId="urn:microsoft.com/office/officeart/2005/8/layout/vList4"/>
    <dgm:cxn modelId="{33BE9B89-6F76-41E9-9514-7C4CEAB2C427}" type="presParOf" srcId="{14C5A359-2420-453D-B4B4-9C8BFE6147CB}" destId="{336C43F3-BE85-44E8-BCB8-D7B556B47C4D}" srcOrd="4" destOrd="0" presId="urn:microsoft.com/office/officeart/2005/8/layout/vList4"/>
    <dgm:cxn modelId="{3FAC779C-3C5B-4A3E-9858-8AE062A4CCA0}" type="presParOf" srcId="{336C43F3-BE85-44E8-BCB8-D7B556B47C4D}" destId="{30C50BB7-4BA4-4AC1-85BD-FFE478306643}" srcOrd="0" destOrd="0" presId="urn:microsoft.com/office/officeart/2005/8/layout/vList4"/>
    <dgm:cxn modelId="{4CB88C71-7CF9-4367-BFE3-DB77F088A70D}" type="presParOf" srcId="{336C43F3-BE85-44E8-BCB8-D7B556B47C4D}" destId="{BC5F1A9A-998E-4916-98FE-E759FFB810F6}" srcOrd="1" destOrd="0" presId="urn:microsoft.com/office/officeart/2005/8/layout/vList4"/>
    <dgm:cxn modelId="{41E581F0-9057-4210-BF3B-0A367E8D8E33}" type="presParOf" srcId="{336C43F3-BE85-44E8-BCB8-D7B556B47C4D}" destId="{ED375886-A928-4A41-BA1A-D09148B1F716}" srcOrd="2" destOrd="0" presId="urn:microsoft.com/office/officeart/2005/8/layout/vList4"/>
    <dgm:cxn modelId="{D7E4076F-4133-426F-A768-585614D186B2}" type="presParOf" srcId="{14C5A359-2420-453D-B4B4-9C8BFE6147CB}" destId="{EB76CAB7-B261-4B15-B474-CE4FEDFBFA49}" srcOrd="5" destOrd="0" presId="urn:microsoft.com/office/officeart/2005/8/layout/vList4"/>
    <dgm:cxn modelId="{9CAF307D-A039-4CD1-9D94-8945A1E3C50D}" type="presParOf" srcId="{14C5A359-2420-453D-B4B4-9C8BFE6147CB}" destId="{32A081AA-7209-4D00-86C2-488D01E566F1}" srcOrd="6" destOrd="0" presId="urn:microsoft.com/office/officeart/2005/8/layout/vList4"/>
    <dgm:cxn modelId="{A7B397EE-A589-46C4-AF30-3CA43AA623E0}" type="presParOf" srcId="{32A081AA-7209-4D00-86C2-488D01E566F1}" destId="{7427EFC9-239E-4C34-917F-8CC73A38E425}" srcOrd="0" destOrd="0" presId="urn:microsoft.com/office/officeart/2005/8/layout/vList4"/>
    <dgm:cxn modelId="{785E518F-5EF8-4C90-A3BD-D98231DA8C92}" type="presParOf" srcId="{32A081AA-7209-4D00-86C2-488D01E566F1}" destId="{9FA95C49-A7CC-4D2D-9B80-F5160C86E4A6}" srcOrd="1" destOrd="0" presId="urn:microsoft.com/office/officeart/2005/8/layout/vList4"/>
    <dgm:cxn modelId="{82A28492-C204-4CDF-BA6C-7C871AF8CD19}" type="presParOf" srcId="{32A081AA-7209-4D00-86C2-488D01E566F1}" destId="{A39B1407-A026-40FB-91C6-C4E517FE6FE1}" srcOrd="2" destOrd="0" presId="urn:microsoft.com/office/officeart/2005/8/layout/vList4"/>
    <dgm:cxn modelId="{43054DF3-809B-4382-AC37-FF7A3A8D6100}" type="presParOf" srcId="{14C5A359-2420-453D-B4B4-9C8BFE6147CB}" destId="{5F6E4C34-90D1-475F-B4F9-1472F908346E}" srcOrd="7" destOrd="0" presId="urn:microsoft.com/office/officeart/2005/8/layout/vList4"/>
    <dgm:cxn modelId="{B1416B3E-FB22-4EC4-AE6F-820110F93FA4}" type="presParOf" srcId="{14C5A359-2420-453D-B4B4-9C8BFE6147CB}" destId="{60A6C413-F32A-4A7A-A0AA-D5C4ADCF3677}" srcOrd="8" destOrd="0" presId="urn:microsoft.com/office/officeart/2005/8/layout/vList4"/>
    <dgm:cxn modelId="{DC368D4C-BF18-42A3-AFF7-46141F504361}" type="presParOf" srcId="{60A6C413-F32A-4A7A-A0AA-D5C4ADCF3677}" destId="{B84F1427-344E-4E0C-8979-725915F85946}" srcOrd="0" destOrd="0" presId="urn:microsoft.com/office/officeart/2005/8/layout/vList4"/>
    <dgm:cxn modelId="{1C2A270A-6F87-41C5-8DD9-76106BE4865F}" type="presParOf" srcId="{60A6C413-F32A-4A7A-A0AA-D5C4ADCF3677}" destId="{9A404880-35BB-4942-A674-394D1391C6D6}" srcOrd="1" destOrd="0" presId="urn:microsoft.com/office/officeart/2005/8/layout/vList4"/>
    <dgm:cxn modelId="{578F3E20-44F5-43EA-9EC6-162D2910B82B}" type="presParOf" srcId="{60A6C413-F32A-4A7A-A0AA-D5C4ADCF3677}" destId="{EAAD1A19-6FA7-4AA5-AA0D-4C5D7416F32D}" srcOrd="2" destOrd="0" presId="urn:microsoft.com/office/officeart/2005/8/layout/vList4"/>
    <dgm:cxn modelId="{9A685487-CE86-4E61-9666-6523DB7A004F}" type="presParOf" srcId="{14C5A359-2420-453D-B4B4-9C8BFE6147CB}" destId="{2665578C-D51B-473E-BF83-12FD95765267}" srcOrd="9" destOrd="0" presId="urn:microsoft.com/office/officeart/2005/8/layout/vList4"/>
    <dgm:cxn modelId="{2826B985-3919-44C1-B26B-0843FD5BAC21}" type="presParOf" srcId="{14C5A359-2420-453D-B4B4-9C8BFE6147CB}" destId="{21F209AB-4015-45B1-A68D-9254DE0F7459}" srcOrd="10" destOrd="0" presId="urn:microsoft.com/office/officeart/2005/8/layout/vList4"/>
    <dgm:cxn modelId="{5933E64A-4538-43CC-9E91-564BB1EE6564}" type="presParOf" srcId="{21F209AB-4015-45B1-A68D-9254DE0F7459}" destId="{98C52762-FFFE-4AA5-982B-4625BEB9EAD5}" srcOrd="0" destOrd="0" presId="urn:microsoft.com/office/officeart/2005/8/layout/vList4"/>
    <dgm:cxn modelId="{DC924A7C-3EBE-4A37-B924-E264993DA811}" type="presParOf" srcId="{21F209AB-4015-45B1-A68D-9254DE0F7459}" destId="{B8ED82C3-7E1D-4CE1-A166-A5F7B65B1163}" srcOrd="1" destOrd="0" presId="urn:microsoft.com/office/officeart/2005/8/layout/vList4"/>
    <dgm:cxn modelId="{1EB2311D-E20E-4C03-A8F7-FB2782DCD425}" type="presParOf" srcId="{21F209AB-4015-45B1-A68D-9254DE0F7459}" destId="{56A2B61D-AE2F-4284-8446-493196DBE4A2}" srcOrd="2" destOrd="0" presId="urn:microsoft.com/office/officeart/2005/8/layout/vList4"/>
    <dgm:cxn modelId="{48523301-76C6-4E44-BAF7-34D1164E0AF0}" type="presParOf" srcId="{14C5A359-2420-453D-B4B4-9C8BFE6147CB}" destId="{E3853DBE-AA2C-4499-8F5F-3C93C8EEE659}" srcOrd="11" destOrd="0" presId="urn:microsoft.com/office/officeart/2005/8/layout/vList4"/>
    <dgm:cxn modelId="{3D5E7581-A425-4B30-A155-68B3C9062F60}" type="presParOf" srcId="{14C5A359-2420-453D-B4B4-9C8BFE6147CB}" destId="{3C973A67-B1AC-428B-9018-350CB8BF9D41}" srcOrd="12" destOrd="0" presId="urn:microsoft.com/office/officeart/2005/8/layout/vList4"/>
    <dgm:cxn modelId="{8C3F1227-A0B4-409D-8A2A-C791B268B6F3}" type="presParOf" srcId="{3C973A67-B1AC-428B-9018-350CB8BF9D41}" destId="{CAAB2942-3DDD-45CE-B47D-D8A6EF446BE4}" srcOrd="0" destOrd="0" presId="urn:microsoft.com/office/officeart/2005/8/layout/vList4"/>
    <dgm:cxn modelId="{25BE50E8-798C-4BE9-AFF0-9C94171E2699}" type="presParOf" srcId="{3C973A67-B1AC-428B-9018-350CB8BF9D41}" destId="{B3EA6F03-A0EB-4A7C-8090-9C1527E80262}" srcOrd="1" destOrd="0" presId="urn:microsoft.com/office/officeart/2005/8/layout/vList4"/>
    <dgm:cxn modelId="{097200D4-D524-4872-B36C-16377C8CE4F8}" type="presParOf" srcId="{3C973A67-B1AC-428B-9018-350CB8BF9D41}" destId="{DA775F82-759C-44EC-92D7-FACBFC5FD26C}" srcOrd="2" destOrd="0" presId="urn:microsoft.com/office/officeart/2005/8/layout/vList4"/>
    <dgm:cxn modelId="{41218184-E01C-409B-8A96-E8C859BC3D02}" type="presParOf" srcId="{14C5A359-2420-453D-B4B4-9C8BFE6147CB}" destId="{34ED7753-D159-472C-81DC-19403A9AA7D4}" srcOrd="13" destOrd="0" presId="urn:microsoft.com/office/officeart/2005/8/layout/vList4"/>
    <dgm:cxn modelId="{AD8B3642-E2C2-4424-A70C-28F68AA816FE}" type="presParOf" srcId="{14C5A359-2420-453D-B4B4-9C8BFE6147CB}" destId="{0E67D611-D5E6-44D2-81A0-AC0530E18E4D}" srcOrd="14" destOrd="0" presId="urn:microsoft.com/office/officeart/2005/8/layout/vList4"/>
    <dgm:cxn modelId="{E9921981-7EAB-47F8-98EA-77C86B4D68D4}" type="presParOf" srcId="{0E67D611-D5E6-44D2-81A0-AC0530E18E4D}" destId="{6CEF2445-663E-4D58-9796-114CD61AECBA}" srcOrd="0" destOrd="0" presId="urn:microsoft.com/office/officeart/2005/8/layout/vList4"/>
    <dgm:cxn modelId="{A40D7A43-E319-47FA-BB49-612A39DE5950}" type="presParOf" srcId="{0E67D611-D5E6-44D2-81A0-AC0530E18E4D}" destId="{DE9B1034-0415-440C-BA75-B226DE2FE0DC}" srcOrd="1" destOrd="0" presId="urn:microsoft.com/office/officeart/2005/8/layout/vList4"/>
    <dgm:cxn modelId="{375D40D3-02D4-4946-BF52-77CE61845DBE}" type="presParOf" srcId="{0E67D611-D5E6-44D2-81A0-AC0530E18E4D}" destId="{8B65523B-028E-402D-9032-EBBD7992255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EB9E2-E348-4467-98CE-B96D3C4F3687}">
      <dsp:nvSpPr>
        <dsp:cNvPr id="0" name=""/>
        <dsp:cNvSpPr/>
      </dsp:nvSpPr>
      <dsp:spPr>
        <a:xfrm>
          <a:off x="0" y="0"/>
          <a:ext cx="7713519" cy="20016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+mn-lt"/>
              <a:ea typeface="Verdana" pitchFamily="34" charset="0"/>
              <a:cs typeface="Verdana" pitchFamily="34" charset="0"/>
            </a:rPr>
            <a:t>ACADEMIC SECTOR</a:t>
          </a:r>
          <a:endParaRPr lang="es-ES" sz="2400" b="1" kern="1200" dirty="0">
            <a:latin typeface="+mn-lt"/>
            <a:ea typeface="Verdana" pitchFamily="34" charset="0"/>
            <a:cs typeface="Verdana" pitchFamily="34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public or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private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High Education Institutions (HEI)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awarding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academic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degrees</a:t>
          </a:r>
          <a:endParaRPr lang="es-ES" sz="1800" kern="1200" dirty="0">
            <a:latin typeface="+mn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smtClean="0">
              <a:ea typeface="Verdana" panose="020B0604030504040204" pitchFamily="34" charset="0"/>
              <a:cs typeface="Verdana" panose="020B0604030504040204" pitchFamily="34" charset="0"/>
            </a:rPr>
            <a:t>public or private non-profit research organisations</a:t>
          </a:r>
          <a:endParaRPr lang="es-ES" sz="1800" kern="1200" dirty="0">
            <a:latin typeface="+mn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smtClean="0">
              <a:ea typeface="Verdana" panose="020B0604030504040204" pitchFamily="34" charset="0"/>
              <a:cs typeface="Verdana" panose="020B0604030504040204" pitchFamily="34" charset="0"/>
            </a:rPr>
            <a:t>International European interest organisations</a:t>
          </a:r>
          <a:r>
            <a:rPr lang="fr-BE" sz="180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(IEIOs) </a:t>
          </a:r>
          <a:r>
            <a:rPr lang="fr-BE" sz="180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  <a:hlinkClick xmlns:r="http://schemas.openxmlformats.org/officeDocument/2006/relationships" r:id="rId1"/>
            </a:rPr>
            <a:t>http://eiroforum.org/</a:t>
          </a:r>
          <a:r>
            <a:rPr lang="fr-BE" sz="180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es-ES" sz="1800" kern="1200" dirty="0">
            <a:latin typeface="+mn-lt"/>
          </a:endParaRPr>
        </a:p>
      </dsp:txBody>
      <dsp:txXfrm>
        <a:off x="1742865" y="0"/>
        <a:ext cx="5970653" cy="2001615"/>
      </dsp:txXfrm>
    </dsp:sp>
    <dsp:sp modelId="{BD6E84AB-9B27-42F0-BA73-88A27D63BC06}">
      <dsp:nvSpPr>
        <dsp:cNvPr id="0" name=""/>
        <dsp:cNvSpPr/>
      </dsp:nvSpPr>
      <dsp:spPr>
        <a:xfrm>
          <a:off x="200161" y="200161"/>
          <a:ext cx="1542703" cy="160129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42C4A-BB35-44E2-825A-4CB509BD6B2B}">
      <dsp:nvSpPr>
        <dsp:cNvPr id="0" name=""/>
        <dsp:cNvSpPr/>
      </dsp:nvSpPr>
      <dsp:spPr>
        <a:xfrm>
          <a:off x="0" y="2201776"/>
          <a:ext cx="7713519" cy="20016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+mn-lt"/>
              <a:ea typeface="Verdana" pitchFamily="34" charset="0"/>
              <a:cs typeface="Verdana" pitchFamily="34" charset="0"/>
            </a:rPr>
            <a:t>NON –ACADEMIC SECTOR</a:t>
          </a:r>
          <a:endParaRPr lang="es-ES" sz="2400" b="1" kern="1200" dirty="0">
            <a:latin typeface="+mn-lt"/>
            <a:ea typeface="Verdana" pitchFamily="34" charset="0"/>
            <a:cs typeface="Verdana" pitchFamily="34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any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other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socio-economic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actor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not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included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in the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academic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sector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definition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(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i.e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: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SMEs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enterprises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NGOs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hospitals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government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 bodies, </a:t>
          </a:r>
          <a:r>
            <a:rPr lang="fr-BE" sz="1800" kern="1200" dirty="0" err="1" smtClean="0">
              <a:ea typeface="Verdana" panose="020B0604030504040204" pitchFamily="34" charset="0"/>
              <a:cs typeface="Verdana" panose="020B0604030504040204" pitchFamily="34" charset="0"/>
            </a:rPr>
            <a:t>museums</a:t>
          </a:r>
          <a:r>
            <a:rPr lang="fr-BE" sz="1800" kern="1200" dirty="0" smtClean="0">
              <a:ea typeface="Verdana" panose="020B0604030504040204" pitchFamily="34" charset="0"/>
              <a:cs typeface="Verdana" panose="020B0604030504040204" pitchFamily="34" charset="0"/>
            </a:rPr>
            <a:t>…)</a:t>
          </a:r>
          <a:endParaRPr lang="es-ES" sz="1800" kern="1200" dirty="0">
            <a:latin typeface="+mn-lt"/>
          </a:endParaRPr>
        </a:p>
      </dsp:txBody>
      <dsp:txXfrm>
        <a:off x="1742865" y="2201776"/>
        <a:ext cx="5970653" cy="2001615"/>
      </dsp:txXfrm>
    </dsp:sp>
    <dsp:sp modelId="{F5D752E9-F6B8-4D7C-AF33-60187E9C7414}">
      <dsp:nvSpPr>
        <dsp:cNvPr id="0" name=""/>
        <dsp:cNvSpPr/>
      </dsp:nvSpPr>
      <dsp:spPr>
        <a:xfrm>
          <a:off x="200161" y="2401938"/>
          <a:ext cx="1542703" cy="160129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811DC-7C6F-489E-88C0-53DDE8A1CD01}">
      <dsp:nvSpPr>
        <dsp:cNvPr id="0" name=""/>
        <dsp:cNvSpPr/>
      </dsp:nvSpPr>
      <dsp:spPr>
        <a:xfrm>
          <a:off x="0" y="0"/>
          <a:ext cx="8319219" cy="22968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+mn-lt"/>
              <a:ea typeface="Verdana" pitchFamily="34" charset="0"/>
              <a:cs typeface="Verdana" pitchFamily="34" charset="0"/>
            </a:rPr>
            <a:t>BENEFICIARY</a:t>
          </a:r>
          <a:endParaRPr lang="es-ES" sz="2400" b="1" kern="1200" dirty="0">
            <a:latin typeface="+mn-lt"/>
            <a:ea typeface="Verdana" pitchFamily="34" charset="0"/>
            <a:cs typeface="Verdana" pitchFamily="34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700" b="1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Host institution: hosts, </a:t>
          </a:r>
          <a:r>
            <a:rPr lang="fr-BE" sz="1700" b="1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recruits</a:t>
          </a:r>
          <a:r>
            <a:rPr lang="fr-BE" sz="1700" b="1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, trains the ER</a:t>
          </a:r>
          <a:r>
            <a:rPr lang="fr-BE" sz="1700" b="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fr-BE" sz="1700" b="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located</a:t>
          </a:r>
          <a:r>
            <a:rPr lang="fr-BE" sz="1700" b="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in a </a:t>
          </a:r>
          <a:r>
            <a:rPr lang="fr-BE" sz="1700" b="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Member</a:t>
          </a:r>
          <a:r>
            <a:rPr lang="fr-BE" sz="1700" b="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State (MS) or Associated Country (AC)</a:t>
          </a:r>
          <a:endParaRPr lang="es-ES" sz="1700" b="0" kern="1200" dirty="0">
            <a:latin typeface="+mn-lt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70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Receives funding from EC.</a:t>
          </a:r>
          <a:endParaRPr lang="fr-BE" sz="1700" kern="1200" dirty="0" smtClean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70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Signs</a:t>
          </a:r>
          <a:r>
            <a:rPr lang="fr-BE" sz="17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the Grant Agreement </a:t>
          </a:r>
          <a:r>
            <a:rPr lang="fr-BE" sz="170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with</a:t>
          </a:r>
          <a:r>
            <a:rPr lang="fr-BE" sz="17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the EC.</a:t>
          </a:r>
          <a:endParaRPr lang="es-ES" sz="1700" kern="1200" dirty="0">
            <a:latin typeface="+mn-lt"/>
          </a:endParaRPr>
        </a:p>
      </dsp:txBody>
      <dsp:txXfrm>
        <a:off x="1893527" y="0"/>
        <a:ext cx="6425691" cy="2296837"/>
      </dsp:txXfrm>
    </dsp:sp>
    <dsp:sp modelId="{2B6C9A98-EC1F-4A39-BAF2-B87858983C49}">
      <dsp:nvSpPr>
        <dsp:cNvPr id="0" name=""/>
        <dsp:cNvSpPr/>
      </dsp:nvSpPr>
      <dsp:spPr>
        <a:xfrm>
          <a:off x="229683" y="229683"/>
          <a:ext cx="1663843" cy="183746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4BC06-40DB-4DD9-B349-A03C0E11B6BB}">
      <dsp:nvSpPr>
        <dsp:cNvPr id="0" name=""/>
        <dsp:cNvSpPr/>
      </dsp:nvSpPr>
      <dsp:spPr>
        <a:xfrm>
          <a:off x="0" y="2526520"/>
          <a:ext cx="8319219" cy="2296837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+mn-lt"/>
              <a:ea typeface="Verdana" pitchFamily="34" charset="0"/>
              <a:cs typeface="Verdana" pitchFamily="34" charset="0"/>
            </a:rPr>
            <a:t>PARTNER ORGANISATION</a:t>
          </a:r>
          <a:endParaRPr lang="es-ES" sz="1800" b="1" kern="1200" dirty="0">
            <a:latin typeface="+mn-lt"/>
            <a:ea typeface="Verdana" pitchFamily="34" charset="0"/>
            <a:cs typeface="Verdana" pitchFamily="34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Does no recruit the ER (doesn´t sign the GA), offers </a:t>
          </a:r>
          <a:r>
            <a:rPr lang="en-GB" sz="1700" b="1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additional training </a:t>
          </a:r>
          <a:r>
            <a:rPr lang="en-GB" sz="17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and hosts the researcher during his / her </a:t>
          </a:r>
          <a:r>
            <a:rPr lang="en-GB" sz="1700" b="1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secondment</a:t>
          </a:r>
          <a:r>
            <a:rPr lang="en-GB" sz="17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. </a:t>
          </a:r>
          <a:endParaRPr lang="es-ES" sz="1700" kern="1200" dirty="0">
            <a:latin typeface="+mn-lt"/>
            <a:ea typeface="Verdana" pitchFamily="34" charset="0"/>
            <a:cs typeface="Verdana" pitchFamily="34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Partner Organisation:  	</a:t>
          </a:r>
          <a:endParaRPr lang="es-ES" sz="1700" kern="1200" dirty="0">
            <a:latin typeface="+mn-lt"/>
            <a:ea typeface="Verdana" pitchFamily="34" charset="0"/>
            <a:cs typeface="Verdana" pitchFamily="34" charset="0"/>
          </a:endParaRPr>
        </a:p>
        <a:p>
          <a:pPr marL="342900" lvl="2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i="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Outgoing phase of the </a:t>
          </a:r>
          <a:r>
            <a:rPr lang="en-GB" sz="1700" i="1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Global Fellowships </a:t>
          </a:r>
          <a:endParaRPr lang="en-GB" sz="1700" kern="12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  <a:p>
          <a:pPr marL="342900" lvl="2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b="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Secondments in </a:t>
          </a:r>
          <a:r>
            <a:rPr lang="en-GB" sz="1700" i="1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European Fellowships</a:t>
          </a:r>
          <a:endParaRPr lang="en-GB" sz="1700" i="1" kern="1200" dirty="0" smtClean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70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s-ES_tradnl" sz="1700" b="1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Letter of Commitment </a:t>
          </a:r>
          <a:r>
            <a:rPr lang="es-ES_tradnl" sz="170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(</a:t>
          </a:r>
          <a:r>
            <a:rPr lang="es-ES_tradnl" sz="1700" b="0" u="sng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Global Fellowship </a:t>
          </a:r>
          <a:r>
            <a:rPr lang="es-ES_tradnl" sz="1700" b="1" u="sng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only)</a:t>
          </a:r>
          <a:r>
            <a:rPr lang="es-ES_tradnl" sz="1700" b="1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: </a:t>
          </a:r>
          <a:r>
            <a:rPr lang="es-ES_tradnl" sz="1700" b="0" kern="120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indicating activities of the project, updated…</a:t>
          </a:r>
          <a:endParaRPr lang="fr-BE" sz="1700" b="0" kern="1200" dirty="0" smtClean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893527" y="2526520"/>
        <a:ext cx="6425691" cy="2296837"/>
      </dsp:txXfrm>
    </dsp:sp>
    <dsp:sp modelId="{C5A942C7-D83F-46F5-8C54-FA57768AB0CE}">
      <dsp:nvSpPr>
        <dsp:cNvPr id="0" name=""/>
        <dsp:cNvSpPr/>
      </dsp:nvSpPr>
      <dsp:spPr>
        <a:xfrm>
          <a:off x="229683" y="2756204"/>
          <a:ext cx="1663843" cy="183746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749D9-005B-421E-A49D-6F4753CA32E6}">
      <dsp:nvSpPr>
        <dsp:cNvPr id="0" name=""/>
        <dsp:cNvSpPr/>
      </dsp:nvSpPr>
      <dsp:spPr>
        <a:xfrm>
          <a:off x="0" y="0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Chemistry</a:t>
          </a:r>
          <a:r>
            <a:rPr lang="es-ES" sz="2000" kern="1200" dirty="0" smtClean="0"/>
            <a:t> (CHE)			89,6</a:t>
          </a:r>
          <a:endParaRPr lang="es-ES_tradnl" sz="2000" kern="1200" dirty="0"/>
        </a:p>
      </dsp:txBody>
      <dsp:txXfrm>
        <a:off x="1135954" y="0"/>
        <a:ext cx="4317925" cy="451782"/>
      </dsp:txXfrm>
    </dsp:sp>
    <dsp:sp modelId="{B529AA6A-8586-4E78-8DD4-CBE3FFD5B140}">
      <dsp:nvSpPr>
        <dsp:cNvPr id="0" name=""/>
        <dsp:cNvSpPr/>
      </dsp:nvSpPr>
      <dsp:spPr>
        <a:xfrm>
          <a:off x="45178" y="45178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0CDF6-69BD-4FCB-9355-029E4E931437}">
      <dsp:nvSpPr>
        <dsp:cNvPr id="0" name=""/>
        <dsp:cNvSpPr/>
      </dsp:nvSpPr>
      <dsp:spPr>
        <a:xfrm>
          <a:off x="0" y="496960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Physics</a:t>
          </a:r>
          <a:r>
            <a:rPr lang="es-ES" sz="2000" kern="1200" dirty="0" smtClean="0"/>
            <a:t> (PHY)			90,4</a:t>
          </a:r>
        </a:p>
      </dsp:txBody>
      <dsp:txXfrm>
        <a:off x="1135954" y="496960"/>
        <a:ext cx="4317925" cy="451782"/>
      </dsp:txXfrm>
    </dsp:sp>
    <dsp:sp modelId="{7AA188A0-BA80-4BAC-BE28-2DF3ABB4DA8A}">
      <dsp:nvSpPr>
        <dsp:cNvPr id="0" name=""/>
        <dsp:cNvSpPr/>
      </dsp:nvSpPr>
      <dsp:spPr>
        <a:xfrm>
          <a:off x="45178" y="542138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50BB7-4BA4-4AC1-85BD-FFE478306643}">
      <dsp:nvSpPr>
        <dsp:cNvPr id="0" name=""/>
        <dsp:cNvSpPr/>
      </dsp:nvSpPr>
      <dsp:spPr>
        <a:xfrm>
          <a:off x="0" y="993920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Mathematics</a:t>
          </a:r>
          <a:r>
            <a:rPr lang="es-ES" sz="2000" kern="1200" dirty="0" smtClean="0"/>
            <a:t> (MAT)     		90,2</a:t>
          </a:r>
        </a:p>
      </dsp:txBody>
      <dsp:txXfrm>
        <a:off x="1135954" y="993920"/>
        <a:ext cx="4317925" cy="451782"/>
      </dsp:txXfrm>
    </dsp:sp>
    <dsp:sp modelId="{BC5F1A9A-998E-4916-98FE-E759FFB810F6}">
      <dsp:nvSpPr>
        <dsp:cNvPr id="0" name=""/>
        <dsp:cNvSpPr/>
      </dsp:nvSpPr>
      <dsp:spPr>
        <a:xfrm>
          <a:off x="45178" y="1039099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7EFC9-239E-4C34-917F-8CC73A38E425}">
      <dsp:nvSpPr>
        <dsp:cNvPr id="0" name=""/>
        <dsp:cNvSpPr/>
      </dsp:nvSpPr>
      <dsp:spPr>
        <a:xfrm>
          <a:off x="0" y="1490881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Life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Sciences</a:t>
          </a:r>
          <a:r>
            <a:rPr lang="es-ES" sz="2000" kern="1200" dirty="0" smtClean="0"/>
            <a:t> (LIF)		90,6</a:t>
          </a:r>
        </a:p>
      </dsp:txBody>
      <dsp:txXfrm>
        <a:off x="1135954" y="1490881"/>
        <a:ext cx="4317925" cy="451782"/>
      </dsp:txXfrm>
    </dsp:sp>
    <dsp:sp modelId="{9FA95C49-A7CC-4D2D-9B80-F5160C86E4A6}">
      <dsp:nvSpPr>
        <dsp:cNvPr id="0" name=""/>
        <dsp:cNvSpPr/>
      </dsp:nvSpPr>
      <dsp:spPr>
        <a:xfrm>
          <a:off x="45178" y="1536059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F1427-344E-4E0C-8979-725915F85946}">
      <dsp:nvSpPr>
        <dsp:cNvPr id="0" name=""/>
        <dsp:cNvSpPr/>
      </dsp:nvSpPr>
      <dsp:spPr>
        <a:xfrm>
          <a:off x="0" y="1987841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Economic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Sciences</a:t>
          </a:r>
          <a:r>
            <a:rPr lang="es-ES" sz="2000" kern="1200" dirty="0" smtClean="0"/>
            <a:t> (ECO)		86,6</a:t>
          </a:r>
        </a:p>
      </dsp:txBody>
      <dsp:txXfrm>
        <a:off x="1135954" y="1987841"/>
        <a:ext cx="4317925" cy="451782"/>
      </dsp:txXfrm>
    </dsp:sp>
    <dsp:sp modelId="{9A404880-35BB-4942-A674-394D1391C6D6}">
      <dsp:nvSpPr>
        <dsp:cNvPr id="0" name=""/>
        <dsp:cNvSpPr/>
      </dsp:nvSpPr>
      <dsp:spPr>
        <a:xfrm>
          <a:off x="45178" y="2033020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52762-FFFE-4AA5-982B-4625BEB9EAD5}">
      <dsp:nvSpPr>
        <dsp:cNvPr id="0" name=""/>
        <dsp:cNvSpPr/>
      </dsp:nvSpPr>
      <dsp:spPr>
        <a:xfrm>
          <a:off x="0" y="2484802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ICT and </a:t>
          </a:r>
          <a:r>
            <a:rPr lang="es-ES" sz="2000" kern="1200" dirty="0" err="1" smtClean="0"/>
            <a:t>Engineering</a:t>
          </a:r>
          <a:r>
            <a:rPr lang="es-ES" sz="2000" kern="1200" dirty="0" smtClean="0"/>
            <a:t> (ENG)	88,6</a:t>
          </a:r>
        </a:p>
      </dsp:txBody>
      <dsp:txXfrm>
        <a:off x="1135954" y="2484802"/>
        <a:ext cx="4317925" cy="451782"/>
      </dsp:txXfrm>
    </dsp:sp>
    <dsp:sp modelId="{B8ED82C3-7E1D-4CE1-A166-A5F7B65B1163}">
      <dsp:nvSpPr>
        <dsp:cNvPr id="0" name=""/>
        <dsp:cNvSpPr/>
      </dsp:nvSpPr>
      <dsp:spPr>
        <a:xfrm>
          <a:off x="45178" y="2529980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B2942-3DDD-45CE-B47D-D8A6EF446BE4}">
      <dsp:nvSpPr>
        <dsp:cNvPr id="0" name=""/>
        <dsp:cNvSpPr/>
      </dsp:nvSpPr>
      <dsp:spPr>
        <a:xfrm>
          <a:off x="0" y="2981762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SSciences</a:t>
          </a:r>
          <a:r>
            <a:rPr lang="es-ES" sz="2000" kern="1200" dirty="0" smtClean="0"/>
            <a:t> &amp; </a:t>
          </a:r>
          <a:r>
            <a:rPr lang="es-ES" sz="2000" kern="1200" dirty="0" err="1" smtClean="0"/>
            <a:t>Humanities</a:t>
          </a:r>
          <a:r>
            <a:rPr lang="es-ES" sz="2000" kern="1200" dirty="0" smtClean="0"/>
            <a:t> (SOC)	92,8</a:t>
          </a:r>
        </a:p>
      </dsp:txBody>
      <dsp:txXfrm>
        <a:off x="1135954" y="2981762"/>
        <a:ext cx="4317925" cy="451782"/>
      </dsp:txXfrm>
    </dsp:sp>
    <dsp:sp modelId="{B3EA6F03-A0EB-4A7C-8090-9C1527E80262}">
      <dsp:nvSpPr>
        <dsp:cNvPr id="0" name=""/>
        <dsp:cNvSpPr/>
      </dsp:nvSpPr>
      <dsp:spPr>
        <a:xfrm>
          <a:off x="45178" y="3026940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5000" b="-10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F2445-663E-4D58-9796-114CD61AECBA}">
      <dsp:nvSpPr>
        <dsp:cNvPr id="0" name=""/>
        <dsp:cNvSpPr/>
      </dsp:nvSpPr>
      <dsp:spPr>
        <a:xfrm>
          <a:off x="0" y="3478723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Earth</a:t>
          </a:r>
          <a:r>
            <a:rPr lang="es-ES" sz="2000" kern="1200" dirty="0" smtClean="0"/>
            <a:t> &amp; </a:t>
          </a:r>
          <a:r>
            <a:rPr lang="es-ES" sz="2000" kern="1200" dirty="0" err="1" smtClean="0"/>
            <a:t>Environmental</a:t>
          </a:r>
          <a:r>
            <a:rPr lang="es-ES" sz="2000" kern="1200" dirty="0" smtClean="0"/>
            <a:t> Sc (ENV)	90,4</a:t>
          </a:r>
        </a:p>
      </dsp:txBody>
      <dsp:txXfrm>
        <a:off x="1135954" y="3478723"/>
        <a:ext cx="4317925" cy="451782"/>
      </dsp:txXfrm>
    </dsp:sp>
    <dsp:sp modelId="{DE9B1034-0415-440C-BA75-B226DE2FE0DC}">
      <dsp:nvSpPr>
        <dsp:cNvPr id="0" name=""/>
        <dsp:cNvSpPr/>
      </dsp:nvSpPr>
      <dsp:spPr>
        <a:xfrm>
          <a:off x="45178" y="3523901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2FF81-982C-4310-B1D2-5A1A6DB7A4C7}">
      <dsp:nvSpPr>
        <dsp:cNvPr id="0" name=""/>
        <dsp:cNvSpPr/>
      </dsp:nvSpPr>
      <dsp:spPr>
        <a:xfrm>
          <a:off x="0" y="3975683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CAR				87,2</a:t>
          </a:r>
        </a:p>
      </dsp:txBody>
      <dsp:txXfrm>
        <a:off x="1135954" y="3975683"/>
        <a:ext cx="4317925" cy="451782"/>
      </dsp:txXfrm>
    </dsp:sp>
    <dsp:sp modelId="{4257F47D-2190-4E11-BF44-505F4EDF4B17}">
      <dsp:nvSpPr>
        <dsp:cNvPr id="0" name=""/>
        <dsp:cNvSpPr/>
      </dsp:nvSpPr>
      <dsp:spPr>
        <a:xfrm>
          <a:off x="45178" y="4020861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85928-7A33-444F-B92C-FD318D951F4E}">
      <dsp:nvSpPr>
        <dsp:cNvPr id="0" name=""/>
        <dsp:cNvSpPr/>
      </dsp:nvSpPr>
      <dsp:spPr>
        <a:xfrm>
          <a:off x="0" y="4472644"/>
          <a:ext cx="5453880" cy="45178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RI				90,8</a:t>
          </a:r>
        </a:p>
      </dsp:txBody>
      <dsp:txXfrm>
        <a:off x="1135954" y="4472644"/>
        <a:ext cx="4317925" cy="451782"/>
      </dsp:txXfrm>
    </dsp:sp>
    <dsp:sp modelId="{B952605F-7C79-4D25-991C-B77ED41BA10C}">
      <dsp:nvSpPr>
        <dsp:cNvPr id="0" name=""/>
        <dsp:cNvSpPr/>
      </dsp:nvSpPr>
      <dsp:spPr>
        <a:xfrm>
          <a:off x="45178" y="4517822"/>
          <a:ext cx="1090776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749D9-005B-421E-A49D-6F4753CA32E6}">
      <dsp:nvSpPr>
        <dsp:cNvPr id="0" name=""/>
        <dsp:cNvSpPr/>
      </dsp:nvSpPr>
      <dsp:spPr>
        <a:xfrm>
          <a:off x="0" y="0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CHE		90,8</a:t>
          </a:r>
          <a:endParaRPr lang="es-ES_tradnl" sz="2000" kern="1200" dirty="0"/>
        </a:p>
      </dsp:txBody>
      <dsp:txXfrm>
        <a:off x="664447" y="0"/>
        <a:ext cx="2431896" cy="451782"/>
      </dsp:txXfrm>
    </dsp:sp>
    <dsp:sp modelId="{B529AA6A-8586-4E78-8DD4-CBE3FFD5B140}">
      <dsp:nvSpPr>
        <dsp:cNvPr id="0" name=""/>
        <dsp:cNvSpPr/>
      </dsp:nvSpPr>
      <dsp:spPr>
        <a:xfrm>
          <a:off x="45178" y="45178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0CDF6-69BD-4FCB-9355-029E4E931437}">
      <dsp:nvSpPr>
        <dsp:cNvPr id="0" name=""/>
        <dsp:cNvSpPr/>
      </dsp:nvSpPr>
      <dsp:spPr>
        <a:xfrm>
          <a:off x="0" y="496960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PHY		91,2</a:t>
          </a:r>
        </a:p>
      </dsp:txBody>
      <dsp:txXfrm>
        <a:off x="664447" y="496960"/>
        <a:ext cx="2431896" cy="451782"/>
      </dsp:txXfrm>
    </dsp:sp>
    <dsp:sp modelId="{7AA188A0-BA80-4BAC-BE28-2DF3ABB4DA8A}">
      <dsp:nvSpPr>
        <dsp:cNvPr id="0" name=""/>
        <dsp:cNvSpPr/>
      </dsp:nvSpPr>
      <dsp:spPr>
        <a:xfrm>
          <a:off x="45178" y="542138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50BB7-4BA4-4AC1-85BD-FFE478306643}">
      <dsp:nvSpPr>
        <dsp:cNvPr id="0" name=""/>
        <dsp:cNvSpPr/>
      </dsp:nvSpPr>
      <dsp:spPr>
        <a:xfrm>
          <a:off x="0" y="993920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MAT		91</a:t>
          </a:r>
        </a:p>
      </dsp:txBody>
      <dsp:txXfrm>
        <a:off x="664447" y="993920"/>
        <a:ext cx="2431896" cy="451782"/>
      </dsp:txXfrm>
    </dsp:sp>
    <dsp:sp modelId="{BC5F1A9A-998E-4916-98FE-E759FFB810F6}">
      <dsp:nvSpPr>
        <dsp:cNvPr id="0" name=""/>
        <dsp:cNvSpPr/>
      </dsp:nvSpPr>
      <dsp:spPr>
        <a:xfrm>
          <a:off x="45178" y="1039099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7EFC9-239E-4C34-917F-8CC73A38E425}">
      <dsp:nvSpPr>
        <dsp:cNvPr id="0" name=""/>
        <dsp:cNvSpPr/>
      </dsp:nvSpPr>
      <dsp:spPr>
        <a:xfrm>
          <a:off x="0" y="1490881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LIF		92,4</a:t>
          </a:r>
        </a:p>
      </dsp:txBody>
      <dsp:txXfrm>
        <a:off x="664447" y="1490881"/>
        <a:ext cx="2431896" cy="451782"/>
      </dsp:txXfrm>
    </dsp:sp>
    <dsp:sp modelId="{9FA95C49-A7CC-4D2D-9B80-F5160C86E4A6}">
      <dsp:nvSpPr>
        <dsp:cNvPr id="0" name=""/>
        <dsp:cNvSpPr/>
      </dsp:nvSpPr>
      <dsp:spPr>
        <a:xfrm>
          <a:off x="45178" y="1536059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F1427-344E-4E0C-8979-725915F85946}">
      <dsp:nvSpPr>
        <dsp:cNvPr id="0" name=""/>
        <dsp:cNvSpPr/>
      </dsp:nvSpPr>
      <dsp:spPr>
        <a:xfrm>
          <a:off x="0" y="1987841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ECO                 	89,8</a:t>
          </a:r>
        </a:p>
      </dsp:txBody>
      <dsp:txXfrm>
        <a:off x="664447" y="1987841"/>
        <a:ext cx="2431896" cy="451782"/>
      </dsp:txXfrm>
    </dsp:sp>
    <dsp:sp modelId="{9A404880-35BB-4942-A674-394D1391C6D6}">
      <dsp:nvSpPr>
        <dsp:cNvPr id="0" name=""/>
        <dsp:cNvSpPr/>
      </dsp:nvSpPr>
      <dsp:spPr>
        <a:xfrm>
          <a:off x="45178" y="2033020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52762-FFFE-4AA5-982B-4625BEB9EAD5}">
      <dsp:nvSpPr>
        <dsp:cNvPr id="0" name=""/>
        <dsp:cNvSpPr/>
      </dsp:nvSpPr>
      <dsp:spPr>
        <a:xfrm>
          <a:off x="0" y="2484802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ENG		90,8</a:t>
          </a:r>
        </a:p>
      </dsp:txBody>
      <dsp:txXfrm>
        <a:off x="664447" y="2484802"/>
        <a:ext cx="2431896" cy="451782"/>
      </dsp:txXfrm>
    </dsp:sp>
    <dsp:sp modelId="{B8ED82C3-7E1D-4CE1-A166-A5F7B65B1163}">
      <dsp:nvSpPr>
        <dsp:cNvPr id="0" name=""/>
        <dsp:cNvSpPr/>
      </dsp:nvSpPr>
      <dsp:spPr>
        <a:xfrm>
          <a:off x="45178" y="2529980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B2942-3DDD-45CE-B47D-D8A6EF446BE4}">
      <dsp:nvSpPr>
        <dsp:cNvPr id="0" name=""/>
        <dsp:cNvSpPr/>
      </dsp:nvSpPr>
      <dsp:spPr>
        <a:xfrm>
          <a:off x="0" y="2981762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SOC		92,2</a:t>
          </a:r>
        </a:p>
      </dsp:txBody>
      <dsp:txXfrm>
        <a:off x="664447" y="2981762"/>
        <a:ext cx="2431896" cy="451782"/>
      </dsp:txXfrm>
    </dsp:sp>
    <dsp:sp modelId="{B3EA6F03-A0EB-4A7C-8090-9C1527E80262}">
      <dsp:nvSpPr>
        <dsp:cNvPr id="0" name=""/>
        <dsp:cNvSpPr/>
      </dsp:nvSpPr>
      <dsp:spPr>
        <a:xfrm>
          <a:off x="45178" y="3026940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5000" b="-10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F2445-663E-4D58-9796-114CD61AECBA}">
      <dsp:nvSpPr>
        <dsp:cNvPr id="0" name=""/>
        <dsp:cNvSpPr/>
      </dsp:nvSpPr>
      <dsp:spPr>
        <a:xfrm>
          <a:off x="0" y="3478723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ENV		92,2</a:t>
          </a:r>
        </a:p>
      </dsp:txBody>
      <dsp:txXfrm>
        <a:off x="664447" y="3478723"/>
        <a:ext cx="2431896" cy="451782"/>
      </dsp:txXfrm>
    </dsp:sp>
    <dsp:sp modelId="{DE9B1034-0415-440C-BA75-B226DE2FE0DC}">
      <dsp:nvSpPr>
        <dsp:cNvPr id="0" name=""/>
        <dsp:cNvSpPr/>
      </dsp:nvSpPr>
      <dsp:spPr>
        <a:xfrm>
          <a:off x="45178" y="3523901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2FF81-982C-4310-B1D2-5A1A6DB7A4C7}">
      <dsp:nvSpPr>
        <dsp:cNvPr id="0" name=""/>
        <dsp:cNvSpPr/>
      </dsp:nvSpPr>
      <dsp:spPr>
        <a:xfrm>
          <a:off x="0" y="3975683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CAR		91,2</a:t>
          </a:r>
        </a:p>
      </dsp:txBody>
      <dsp:txXfrm>
        <a:off x="664447" y="3975683"/>
        <a:ext cx="2431896" cy="451782"/>
      </dsp:txXfrm>
    </dsp:sp>
    <dsp:sp modelId="{4257F47D-2190-4E11-BF44-505F4EDF4B17}">
      <dsp:nvSpPr>
        <dsp:cNvPr id="0" name=""/>
        <dsp:cNvSpPr/>
      </dsp:nvSpPr>
      <dsp:spPr>
        <a:xfrm>
          <a:off x="45178" y="4020861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85928-7A33-444F-B92C-FD318D951F4E}">
      <dsp:nvSpPr>
        <dsp:cNvPr id="0" name=""/>
        <dsp:cNvSpPr/>
      </dsp:nvSpPr>
      <dsp:spPr>
        <a:xfrm>
          <a:off x="0" y="4472644"/>
          <a:ext cx="3096344" cy="45178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RI		92,2</a:t>
          </a:r>
        </a:p>
      </dsp:txBody>
      <dsp:txXfrm>
        <a:off x="664447" y="4472644"/>
        <a:ext cx="2431896" cy="451782"/>
      </dsp:txXfrm>
    </dsp:sp>
    <dsp:sp modelId="{B952605F-7C79-4D25-991C-B77ED41BA10C}">
      <dsp:nvSpPr>
        <dsp:cNvPr id="0" name=""/>
        <dsp:cNvSpPr/>
      </dsp:nvSpPr>
      <dsp:spPr>
        <a:xfrm>
          <a:off x="45178" y="4517822"/>
          <a:ext cx="619268" cy="3614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749D9-005B-421E-A49D-6F4753CA32E6}">
      <dsp:nvSpPr>
        <dsp:cNvPr id="0" name=""/>
        <dsp:cNvSpPr/>
      </dsp:nvSpPr>
      <dsp:spPr>
        <a:xfrm>
          <a:off x="0" y="0"/>
          <a:ext cx="5453880" cy="5660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Chemistry</a:t>
          </a:r>
          <a:r>
            <a:rPr lang="es-ES" sz="2000" kern="1200" dirty="0" smtClean="0"/>
            <a:t> (CHE)			93,6</a:t>
          </a:r>
          <a:endParaRPr lang="es-ES_tradnl" sz="2000" kern="1200" dirty="0"/>
        </a:p>
      </dsp:txBody>
      <dsp:txXfrm>
        <a:off x="1147384" y="0"/>
        <a:ext cx="4306495" cy="566081"/>
      </dsp:txXfrm>
    </dsp:sp>
    <dsp:sp modelId="{B529AA6A-8586-4E78-8DD4-CBE3FFD5B140}">
      <dsp:nvSpPr>
        <dsp:cNvPr id="0" name=""/>
        <dsp:cNvSpPr/>
      </dsp:nvSpPr>
      <dsp:spPr>
        <a:xfrm>
          <a:off x="56608" y="56608"/>
          <a:ext cx="1090776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0CDF6-69BD-4FCB-9355-029E4E931437}">
      <dsp:nvSpPr>
        <dsp:cNvPr id="0" name=""/>
        <dsp:cNvSpPr/>
      </dsp:nvSpPr>
      <dsp:spPr>
        <a:xfrm>
          <a:off x="0" y="622689"/>
          <a:ext cx="5453880" cy="566081"/>
        </a:xfrm>
        <a:prstGeom prst="roundRect">
          <a:avLst>
            <a:gd name="adj" fmla="val 10000"/>
          </a:avLst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Physics</a:t>
          </a:r>
          <a:r>
            <a:rPr lang="es-ES" sz="2000" kern="1200" dirty="0" smtClean="0"/>
            <a:t> (PHY)			93</a:t>
          </a:r>
        </a:p>
      </dsp:txBody>
      <dsp:txXfrm>
        <a:off x="1147384" y="622689"/>
        <a:ext cx="4306495" cy="566081"/>
      </dsp:txXfrm>
    </dsp:sp>
    <dsp:sp modelId="{7AA188A0-BA80-4BAC-BE28-2DF3ABB4DA8A}">
      <dsp:nvSpPr>
        <dsp:cNvPr id="0" name=""/>
        <dsp:cNvSpPr/>
      </dsp:nvSpPr>
      <dsp:spPr>
        <a:xfrm>
          <a:off x="56608" y="679297"/>
          <a:ext cx="1090776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50BB7-4BA4-4AC1-85BD-FFE478306643}">
      <dsp:nvSpPr>
        <dsp:cNvPr id="0" name=""/>
        <dsp:cNvSpPr/>
      </dsp:nvSpPr>
      <dsp:spPr>
        <a:xfrm>
          <a:off x="0" y="1245378"/>
          <a:ext cx="5453880" cy="566081"/>
        </a:xfrm>
        <a:prstGeom prst="roundRect">
          <a:avLst>
            <a:gd name="adj" fmla="val 10000"/>
          </a:avLst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Mathematics</a:t>
          </a:r>
          <a:r>
            <a:rPr lang="es-ES" sz="2000" kern="1200" dirty="0" smtClean="0"/>
            <a:t> (MAT)     		92,2</a:t>
          </a:r>
        </a:p>
      </dsp:txBody>
      <dsp:txXfrm>
        <a:off x="1147384" y="1245378"/>
        <a:ext cx="4306495" cy="566081"/>
      </dsp:txXfrm>
    </dsp:sp>
    <dsp:sp modelId="{BC5F1A9A-998E-4916-98FE-E759FFB810F6}">
      <dsp:nvSpPr>
        <dsp:cNvPr id="0" name=""/>
        <dsp:cNvSpPr/>
      </dsp:nvSpPr>
      <dsp:spPr>
        <a:xfrm>
          <a:off x="56608" y="1301987"/>
          <a:ext cx="1090776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7EFC9-239E-4C34-917F-8CC73A38E425}">
      <dsp:nvSpPr>
        <dsp:cNvPr id="0" name=""/>
        <dsp:cNvSpPr/>
      </dsp:nvSpPr>
      <dsp:spPr>
        <a:xfrm>
          <a:off x="0" y="1868068"/>
          <a:ext cx="5453880" cy="566081"/>
        </a:xfrm>
        <a:prstGeom prst="roundRect">
          <a:avLst>
            <a:gd name="adj" fmla="val 10000"/>
          </a:avLst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Life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Sciences</a:t>
          </a:r>
          <a:r>
            <a:rPr lang="es-ES" sz="2000" kern="1200" dirty="0" smtClean="0"/>
            <a:t> (LIF)		91,8</a:t>
          </a:r>
        </a:p>
      </dsp:txBody>
      <dsp:txXfrm>
        <a:off x="1147384" y="1868068"/>
        <a:ext cx="4306495" cy="566081"/>
      </dsp:txXfrm>
    </dsp:sp>
    <dsp:sp modelId="{9FA95C49-A7CC-4D2D-9B80-F5160C86E4A6}">
      <dsp:nvSpPr>
        <dsp:cNvPr id="0" name=""/>
        <dsp:cNvSpPr/>
      </dsp:nvSpPr>
      <dsp:spPr>
        <a:xfrm>
          <a:off x="56608" y="1924676"/>
          <a:ext cx="1090776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F1427-344E-4E0C-8979-725915F85946}">
      <dsp:nvSpPr>
        <dsp:cNvPr id="0" name=""/>
        <dsp:cNvSpPr/>
      </dsp:nvSpPr>
      <dsp:spPr>
        <a:xfrm>
          <a:off x="0" y="2490757"/>
          <a:ext cx="5453880" cy="566081"/>
        </a:xfrm>
        <a:prstGeom prst="roundRect">
          <a:avLst>
            <a:gd name="adj" fmla="val 10000"/>
          </a:avLst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Economic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Sciences</a:t>
          </a:r>
          <a:r>
            <a:rPr lang="es-ES" sz="2000" kern="1200" dirty="0" smtClean="0"/>
            <a:t> (ECO)		92,4</a:t>
          </a:r>
        </a:p>
      </dsp:txBody>
      <dsp:txXfrm>
        <a:off x="1147384" y="2490757"/>
        <a:ext cx="4306495" cy="566081"/>
      </dsp:txXfrm>
    </dsp:sp>
    <dsp:sp modelId="{9A404880-35BB-4942-A674-394D1391C6D6}">
      <dsp:nvSpPr>
        <dsp:cNvPr id="0" name=""/>
        <dsp:cNvSpPr/>
      </dsp:nvSpPr>
      <dsp:spPr>
        <a:xfrm>
          <a:off x="56608" y="2547366"/>
          <a:ext cx="1090776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52762-FFFE-4AA5-982B-4625BEB9EAD5}">
      <dsp:nvSpPr>
        <dsp:cNvPr id="0" name=""/>
        <dsp:cNvSpPr/>
      </dsp:nvSpPr>
      <dsp:spPr>
        <a:xfrm>
          <a:off x="0" y="3113447"/>
          <a:ext cx="5453880" cy="566081"/>
        </a:xfrm>
        <a:prstGeom prst="roundRect">
          <a:avLst>
            <a:gd name="adj" fmla="val 10000"/>
          </a:avLst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ICT and </a:t>
          </a:r>
          <a:r>
            <a:rPr lang="es-ES" sz="2000" kern="1200" dirty="0" err="1" smtClean="0"/>
            <a:t>Engineering</a:t>
          </a:r>
          <a:r>
            <a:rPr lang="es-ES" sz="2000" kern="1200" dirty="0" smtClean="0"/>
            <a:t> (ENG)	93,8</a:t>
          </a:r>
        </a:p>
      </dsp:txBody>
      <dsp:txXfrm>
        <a:off x="1147384" y="3113447"/>
        <a:ext cx="4306495" cy="566081"/>
      </dsp:txXfrm>
    </dsp:sp>
    <dsp:sp modelId="{B8ED82C3-7E1D-4CE1-A166-A5F7B65B1163}">
      <dsp:nvSpPr>
        <dsp:cNvPr id="0" name=""/>
        <dsp:cNvSpPr/>
      </dsp:nvSpPr>
      <dsp:spPr>
        <a:xfrm>
          <a:off x="56608" y="3170055"/>
          <a:ext cx="1090776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B2942-3DDD-45CE-B47D-D8A6EF446BE4}">
      <dsp:nvSpPr>
        <dsp:cNvPr id="0" name=""/>
        <dsp:cNvSpPr/>
      </dsp:nvSpPr>
      <dsp:spPr>
        <a:xfrm>
          <a:off x="0" y="3736136"/>
          <a:ext cx="5453880" cy="566081"/>
        </a:xfrm>
        <a:prstGeom prst="roundRect">
          <a:avLst>
            <a:gd name="adj" fmla="val 10000"/>
          </a:avLst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SSciences</a:t>
          </a:r>
          <a:r>
            <a:rPr lang="es-ES" sz="2000" kern="1200" dirty="0" smtClean="0"/>
            <a:t> &amp; </a:t>
          </a:r>
          <a:r>
            <a:rPr lang="es-ES" sz="2000" kern="1200" dirty="0" err="1" smtClean="0"/>
            <a:t>Humanities</a:t>
          </a:r>
          <a:r>
            <a:rPr lang="es-ES" sz="2000" kern="1200" dirty="0" smtClean="0"/>
            <a:t> (SOC)	92,8</a:t>
          </a:r>
        </a:p>
      </dsp:txBody>
      <dsp:txXfrm>
        <a:off x="1147384" y="3736136"/>
        <a:ext cx="4306495" cy="566081"/>
      </dsp:txXfrm>
    </dsp:sp>
    <dsp:sp modelId="{B3EA6F03-A0EB-4A7C-8090-9C1527E80262}">
      <dsp:nvSpPr>
        <dsp:cNvPr id="0" name=""/>
        <dsp:cNvSpPr/>
      </dsp:nvSpPr>
      <dsp:spPr>
        <a:xfrm>
          <a:off x="56608" y="3792744"/>
          <a:ext cx="1090776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5000" b="-10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F2445-663E-4D58-9796-114CD61AECBA}">
      <dsp:nvSpPr>
        <dsp:cNvPr id="0" name=""/>
        <dsp:cNvSpPr/>
      </dsp:nvSpPr>
      <dsp:spPr>
        <a:xfrm>
          <a:off x="0" y="4358826"/>
          <a:ext cx="5453880" cy="566081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Earth</a:t>
          </a:r>
          <a:r>
            <a:rPr lang="es-ES" sz="2000" kern="1200" dirty="0" smtClean="0"/>
            <a:t> &amp; </a:t>
          </a:r>
          <a:r>
            <a:rPr lang="es-ES" sz="2000" kern="1200" dirty="0" err="1" smtClean="0"/>
            <a:t>Environmental</a:t>
          </a:r>
          <a:r>
            <a:rPr lang="es-ES" sz="2000" kern="1200" dirty="0" smtClean="0"/>
            <a:t> Sc (ENV)	93,4</a:t>
          </a:r>
        </a:p>
      </dsp:txBody>
      <dsp:txXfrm>
        <a:off x="1147384" y="4358826"/>
        <a:ext cx="4306495" cy="566081"/>
      </dsp:txXfrm>
    </dsp:sp>
    <dsp:sp modelId="{DE9B1034-0415-440C-BA75-B226DE2FE0DC}">
      <dsp:nvSpPr>
        <dsp:cNvPr id="0" name=""/>
        <dsp:cNvSpPr/>
      </dsp:nvSpPr>
      <dsp:spPr>
        <a:xfrm>
          <a:off x="56608" y="4415434"/>
          <a:ext cx="1090776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749D9-005B-421E-A49D-6F4753CA32E6}">
      <dsp:nvSpPr>
        <dsp:cNvPr id="0" name=""/>
        <dsp:cNvSpPr/>
      </dsp:nvSpPr>
      <dsp:spPr>
        <a:xfrm>
          <a:off x="0" y="0"/>
          <a:ext cx="3096344" cy="5660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CHE		94</a:t>
          </a:r>
          <a:endParaRPr lang="es-ES_tradnl" sz="2000" kern="1200" dirty="0"/>
        </a:p>
      </dsp:txBody>
      <dsp:txXfrm>
        <a:off x="675876" y="0"/>
        <a:ext cx="2420467" cy="566081"/>
      </dsp:txXfrm>
    </dsp:sp>
    <dsp:sp modelId="{B529AA6A-8586-4E78-8DD4-CBE3FFD5B140}">
      <dsp:nvSpPr>
        <dsp:cNvPr id="0" name=""/>
        <dsp:cNvSpPr/>
      </dsp:nvSpPr>
      <dsp:spPr>
        <a:xfrm>
          <a:off x="56608" y="56608"/>
          <a:ext cx="619268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0CDF6-69BD-4FCB-9355-029E4E931437}">
      <dsp:nvSpPr>
        <dsp:cNvPr id="0" name=""/>
        <dsp:cNvSpPr/>
      </dsp:nvSpPr>
      <dsp:spPr>
        <a:xfrm>
          <a:off x="0" y="622689"/>
          <a:ext cx="3096344" cy="566081"/>
        </a:xfrm>
        <a:prstGeom prst="roundRect">
          <a:avLst>
            <a:gd name="adj" fmla="val 10000"/>
          </a:avLst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PHY		93,4</a:t>
          </a:r>
        </a:p>
      </dsp:txBody>
      <dsp:txXfrm>
        <a:off x="675876" y="622689"/>
        <a:ext cx="2420467" cy="566081"/>
      </dsp:txXfrm>
    </dsp:sp>
    <dsp:sp modelId="{7AA188A0-BA80-4BAC-BE28-2DF3ABB4DA8A}">
      <dsp:nvSpPr>
        <dsp:cNvPr id="0" name=""/>
        <dsp:cNvSpPr/>
      </dsp:nvSpPr>
      <dsp:spPr>
        <a:xfrm>
          <a:off x="56608" y="679297"/>
          <a:ext cx="619268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50BB7-4BA4-4AC1-85BD-FFE478306643}">
      <dsp:nvSpPr>
        <dsp:cNvPr id="0" name=""/>
        <dsp:cNvSpPr/>
      </dsp:nvSpPr>
      <dsp:spPr>
        <a:xfrm>
          <a:off x="0" y="1245378"/>
          <a:ext cx="3096344" cy="566081"/>
        </a:xfrm>
        <a:prstGeom prst="roundRect">
          <a:avLst>
            <a:gd name="adj" fmla="val 10000"/>
          </a:avLst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MAT		91,6</a:t>
          </a:r>
        </a:p>
      </dsp:txBody>
      <dsp:txXfrm>
        <a:off x="675876" y="1245378"/>
        <a:ext cx="2420467" cy="566081"/>
      </dsp:txXfrm>
    </dsp:sp>
    <dsp:sp modelId="{BC5F1A9A-998E-4916-98FE-E759FFB810F6}">
      <dsp:nvSpPr>
        <dsp:cNvPr id="0" name=""/>
        <dsp:cNvSpPr/>
      </dsp:nvSpPr>
      <dsp:spPr>
        <a:xfrm>
          <a:off x="56608" y="1301987"/>
          <a:ext cx="619268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7EFC9-239E-4C34-917F-8CC73A38E425}">
      <dsp:nvSpPr>
        <dsp:cNvPr id="0" name=""/>
        <dsp:cNvSpPr/>
      </dsp:nvSpPr>
      <dsp:spPr>
        <a:xfrm>
          <a:off x="0" y="1868068"/>
          <a:ext cx="3096344" cy="566081"/>
        </a:xfrm>
        <a:prstGeom prst="roundRect">
          <a:avLst>
            <a:gd name="adj" fmla="val 10000"/>
          </a:avLst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LIF		93,8</a:t>
          </a:r>
        </a:p>
      </dsp:txBody>
      <dsp:txXfrm>
        <a:off x="675876" y="1868068"/>
        <a:ext cx="2420467" cy="566081"/>
      </dsp:txXfrm>
    </dsp:sp>
    <dsp:sp modelId="{9FA95C49-A7CC-4D2D-9B80-F5160C86E4A6}">
      <dsp:nvSpPr>
        <dsp:cNvPr id="0" name=""/>
        <dsp:cNvSpPr/>
      </dsp:nvSpPr>
      <dsp:spPr>
        <a:xfrm>
          <a:off x="56608" y="1924676"/>
          <a:ext cx="619268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F1427-344E-4E0C-8979-725915F85946}">
      <dsp:nvSpPr>
        <dsp:cNvPr id="0" name=""/>
        <dsp:cNvSpPr/>
      </dsp:nvSpPr>
      <dsp:spPr>
        <a:xfrm>
          <a:off x="0" y="2490757"/>
          <a:ext cx="3096344" cy="566081"/>
        </a:xfrm>
        <a:prstGeom prst="roundRect">
          <a:avLst>
            <a:gd name="adj" fmla="val 10000"/>
          </a:avLst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ECO                 	94</a:t>
          </a:r>
        </a:p>
      </dsp:txBody>
      <dsp:txXfrm>
        <a:off x="675876" y="2490757"/>
        <a:ext cx="2420467" cy="566081"/>
      </dsp:txXfrm>
    </dsp:sp>
    <dsp:sp modelId="{9A404880-35BB-4942-A674-394D1391C6D6}">
      <dsp:nvSpPr>
        <dsp:cNvPr id="0" name=""/>
        <dsp:cNvSpPr/>
      </dsp:nvSpPr>
      <dsp:spPr>
        <a:xfrm>
          <a:off x="56608" y="2547366"/>
          <a:ext cx="619268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52762-FFFE-4AA5-982B-4625BEB9EAD5}">
      <dsp:nvSpPr>
        <dsp:cNvPr id="0" name=""/>
        <dsp:cNvSpPr/>
      </dsp:nvSpPr>
      <dsp:spPr>
        <a:xfrm>
          <a:off x="0" y="3113447"/>
          <a:ext cx="3096344" cy="566081"/>
        </a:xfrm>
        <a:prstGeom prst="roundRect">
          <a:avLst>
            <a:gd name="adj" fmla="val 10000"/>
          </a:avLst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ENG		93,8</a:t>
          </a:r>
        </a:p>
      </dsp:txBody>
      <dsp:txXfrm>
        <a:off x="675876" y="3113447"/>
        <a:ext cx="2420467" cy="566081"/>
      </dsp:txXfrm>
    </dsp:sp>
    <dsp:sp modelId="{B8ED82C3-7E1D-4CE1-A166-A5F7B65B1163}">
      <dsp:nvSpPr>
        <dsp:cNvPr id="0" name=""/>
        <dsp:cNvSpPr/>
      </dsp:nvSpPr>
      <dsp:spPr>
        <a:xfrm>
          <a:off x="56608" y="3170055"/>
          <a:ext cx="619268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B2942-3DDD-45CE-B47D-D8A6EF446BE4}">
      <dsp:nvSpPr>
        <dsp:cNvPr id="0" name=""/>
        <dsp:cNvSpPr/>
      </dsp:nvSpPr>
      <dsp:spPr>
        <a:xfrm>
          <a:off x="0" y="3736136"/>
          <a:ext cx="3096344" cy="566081"/>
        </a:xfrm>
        <a:prstGeom prst="roundRect">
          <a:avLst>
            <a:gd name="adj" fmla="val 10000"/>
          </a:avLst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SOC		93,6</a:t>
          </a:r>
        </a:p>
      </dsp:txBody>
      <dsp:txXfrm>
        <a:off x="675876" y="3736136"/>
        <a:ext cx="2420467" cy="566081"/>
      </dsp:txXfrm>
    </dsp:sp>
    <dsp:sp modelId="{B3EA6F03-A0EB-4A7C-8090-9C1527E80262}">
      <dsp:nvSpPr>
        <dsp:cNvPr id="0" name=""/>
        <dsp:cNvSpPr/>
      </dsp:nvSpPr>
      <dsp:spPr>
        <a:xfrm>
          <a:off x="56608" y="3792744"/>
          <a:ext cx="619268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5000" b="-10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F2445-663E-4D58-9796-114CD61AECBA}">
      <dsp:nvSpPr>
        <dsp:cNvPr id="0" name=""/>
        <dsp:cNvSpPr/>
      </dsp:nvSpPr>
      <dsp:spPr>
        <a:xfrm>
          <a:off x="0" y="4358826"/>
          <a:ext cx="3096344" cy="566081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ENV		93,6</a:t>
          </a:r>
        </a:p>
      </dsp:txBody>
      <dsp:txXfrm>
        <a:off x="675876" y="4358826"/>
        <a:ext cx="2420467" cy="566081"/>
      </dsp:txXfrm>
    </dsp:sp>
    <dsp:sp modelId="{DE9B1034-0415-440C-BA75-B226DE2FE0DC}">
      <dsp:nvSpPr>
        <dsp:cNvPr id="0" name=""/>
        <dsp:cNvSpPr/>
      </dsp:nvSpPr>
      <dsp:spPr>
        <a:xfrm>
          <a:off x="56608" y="4415434"/>
          <a:ext cx="619268" cy="452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9DB28-4CBA-43B6-909F-669292005D6A}" type="datetimeFigureOut">
              <a:rPr lang="es-ES" smtClean="0"/>
              <a:t>14/06/2016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7CC88-E249-4AA1-A3AD-068FFC1BD3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15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aseline="0" dirty="0" smtClean="0">
              <a:solidFill>
                <a:srgbClr val="7030A0"/>
              </a:solidFill>
              <a:latin typeface="+mn-lt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olidFill>
                <a:srgbClr val="7030A0"/>
              </a:solidFill>
              <a:latin typeface="+mn-lt"/>
              <a:cs typeface="+mn-cs"/>
            </a:endParaRPr>
          </a:p>
          <a:p>
            <a:endParaRPr lang="es-ES" dirty="0" smtClean="0"/>
          </a:p>
          <a:p>
            <a:endParaRPr lang="es-E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023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21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664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27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430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C5425F-2DED-4833-836F-243795A5023C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890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264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23C2A-259F-4937-A19A-BFC075C08454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3866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23C2A-259F-4937-A19A-BFC075C08454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298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23C2A-259F-4937-A19A-BFC075C08454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176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375E55-1041-4479-B0C3-F62623E9E4F4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1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 smtClean="0"/>
              <a:t>En</a:t>
            </a:r>
            <a:r>
              <a:rPr lang="es-ES" baseline="0" dirty="0" smtClean="0"/>
              <a:t> 2014 se realizaron 33 sesiones informativas / talleres, este año</a:t>
            </a:r>
            <a:r>
              <a:rPr lang="es-ES" b="1" baseline="0" dirty="0" smtClean="0"/>
              <a:t> 2015 </a:t>
            </a:r>
            <a:r>
              <a:rPr lang="es-ES" baseline="0" dirty="0" smtClean="0"/>
              <a:t>la cifra no solo se mantiene, sino que se incrementa ligeramente </a:t>
            </a:r>
            <a:r>
              <a:rPr lang="es-ES" b="1" baseline="0" dirty="0" smtClean="0"/>
              <a:t>(+35).  </a:t>
            </a:r>
            <a:r>
              <a:rPr lang="es-ES" baseline="0" dirty="0" smtClean="0"/>
              <a:t>Todo ello es posible gracias a la implicación no solo de la NCP de la OE sino también del </a:t>
            </a:r>
            <a:r>
              <a:rPr lang="es-ES" b="1" baseline="0" dirty="0" smtClean="0"/>
              <a:t>NCP de la Fundación para el conocimiento </a:t>
            </a:r>
            <a:r>
              <a:rPr lang="es-ES" b="1" baseline="0" dirty="0" err="1" smtClean="0"/>
              <a:t>Madri+d</a:t>
            </a:r>
            <a:r>
              <a:rPr lang="es-ES" b="1" baseline="0" dirty="0" smtClean="0"/>
              <a:t>, Jesús Rojo</a:t>
            </a:r>
            <a:r>
              <a:rPr lang="es-ES" baseline="0" dirty="0" smtClean="0"/>
              <a:t>, ambos forman un gran equipo -</a:t>
            </a:r>
            <a:r>
              <a:rPr lang="es-ES" baseline="0" dirty="0" smtClean="0">
                <a:sym typeface="Wingdings" panose="05000000000000000000" pitchFamily="2" charset="2"/>
              </a:rPr>
              <a:t></a:t>
            </a:r>
            <a:endParaRPr lang="es-ES" baseline="0" dirty="0" smtClean="0"/>
          </a:p>
          <a:p>
            <a:endParaRPr lang="es-E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aseline="0" dirty="0" smtClean="0"/>
              <a:t>Se intenta llegar al mayor número posible de CCAA y se cuenta con la </a:t>
            </a:r>
            <a:r>
              <a:rPr lang="es-ES" b="1" baseline="0" dirty="0" smtClean="0"/>
              <a:t>colaboración de las agencias de innovación regionales</a:t>
            </a:r>
            <a:r>
              <a:rPr lang="es-ES" baseline="0" dirty="0" smtClean="0"/>
              <a:t> (o similar) para asegurarse que estas actividades tienen el </a:t>
            </a:r>
            <a:r>
              <a:rPr lang="es-ES" b="1" baseline="0" dirty="0" smtClean="0"/>
              <a:t>mayor impacto posible </a:t>
            </a:r>
            <a:r>
              <a:rPr lang="es-ES" baseline="0" dirty="0" smtClean="0"/>
              <a:t>(+ 2,000 asistentes al finalizar el año).</a:t>
            </a:r>
          </a:p>
          <a:p>
            <a:endParaRPr lang="es-E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aseline="0" dirty="0" smtClean="0"/>
              <a:t>Por otra parte, se intenta </a:t>
            </a:r>
            <a:r>
              <a:rPr lang="es-ES" baseline="0" dirty="0" err="1" smtClean="0"/>
              <a:t>tbién</a:t>
            </a:r>
            <a:r>
              <a:rPr lang="es-ES" baseline="0" dirty="0" smtClean="0"/>
              <a:t> utilizar </a:t>
            </a:r>
            <a:r>
              <a:rPr lang="es-ES" b="1" baseline="0" dirty="0" smtClean="0"/>
              <a:t>herramientas on-line </a:t>
            </a:r>
            <a:r>
              <a:rPr lang="es-ES" baseline="0" dirty="0" smtClean="0"/>
              <a:t>para llegar a un mayor número de participantes, como ha sido el caso en la difusión de la </a:t>
            </a:r>
            <a:r>
              <a:rPr lang="es-ES" b="1" baseline="0" dirty="0" smtClean="0"/>
              <a:t>convocatoria IF 2015 </a:t>
            </a:r>
            <a:r>
              <a:rPr lang="es-ES" baseline="0" dirty="0" smtClean="0"/>
              <a:t>para las Comunidades </a:t>
            </a:r>
            <a:r>
              <a:rPr lang="es-ES" b="1" baseline="0" dirty="0" smtClean="0"/>
              <a:t>CERU/CERFA/ECUSA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AFDD-10FA-4246-B7E7-6DAA0E21AC3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633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23C2A-259F-4937-A19A-BFC075C08454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0219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375E55-1041-4479-B0C3-F62623E9E4F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3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375E55-1041-4479-B0C3-F62623E9E4F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243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23C2A-259F-4937-A19A-BFC075C08454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869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23C2A-259F-4937-A19A-BFC075C08454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7200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C5425F-2DED-4833-836F-243795A5023C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953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36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b="1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869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23C2A-259F-4937-A19A-BFC075C08454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4881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25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b="1" dirty="0" smtClean="0"/>
              <a:t>2014:</a:t>
            </a:r>
            <a:r>
              <a:rPr lang="es-ES" b="1" baseline="0" dirty="0" smtClean="0"/>
              <a:t> Management FP7: 10%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b="1" baseline="0" dirty="0" smtClean="0"/>
              <a:t>2015: 62% IF + 21% IF . FP7 </a:t>
            </a:r>
            <a:r>
              <a:rPr lang="es-ES" b="1" baseline="0" dirty="0" err="1" smtClean="0"/>
              <a:t>on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going</a:t>
            </a:r>
            <a:r>
              <a:rPr lang="es-ES" b="1" baseline="0" dirty="0" smtClean="0"/>
              <a:t>: 4%</a:t>
            </a:r>
            <a:endParaRPr lang="es-ES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206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1055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ea typeface="MS PGothic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7F83D18-BEF0-7D44-9B02-02872BB71456}" type="slidenum">
              <a:rPr lang="en-GB" altLang="en-US"/>
              <a:pPr eaLnBrk="1" hangingPunct="1">
                <a:spcBef>
                  <a:spcPct val="0"/>
                </a:spcBef>
              </a:pPr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6632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ea typeface="MS PGothic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EFA9A2F-28C1-5045-AB00-6954F08CDED3}" type="slidenum">
              <a:rPr lang="en-GB" altLang="en-US"/>
              <a:pPr eaLnBrk="1" hangingPunct="1">
                <a:spcBef>
                  <a:spcPct val="0"/>
                </a:spcBef>
              </a:pPr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6976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ea typeface="MS PGothic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75DA01E-60B0-E54D-9279-9150485DEFC3}" type="slidenum">
              <a:rPr lang="en-GB" altLang="en-US"/>
              <a:pPr eaLnBrk="1" hangingPunct="1">
                <a:spcBef>
                  <a:spcPct val="0"/>
                </a:spcBef>
              </a:pPr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14539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ea typeface="MS PGothic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11ED53-BEA9-A147-8BE4-F62B64609844}" type="slidenum">
              <a:rPr lang="en-GB" altLang="en-US"/>
              <a:pPr eaLnBrk="1" hangingPunct="1">
                <a:spcBef>
                  <a:spcPct val="0"/>
                </a:spcBef>
              </a:pPr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0776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68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s-ES_tradnl" sz="1200" dirty="0" smtClean="0">
                <a:ea typeface="ＭＳ Ｐゴシック" charset="-128"/>
              </a:rPr>
              <a:t>In practice Responsible research and Innovation is a </a:t>
            </a:r>
            <a:r>
              <a:rPr lang="en-US" altLang="es-ES_tradnl" sz="1200" b="1" u="sng" dirty="0" smtClean="0">
                <a:ea typeface="ＭＳ Ｐゴシック" charset="-128"/>
              </a:rPr>
              <a:t>package including 5 dimensions</a:t>
            </a:r>
            <a:r>
              <a:rPr lang="en-US" altLang="es-ES_tradnl" sz="1200" dirty="0" smtClean="0">
                <a:ea typeface="ＭＳ Ｐゴシック" charset="-128"/>
              </a:rPr>
              <a:t>:</a:t>
            </a:r>
          </a:p>
          <a:p>
            <a:endParaRPr lang="en-US" altLang="es-ES_tradnl" sz="1200" dirty="0" smtClean="0">
              <a:ea typeface="ＭＳ Ｐゴシック" charset="-128"/>
            </a:endParaRPr>
          </a:p>
          <a:p>
            <a:endParaRPr lang="en-US" altLang="es-ES_tradnl" sz="1200" dirty="0" smtClean="0">
              <a:ea typeface="ＭＳ Ｐゴシック" charset="-128"/>
            </a:endParaRPr>
          </a:p>
          <a:p>
            <a:pPr>
              <a:buFont typeface="Calibri" charset="0"/>
              <a:buAutoNum type="arabicPeriod"/>
            </a:pPr>
            <a:r>
              <a:rPr lang="en-US" altLang="es-ES_tradnl" sz="1200" dirty="0" smtClean="0">
                <a:ea typeface="ＭＳ Ｐゴシック" charset="-128"/>
              </a:rPr>
              <a:t>The engagement of citizens and civil society in Research and Innovation;</a:t>
            </a:r>
          </a:p>
          <a:p>
            <a:pPr>
              <a:buFont typeface="Calibri" charset="0"/>
              <a:buAutoNum type="arabicPeriod"/>
            </a:pPr>
            <a:r>
              <a:rPr lang="en-US" altLang="es-ES_tradnl" sz="1200" dirty="0" smtClean="0">
                <a:ea typeface="ＭＳ Ｐゴシック" charset="-128"/>
              </a:rPr>
              <a:t>The Gender equality and gender dimension in the Research content;</a:t>
            </a:r>
          </a:p>
          <a:p>
            <a:pPr>
              <a:buFont typeface="Calibri" charset="0"/>
              <a:buAutoNum type="arabicPeriod"/>
            </a:pPr>
            <a:r>
              <a:rPr lang="en-US" altLang="es-ES_tradnl" sz="1200" dirty="0" smtClean="0">
                <a:ea typeface="ＭＳ Ｐゴシック" charset="-128"/>
              </a:rPr>
              <a:t>Formal and informal science education;</a:t>
            </a:r>
          </a:p>
          <a:p>
            <a:pPr>
              <a:buFont typeface="Calibri" charset="0"/>
              <a:buAutoNum type="arabicPeriod"/>
            </a:pPr>
            <a:r>
              <a:rPr lang="en-US" altLang="es-ES_tradnl" sz="1200" dirty="0" smtClean="0">
                <a:ea typeface="ＭＳ Ｐゴシック" charset="-128"/>
              </a:rPr>
              <a:t>Ethics;</a:t>
            </a:r>
          </a:p>
          <a:p>
            <a:pPr>
              <a:buFont typeface="Calibri" charset="0"/>
              <a:buAutoNum type="arabicPeriod"/>
            </a:pPr>
            <a:r>
              <a:rPr lang="en-US" altLang="es-ES_tradnl" sz="1200" dirty="0" smtClean="0">
                <a:ea typeface="ＭＳ Ｐゴシック" charset="-128"/>
              </a:rPr>
              <a:t>And a more open science, including the open access to scientific results.</a:t>
            </a:r>
          </a:p>
          <a:p>
            <a:endParaRPr lang="en-US" altLang="es-ES_tradnl" sz="1200" dirty="0" smtClean="0">
              <a:ea typeface="ＭＳ Ｐゴシック" charset="-128"/>
            </a:endParaRPr>
          </a:p>
          <a:p>
            <a:endParaRPr lang="en-US" altLang="es-ES_tradnl" sz="1200" dirty="0" smtClean="0">
              <a:ea typeface="ＭＳ Ｐゴシック" charset="-128"/>
            </a:endParaRPr>
          </a:p>
          <a:p>
            <a:r>
              <a:rPr lang="en-US" altLang="es-ES_tradnl" sz="1200" dirty="0" smtClean="0">
                <a:ea typeface="ＭＳ Ｐゴシック" charset="-128"/>
              </a:rPr>
              <a:t>A Responsible Research and Innovation approach should contain </a:t>
            </a:r>
            <a:r>
              <a:rPr lang="en-US" altLang="es-ES_tradnl" sz="1200" b="1" u="sng" dirty="0" smtClean="0">
                <a:ea typeface="ＭＳ Ｐゴシック" charset="-128"/>
              </a:rPr>
              <a:t>all</a:t>
            </a:r>
            <a:r>
              <a:rPr lang="en-US" altLang="es-ES_tradnl" sz="1200" dirty="0" smtClean="0">
                <a:ea typeface="ＭＳ Ｐゴシック" charset="-128"/>
              </a:rPr>
              <a:t> of these dimension </a:t>
            </a:r>
            <a:r>
              <a:rPr lang="en-US" altLang="es-ES_tradnl" sz="1200" b="1" u="sng" dirty="0" smtClean="0">
                <a:ea typeface="ＭＳ Ｐゴシック" charset="-128"/>
              </a:rPr>
              <a:t>without excluding any of them</a:t>
            </a:r>
            <a:r>
              <a:rPr lang="en-US" altLang="es-ES_tradnl" sz="1200" dirty="0" smtClean="0">
                <a:ea typeface="ＭＳ Ｐゴシック" charset="-128"/>
              </a:rPr>
              <a:t>.</a:t>
            </a:r>
          </a:p>
          <a:p>
            <a:endParaRPr lang="en-US" altLang="es-ES_tradnl" sz="1200" dirty="0" smtClean="0">
              <a:ea typeface="ＭＳ Ｐゴシック" charset="-128"/>
            </a:endParaRPr>
          </a:p>
          <a:p>
            <a:r>
              <a:rPr lang="en-US" altLang="es-ES_tradnl" sz="1200" dirty="0" smtClean="0">
                <a:ea typeface="ＭＳ Ｐゴシック" charset="-128"/>
              </a:rPr>
              <a:t>In the 5 slides to come, you will see how Responsible Research and Innovation has been integrated into Horizon 2020.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4884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079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96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841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430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82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540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21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2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9D6E4-4617-4A92-BADA-E6C383568ACA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2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/>
          <a:srcRect r="1476"/>
          <a:stretch/>
        </p:blipFill>
        <p:spPr>
          <a:xfrm>
            <a:off x="0" y="0"/>
            <a:ext cx="9144000" cy="499452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E20CB4-9930-4D06-B02A-968FD53058C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093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4BE7-27FA-476C-9086-3FE6E4E06ED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484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FFEE5-4AA7-4092-9409-243AFDAE3E7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1692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eaLnBrk="1" latinLnBrk="0" hangingPunct="1">
              <a:defRPr kumimoji="0" lang="es-ES" sz="3400" b="1">
                <a:solidFill>
                  <a:srgbClr val="2F6EBB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  <a:prstGeom prst="rect">
            <a:avLst/>
          </a:prstGeom>
        </p:spPr>
        <p:txBody>
          <a:bodyPr>
            <a:normAutofit/>
          </a:bodyPr>
          <a:lstStyle>
            <a:lvl1pPr eaLnBrk="1" latinLnBrk="0" hangingPunct="1">
              <a:defRPr kumimoji="0" lang="es-ES" sz="2800">
                <a:latin typeface="+mn-lt"/>
              </a:defRPr>
            </a:lvl1pPr>
            <a:lvl2pPr eaLnBrk="1" latinLnBrk="0" hangingPunct="1">
              <a:defRPr kumimoji="0" lang="es-ES" sz="2400">
                <a:latin typeface="+mn-lt"/>
              </a:defRPr>
            </a:lvl2pPr>
            <a:lvl3pPr eaLnBrk="1" latinLnBrk="0" hangingPunct="1">
              <a:defRPr kumimoji="0" lang="es-ES" sz="2000">
                <a:latin typeface="+mn-lt"/>
              </a:defRPr>
            </a:lvl3pPr>
            <a:lvl4pPr eaLnBrk="1" latinLnBrk="0" hangingPunct="1">
              <a:defRPr kumimoji="0" lang="es-ES" sz="2000">
                <a:latin typeface="+mn-lt"/>
              </a:defRPr>
            </a:lvl4pPr>
            <a:lvl5pPr eaLnBrk="1" latinLnBrk="0" hangingPunct="1">
              <a:defRPr kumimoji="0" lang="es-ES" sz="2000">
                <a:latin typeface="+mn-lt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31854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Verdan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52C1D07-FA5D-4CBE-89D6-94108A529D4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8" name="7 Rectángulo"/>
          <p:cNvSpPr/>
          <p:nvPr userDrawn="1"/>
        </p:nvSpPr>
        <p:spPr>
          <a:xfrm>
            <a:off x="0" y="1051206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19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latin typeface="Verdan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59BA1CB-1A44-48FF-896A-9118793702E8}" type="slidenum">
              <a:rPr lang="es-ES" smtClean="0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162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28BF0-AB02-48EC-8A0C-A5B139650C5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1" name="10 Rectángulo"/>
          <p:cNvSpPr/>
          <p:nvPr userDrawn="1"/>
        </p:nvSpPr>
        <p:spPr>
          <a:xfrm>
            <a:off x="0" y="1051206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79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2BED6-9C6B-4AF0-A455-C4A09FFD06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1" name="10 Rectángulo"/>
          <p:cNvSpPr/>
          <p:nvPr userDrawn="1"/>
        </p:nvSpPr>
        <p:spPr>
          <a:xfrm>
            <a:off x="0" y="1051206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80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37DC4-7869-41A0-9952-9D888A865D8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8" name="7 Rectángulo"/>
          <p:cNvSpPr/>
          <p:nvPr userDrawn="1"/>
        </p:nvSpPr>
        <p:spPr>
          <a:xfrm>
            <a:off x="0" y="1051206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32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0B2C-E470-4E6F-928C-5D089632984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748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12F37-1CB5-4473-875E-C3B248CC2E8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86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317D5-5F04-4CA5-9F41-62020ABF2D2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885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6309320"/>
            <a:ext cx="9144000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Verdana" pitchFamily="34" charset="0"/>
            </a:endParaRPr>
          </a:p>
        </p:txBody>
      </p:sp>
      <p:sp>
        <p:nvSpPr>
          <p:cNvPr id="3075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116632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</a:p>
        </p:txBody>
      </p:sp>
      <p:sp>
        <p:nvSpPr>
          <p:cNvPr id="3076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2373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2373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A697867-D770-4D4D-A927-1161A7B24A98}" type="slidenum">
              <a:rPr lang="es-ES" smtClean="0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3081" name="Picture 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96" y="3199730"/>
            <a:ext cx="242888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 descr="D25FC7FC-4868-42A9-BA19-D9B36C9926B4[3]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6525344"/>
            <a:ext cx="597181" cy="281598"/>
          </a:xfrm>
          <a:prstGeom prst="rect">
            <a:avLst/>
          </a:prstGeom>
        </p:spPr>
      </p:pic>
      <p:pic>
        <p:nvPicPr>
          <p:cNvPr id="10" name="8 Imagen" descr="C:\Users\icarrero\Desktop\EconomiaYCompetitividad [Convertido].jpg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17" y="6550662"/>
            <a:ext cx="768271" cy="23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9 Imagen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53" y="6552832"/>
            <a:ext cx="574992" cy="232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00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C00000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charset="0"/>
        <a:buChar char="–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gendered-innovations/" TargetMode="External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://genderedinnovations.stanford.edu/video_landing.html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ec.europa.eu/research/mariecurieactions/documents/documentation/publications/outreach_activities_e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shtimes.com/news/health/fat-fighter-1.538013" TargetMode="External"/><Relationship Id="rId2" Type="http://schemas.openxmlformats.org/officeDocument/2006/relationships/hyperlink" Target="http://internacional.elpais.com/internacional/2015/03/13/actualidad/1426257897_00582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RTD-ETHICS-REVIEW-HELPDESK@ec.europa.eu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euraxess/pdf/brochure_rights/eur_21620_es-en.pdf" TargetMode="External"/><Relationship Id="rId3" Type="http://schemas.openxmlformats.org/officeDocument/2006/relationships/hyperlink" Target="http://ec.europa.eu/research/participants/portal/desktop/en/home.html" TargetMode="External"/><Relationship Id="rId7" Type="http://schemas.openxmlformats.org/officeDocument/2006/relationships/hyperlink" Target="http://www.madrimasd.org/blogs/msca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riecurieactions.blogspot.com.es/" TargetMode="External"/><Relationship Id="rId5" Type="http://schemas.openxmlformats.org/officeDocument/2006/relationships/hyperlink" Target="http://ec.europa.eu/research/mariecurieactions/" TargetMode="External"/><Relationship Id="rId10" Type="http://schemas.openxmlformats.org/officeDocument/2006/relationships/hyperlink" Target="mailto:Noelia.romero@fecyt.es" TargetMode="External"/><Relationship Id="rId4" Type="http://schemas.openxmlformats.org/officeDocument/2006/relationships/hyperlink" Target="http://www.eshorizonte2020.es/" TargetMode="External"/><Relationship Id="rId9" Type="http://schemas.openxmlformats.org/officeDocument/2006/relationships/hyperlink" Target="http://www.euraxess.es/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madrimasd.org/blogs/msc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hyperlink" Target="http://mariecurieactions.blogspot.com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cristina.gomez@oficinaeuropea.e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93.png"/><Relationship Id="rId4" Type="http://schemas.openxmlformats.org/officeDocument/2006/relationships/hyperlink" Target="mailto:jesus.rojo@madrimasd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ubtítulo"/>
          <p:cNvSpPr txBox="1">
            <a:spLocks/>
          </p:cNvSpPr>
          <p:nvPr/>
        </p:nvSpPr>
        <p:spPr bwMode="auto">
          <a:xfrm>
            <a:off x="395536" y="4880817"/>
            <a:ext cx="5256584" cy="135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 smtClean="0"/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1800" b="1" dirty="0" smtClean="0">
                <a:solidFill>
                  <a:schemeClr val="tx1"/>
                </a:solidFill>
              </a:rPr>
              <a:t>Jesús Rojo González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1800" dirty="0" smtClean="0">
                <a:solidFill>
                  <a:schemeClr val="tx1"/>
                </a:solidFill>
              </a:rPr>
              <a:t>NCP Marie </a:t>
            </a:r>
            <a:r>
              <a:rPr lang="es-ES" sz="1800" dirty="0" err="1" smtClean="0">
                <a:solidFill>
                  <a:schemeClr val="tx1"/>
                </a:solidFill>
              </a:rPr>
              <a:t>Sklodowska</a:t>
            </a:r>
            <a:r>
              <a:rPr lang="es-ES" sz="1800" dirty="0" smtClean="0">
                <a:solidFill>
                  <a:schemeClr val="tx1"/>
                </a:solidFill>
              </a:rPr>
              <a:t>-Curie </a:t>
            </a:r>
            <a:r>
              <a:rPr lang="es-ES" sz="1800" dirty="0" err="1" smtClean="0">
                <a:solidFill>
                  <a:schemeClr val="tx1"/>
                </a:solidFill>
              </a:rPr>
              <a:t>Actions</a:t>
            </a:r>
            <a:endParaRPr lang="es-ES" sz="1800" dirty="0" smtClean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1800" dirty="0" smtClean="0">
                <a:solidFill>
                  <a:schemeClr val="tx1"/>
                </a:solidFill>
              </a:rPr>
              <a:t>UAB, 24 Mayo 2016</a:t>
            </a:r>
            <a:endParaRPr lang="es-ES" sz="10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4716017" y="5244444"/>
            <a:ext cx="4320480" cy="99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" sz="1600" dirty="0" smtClean="0"/>
              <a:t>Individual </a:t>
            </a:r>
            <a:r>
              <a:rPr lang="es-ES" sz="1600" dirty="0" err="1" smtClean="0"/>
              <a:t>Fellowships</a:t>
            </a:r>
            <a:endParaRPr lang="es-ES" sz="1600" dirty="0" smtClean="0"/>
          </a:p>
          <a:p>
            <a:pPr eaLnBrk="1" hangingPunct="1"/>
            <a:r>
              <a:rPr lang="es-ES" sz="1600" dirty="0" smtClean="0"/>
              <a:t> 2016 </a:t>
            </a:r>
            <a:r>
              <a:rPr lang="es-ES" sz="1600" dirty="0" err="1" smtClean="0"/>
              <a:t>Call</a:t>
            </a:r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20876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5982" y="1319040"/>
            <a:ext cx="8292482" cy="244827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 the 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 and innovative potential </a:t>
            </a: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experienced researchers by providing them with opportunities to acquire new knowledge, work on research projects in a European context or outside Europe</a:t>
            </a:r>
          </a:p>
          <a:p>
            <a:pPr marL="273050" lvl="1" indent="-2730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</a:t>
            </a: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eligibility conditions for those 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resuming a </a:t>
            </a:r>
            <a:r>
              <a:rPr lang="en-GB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career, returning 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GB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 </a:t>
            </a:r>
            <a:r>
              <a:rPr lang="en-GB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opportunities </a:t>
            </a:r>
            <a:r>
              <a:rPr lang="en-GB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non-academic sector</a:t>
            </a:r>
            <a:endParaRPr lang="es-ES_tradnl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3050" indent="-2730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personal fellowship to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a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 of mobility</a:t>
            </a:r>
          </a:p>
          <a:p>
            <a:pPr marL="273050" lvl="1" indent="-2730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Experienced Researchers</a:t>
            </a:r>
          </a:p>
          <a:p>
            <a:pPr marL="548640" lvl="3" indent="0">
              <a:buClr>
                <a:srgbClr val="FF0000"/>
              </a:buClr>
              <a:buSzPct val="109000"/>
              <a:buNone/>
            </a:pP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Post-PhD or equivalent</a:t>
            </a:r>
          </a:p>
          <a:p>
            <a:pPr marL="548640" lvl="2" indent="0">
              <a:buClr>
                <a:srgbClr val="FF0000"/>
              </a:buClr>
              <a:buSzPct val="109000"/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upper age or experience limit</a:t>
            </a:r>
          </a:p>
          <a:p>
            <a:pPr marL="273050" indent="-2730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Fully-funded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fellowships: </a:t>
            </a:r>
            <a:r>
              <a:rPr lang="en-GB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Salary</a:t>
            </a: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research costs etc.</a:t>
            </a:r>
          </a:p>
          <a:p>
            <a:pPr marL="273050" indent="-2730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 or non-academic host</a:t>
            </a:r>
          </a:p>
          <a:p>
            <a:pPr marL="0" indent="0" algn="just" defTabSz="449263"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endParaRPr lang="es-ES" sz="16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 defTabSz="449263">
              <a:spcBef>
                <a:spcPts val="600"/>
              </a:spcBef>
              <a:buClr>
                <a:schemeClr val="tx2"/>
              </a:buClr>
              <a:buSzPct val="100000"/>
              <a:buNone/>
            </a:pPr>
            <a:r>
              <a:rPr lang="es-E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CRITERIA TO BE TAKEN INTO CONSIDERATION</a:t>
            </a:r>
            <a:endParaRPr lang="es-E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 defTabSz="449263">
              <a:spcBef>
                <a:spcPts val="600"/>
              </a:spcBef>
              <a:buClr>
                <a:schemeClr val="tx2"/>
              </a:buClr>
              <a:buSzPct val="100000"/>
              <a:buNone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Mobility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rule (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CAR and RI) 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 defTabSz="449263">
              <a:spcBef>
                <a:spcPts val="600"/>
              </a:spcBef>
              <a:buClr>
                <a:schemeClr val="tx2"/>
              </a:buClr>
              <a:buSzPct val="100000"/>
              <a:buNone/>
            </a:pP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 –time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experience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experienced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researchers</a:t>
            </a:r>
            <a:endParaRPr lang="es-E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 defTabSz="449263">
              <a:spcBef>
                <a:spcPts val="600"/>
              </a:spcBef>
              <a:buClr>
                <a:schemeClr val="tx2"/>
              </a:buClr>
              <a:buSzPct val="100000"/>
              <a:buNone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Nationality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especific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RI and GF)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4320" lvl="1" indent="0" algn="just" defTabSz="449263"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endParaRPr lang="en-GB" sz="1600" kern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3" indent="0" algn="just" defTabSz="449263"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endParaRPr lang="en-GB" sz="1600" kern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MSCA IF: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  <a:endParaRPr lang="es-ES" sz="3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9" descr="researcher_test_tube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224" y="2852936"/>
            <a:ext cx="2420833" cy="335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número de diapositiva"/>
          <p:cNvSpPr txBox="1">
            <a:spLocks/>
          </p:cNvSpPr>
          <p:nvPr/>
        </p:nvSpPr>
        <p:spPr>
          <a:xfrm>
            <a:off x="700379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29411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28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MSCA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IF: 2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options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5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opportunities</a:t>
            </a:r>
            <a:endParaRPr lang="es-ES" sz="28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11</a:t>
            </a:fld>
            <a:endParaRPr lang="es-ES" dirty="0"/>
          </a:p>
        </p:txBody>
      </p:sp>
      <p:pic>
        <p:nvPicPr>
          <p:cNvPr id="7" name="Picture 6" descr="https://ec.europa.eu/digital-agenda/sites/digital-agenda/files/styles/large/public/worl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0" y="2446728"/>
            <a:ext cx="1238331" cy="117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partyka\Desktop\imagesCAZ24H2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6" y="11016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artyka\Desktop\imagesCAZ24H2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681" y="1557993"/>
            <a:ext cx="1268338" cy="126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22"/>
          <p:cNvSpPr/>
          <p:nvPr/>
        </p:nvSpPr>
        <p:spPr>
          <a:xfrm rot="21180000">
            <a:off x="1823290" y="2657650"/>
            <a:ext cx="1908000" cy="108000"/>
          </a:xfrm>
          <a:prstGeom prst="rightArrow">
            <a:avLst>
              <a:gd name="adj1" fmla="val 50000"/>
              <a:gd name="adj2" fmla="val 125940"/>
            </a:avLst>
          </a:prstGeom>
          <a:solidFill>
            <a:srgbClr val="CDFFCD"/>
          </a:solidFill>
          <a:ln w="12700" cap="rnd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23"/>
          <p:cNvSpPr/>
          <p:nvPr/>
        </p:nvSpPr>
        <p:spPr>
          <a:xfrm rot="420000">
            <a:off x="1823292" y="1678294"/>
            <a:ext cx="1908000" cy="108000"/>
          </a:xfrm>
          <a:prstGeom prst="rightArrow">
            <a:avLst>
              <a:gd name="adj1" fmla="val 50000"/>
              <a:gd name="adj2" fmla="val 125940"/>
            </a:avLst>
          </a:prstGeom>
          <a:solidFill>
            <a:srgbClr val="CDFFCD"/>
          </a:solidFill>
          <a:ln w="12700" cap="rnd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003373" y="3643949"/>
            <a:ext cx="5054463" cy="2462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0" tIns="0" rIns="0" bIns="0" anchor="ctr">
            <a:spAutoFit/>
          </a:bodyPr>
          <a:lstStyle>
            <a:lvl1pPr marL="450850" indent="-45085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4225" indent="-45085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1425" indent="-45085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68625" indent="-45085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5825" indent="-45085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3025" indent="-45085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marL="165100" indent="0">
              <a:spcAft>
                <a:spcPts val="1200"/>
              </a:spcAft>
              <a:buClr>
                <a:srgbClr val="008000"/>
              </a:buClr>
            </a:pPr>
            <a:r>
              <a:rPr lang="en-US" sz="1600" b="1" dirty="0" smtClean="0">
                <a:solidFill>
                  <a:srgbClr val="00438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 fellows coming to or moving within Europe</a:t>
            </a:r>
          </a:p>
        </p:txBody>
      </p:sp>
      <p:sp>
        <p:nvSpPr>
          <p:cNvPr id="15" name="Rounded Rectangle 26"/>
          <p:cNvSpPr/>
          <p:nvPr/>
        </p:nvSpPr>
        <p:spPr>
          <a:xfrm>
            <a:off x="5508105" y="1679534"/>
            <a:ext cx="3168352" cy="1573685"/>
          </a:xfrm>
          <a:prstGeom prst="roundRect">
            <a:avLst/>
          </a:prstGeom>
          <a:solidFill>
            <a:srgbClr val="9ABB59"/>
          </a:solidFill>
          <a:ln w="19050"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3d extrusionH="57150" prstMaterial="matte">
              <a:bevelT w="38100" h="38100"/>
            </a:sp3d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Fellowships</a:t>
            </a:r>
          </a:p>
        </p:txBody>
      </p:sp>
      <p:sp>
        <p:nvSpPr>
          <p:cNvPr id="16" name="Rounded Rectangle 28"/>
          <p:cNvSpPr/>
          <p:nvPr/>
        </p:nvSpPr>
        <p:spPr>
          <a:xfrm>
            <a:off x="7116362" y="2228754"/>
            <a:ext cx="1427756" cy="419401"/>
          </a:xfrm>
          <a:prstGeom prst="roundRect">
            <a:avLst/>
          </a:prstGeom>
          <a:solidFill>
            <a:srgbClr val="C3D69B"/>
          </a:solidFill>
          <a:ln w="0">
            <a:solidFill>
              <a:srgbClr val="004386"/>
            </a:solidFill>
          </a:ln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 prstMaterial="matte">
              <a:bevelT w="38100" h="38100"/>
            </a:sp3d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Reintegration Panel</a:t>
            </a:r>
          </a:p>
        </p:txBody>
      </p:sp>
      <p:sp>
        <p:nvSpPr>
          <p:cNvPr id="17" name="Rounded Rectangle 29"/>
          <p:cNvSpPr/>
          <p:nvPr/>
        </p:nvSpPr>
        <p:spPr>
          <a:xfrm>
            <a:off x="5673830" y="2228754"/>
            <a:ext cx="1427756" cy="419401"/>
          </a:xfrm>
          <a:prstGeom prst="roundRect">
            <a:avLst/>
          </a:prstGeom>
          <a:solidFill>
            <a:srgbClr val="C3D69B"/>
          </a:solidFill>
          <a:ln w="0">
            <a:solidFill>
              <a:srgbClr val="004386"/>
            </a:solidFill>
          </a:ln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 prstMaterial="matte">
              <a:bevelT w="38100" h="38100"/>
            </a:sp3d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 Panel</a:t>
            </a:r>
          </a:p>
        </p:txBody>
      </p:sp>
      <p:cxnSp>
        <p:nvCxnSpPr>
          <p:cNvPr id="18" name="Straight Connector 15"/>
          <p:cNvCxnSpPr/>
          <p:nvPr/>
        </p:nvCxnSpPr>
        <p:spPr>
          <a:xfrm>
            <a:off x="402590" y="4077072"/>
            <a:ext cx="9040277" cy="0"/>
          </a:xfrm>
          <a:prstGeom prst="line">
            <a:avLst/>
          </a:prstGeom>
          <a:ln w="15875">
            <a:solidFill>
              <a:schemeClr val="accent1">
                <a:shade val="95000"/>
                <a:satMod val="105000"/>
                <a:alpha val="49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https://ec.europa.eu/digital-agenda/sites/digital-agenda/files/styles/large/public/worl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81" y="4962540"/>
            <a:ext cx="1180517" cy="11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partyka\Desktop\imagesCAZ24H2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86" y="5016543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1"/>
          <p:cNvSpPr/>
          <p:nvPr/>
        </p:nvSpPr>
        <p:spPr>
          <a:xfrm>
            <a:off x="5036147" y="5238656"/>
            <a:ext cx="1908000" cy="108000"/>
          </a:xfrm>
          <a:prstGeom prst="rightArrow">
            <a:avLst>
              <a:gd name="adj1" fmla="val 50000"/>
              <a:gd name="adj2" fmla="val 125940"/>
            </a:avLst>
          </a:prstGeom>
          <a:solidFill>
            <a:srgbClr val="C6D9F1"/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0800000">
            <a:off x="5036147" y="5596674"/>
            <a:ext cx="1908000" cy="108000"/>
          </a:xfrm>
          <a:prstGeom prst="rightArrow">
            <a:avLst>
              <a:gd name="adj1" fmla="val 50000"/>
              <a:gd name="adj2" fmla="val 125940"/>
            </a:avLst>
          </a:prstGeom>
          <a:solidFill>
            <a:srgbClr val="C6D9F1"/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69002" y="4392821"/>
            <a:ext cx="7507455" cy="2462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0" tIns="0" rIns="0" bIns="0" anchor="ctr">
            <a:spAutoFit/>
          </a:bodyPr>
          <a:lstStyle>
            <a:lvl1pPr marL="450850" indent="-45085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4225" indent="-450850" defTabSz="449263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1425" indent="-45085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68625" indent="-45085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5825" indent="-45085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3025" indent="-45085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marL="165100" indent="0">
              <a:spcAft>
                <a:spcPts val="1200"/>
              </a:spcAft>
              <a:buClr>
                <a:srgbClr val="008000"/>
              </a:buClr>
            </a:pPr>
            <a:r>
              <a:rPr lang="en-US" sz="1600" b="1" dirty="0" smtClean="0">
                <a:solidFill>
                  <a:srgbClr val="00438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 fellows from Europe going to Third countries and returning</a:t>
            </a:r>
          </a:p>
        </p:txBody>
      </p:sp>
      <p:sp>
        <p:nvSpPr>
          <p:cNvPr id="24" name="Rounded Rectangle 25"/>
          <p:cNvSpPr/>
          <p:nvPr/>
        </p:nvSpPr>
        <p:spPr>
          <a:xfrm>
            <a:off x="560331" y="4927407"/>
            <a:ext cx="2618656" cy="86409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 prstMaterial="matte">
              <a:bevelT w="38100" h="38100"/>
            </a:sp3d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Fellowships</a:t>
            </a:r>
          </a:p>
        </p:txBody>
      </p:sp>
      <p:sp>
        <p:nvSpPr>
          <p:cNvPr id="25" name="TextBox 27"/>
          <p:cNvSpPr txBox="1"/>
          <p:nvPr/>
        </p:nvSpPr>
        <p:spPr>
          <a:xfrm>
            <a:off x="5639111" y="4863997"/>
            <a:ext cx="707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(1)</a:t>
            </a:r>
            <a:endParaRPr lang="en-GB" sz="1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5639112" y="5706607"/>
            <a:ext cx="707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(2)</a:t>
            </a:r>
            <a:endParaRPr lang="en-GB" sz="1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Rounded Rectangle 28"/>
          <p:cNvSpPr/>
          <p:nvPr/>
        </p:nvSpPr>
        <p:spPr>
          <a:xfrm>
            <a:off x="7119995" y="2646916"/>
            <a:ext cx="1427756" cy="419401"/>
          </a:xfrm>
          <a:prstGeom prst="roundRect">
            <a:avLst/>
          </a:prstGeom>
          <a:solidFill>
            <a:srgbClr val="C3D69B"/>
          </a:solidFill>
          <a:ln w="0">
            <a:solidFill>
              <a:srgbClr val="004386"/>
            </a:solidFill>
          </a:ln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 prstMaterial="matte">
              <a:bevelT w="38100" h="38100"/>
            </a:sp3d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Society and Enterprise Panel</a:t>
            </a:r>
          </a:p>
        </p:txBody>
      </p:sp>
      <p:sp>
        <p:nvSpPr>
          <p:cNvPr id="28" name="Rounded Rectangle 28"/>
          <p:cNvSpPr/>
          <p:nvPr/>
        </p:nvSpPr>
        <p:spPr>
          <a:xfrm>
            <a:off x="5681218" y="2646916"/>
            <a:ext cx="1427756" cy="419401"/>
          </a:xfrm>
          <a:prstGeom prst="roundRect">
            <a:avLst/>
          </a:prstGeom>
          <a:solidFill>
            <a:srgbClr val="C3D69B"/>
          </a:solidFill>
          <a:ln w="0">
            <a:solidFill>
              <a:srgbClr val="004386"/>
            </a:solidFill>
          </a:ln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 prstMaterial="matte">
              <a:bevelT w="38100" h="38100"/>
            </a:sp3d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Restart Panel</a:t>
            </a:r>
          </a:p>
        </p:txBody>
      </p:sp>
      <p:sp>
        <p:nvSpPr>
          <p:cNvPr id="29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76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Important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concepts</a:t>
            </a:r>
            <a:endParaRPr lang="es-ES" sz="28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researcher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eligible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Experience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Mobility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rule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Nationality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some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IF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Panels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How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can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institutions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participate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Beneficiaries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Partner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organisations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Who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can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participate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Sectors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academic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and non-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academic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Country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participation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12</a:t>
            </a:fld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3049731" cy="172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3974" y="1124744"/>
            <a:ext cx="8506070" cy="367240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49263"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endParaRPr lang="fr-BE" sz="1600" b="1" kern="0" dirty="0" smtClean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99592" y="4825811"/>
            <a:ext cx="754916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 defTabSz="449263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fr-BE" b="1" kern="0" dirty="0">
                <a:ea typeface="Verdana" panose="020B0604030504040204" pitchFamily="34" charset="0"/>
                <a:cs typeface="Verdana" panose="020B0604030504040204" pitchFamily="34" charset="0"/>
              </a:rPr>
              <a:t>Full time equivalent </a:t>
            </a:r>
            <a:r>
              <a:rPr lang="fr-BE" b="1" kern="0" dirty="0" smtClean="0">
                <a:ea typeface="Verdana" panose="020B0604030504040204" pitchFamily="34" charset="0"/>
                <a:cs typeface="Verdana" panose="020B0604030504040204" pitchFamily="34" charset="0"/>
              </a:rPr>
              <a:t>research (FT): </a:t>
            </a:r>
            <a:r>
              <a:rPr lang="fr-BE" kern="0" dirty="0" smtClean="0">
                <a:ea typeface="Verdana" panose="020B0604030504040204" pitchFamily="34" charset="0"/>
                <a:cs typeface="Verdana" panose="020B0604030504040204" pitchFamily="34" charset="0"/>
              </a:rPr>
              <a:t>is measured from the date when a researcher obtained the degree which would formally entitle him / her to embark on a doctorate, etiher in the country in which the degree was obtained or in the country in which the reesarcher is recruited.</a:t>
            </a:r>
            <a:endParaRPr lang="fr-BE" kern="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60" y="3662195"/>
            <a:ext cx="1249257" cy="9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F7C94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28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es-ES" sz="28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8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experience</a:t>
            </a:r>
            <a:endParaRPr lang="es-ES" sz="24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54545" y="1173048"/>
            <a:ext cx="5338936" cy="3312368"/>
          </a:xfrm>
        </p:spPr>
        <p:txBody>
          <a:bodyPr/>
          <a:lstStyle/>
          <a:p>
            <a:pPr marL="0" indent="0" algn="just" defTabSz="449263"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r>
              <a:rPr lang="es-ES_tradnl" sz="1800" b="1" kern="0" dirty="0">
                <a:ea typeface="Verdana" panose="020B0604030504040204" pitchFamily="34" charset="0"/>
                <a:cs typeface="Verdana" panose="020B0604030504040204" pitchFamily="34" charset="0"/>
              </a:rPr>
              <a:t>EXPERIENCED RESEARCHERS (ER)</a:t>
            </a:r>
          </a:p>
          <a:p>
            <a:pPr marL="0" indent="0" algn="just" defTabSz="449263"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endParaRPr lang="fr-BE" sz="1800" b="1" kern="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 defTabSz="449263">
              <a:spcBef>
                <a:spcPts val="600"/>
              </a:spcBef>
              <a:buClr>
                <a:schemeClr val="tx2"/>
              </a:buClr>
              <a:buSzPct val="100000"/>
              <a:buNone/>
            </a:pP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IF finance </a:t>
            </a:r>
            <a:r>
              <a:rPr lang="fr-BE" sz="2000" b="1" kern="0" dirty="0" err="1">
                <a:ea typeface="Verdana" panose="020B0604030504040204" pitchFamily="34" charset="0"/>
                <a:cs typeface="Verdana" panose="020B0604030504040204" pitchFamily="34" charset="0"/>
              </a:rPr>
              <a:t>researchers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2000" b="1" kern="0" dirty="0" err="1"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 are in possession of a doctoral </a:t>
            </a:r>
            <a:r>
              <a:rPr lang="fr-BE" sz="2000" b="1" kern="0" dirty="0" err="1">
                <a:ea typeface="Verdana" panose="020B0604030504040204" pitchFamily="34" charset="0"/>
                <a:cs typeface="Verdana" panose="020B0604030504040204" pitchFamily="34" charset="0"/>
              </a:rPr>
              <a:t>degree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 or have at least 4 </a:t>
            </a:r>
            <a:r>
              <a:rPr lang="fr-BE" sz="2000" b="1" kern="0" dirty="0" err="1"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 of full-time </a:t>
            </a:r>
            <a:r>
              <a:rPr lang="fr-BE" sz="2000" b="1" kern="0" dirty="0" err="1">
                <a:ea typeface="Verdana" panose="020B0604030504040204" pitchFamily="34" charset="0"/>
                <a:cs typeface="Verdana" panose="020B0604030504040204" pitchFamily="34" charset="0"/>
              </a:rPr>
              <a:t>equivalent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2000" b="1" kern="0" dirty="0" err="1"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2000" b="1" kern="0" dirty="0" err="1">
                <a:ea typeface="Verdana" panose="020B0604030504040204" pitchFamily="34" charset="0"/>
                <a:cs typeface="Verdana" panose="020B0604030504040204" pitchFamily="34" charset="0"/>
              </a:rPr>
              <a:t>experience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 algn="just" defTabSz="449263">
              <a:spcBef>
                <a:spcPts val="600"/>
              </a:spcBef>
              <a:buClr>
                <a:schemeClr val="tx2"/>
              </a:buClr>
              <a:buSzPct val="100000"/>
              <a:buNone/>
            </a:pPr>
            <a:endParaRPr lang="fr-BE" sz="2000" kern="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 defTabSz="449263">
              <a:spcBef>
                <a:spcPts val="600"/>
              </a:spcBef>
              <a:buClr>
                <a:schemeClr val="tx2"/>
              </a:buClr>
              <a:buSzPct val="100000"/>
              <a:buNone/>
            </a:pPr>
            <a:r>
              <a:rPr lang="fr-BE" sz="2000" kern="0" dirty="0"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fr-BE" sz="2000" kern="0" dirty="0" err="1"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fr-BE" sz="2000" kern="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2000" kern="0" dirty="0" err="1">
                <a:ea typeface="Verdana" panose="020B0604030504040204" pitchFamily="34" charset="0"/>
                <a:cs typeface="Verdana" panose="020B0604030504040204" pitchFamily="34" charset="0"/>
              </a:rPr>
              <a:t>fulfilled</a:t>
            </a:r>
            <a:r>
              <a:rPr lang="fr-BE" sz="2000" kern="0" dirty="0">
                <a:ea typeface="Verdana" panose="020B0604030504040204" pitchFamily="34" charset="0"/>
                <a:cs typeface="Verdana" panose="020B0604030504040204" pitchFamily="34" charset="0"/>
              </a:rPr>
              <a:t> at the 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deadline</a:t>
            </a:r>
            <a:r>
              <a:rPr lang="fr-BE" sz="2000" kern="0" dirty="0"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fr-BE" sz="2000" kern="0" dirty="0" err="1">
                <a:ea typeface="Verdana" panose="020B0604030504040204" pitchFamily="34" charset="0"/>
                <a:cs typeface="Verdana" panose="020B0604030504040204" pitchFamily="34" charset="0"/>
              </a:rPr>
              <a:t>submission</a:t>
            </a:r>
            <a:r>
              <a:rPr lang="fr-BE" sz="2000" kern="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BE" sz="2000" kern="0" dirty="0" err="1">
                <a:ea typeface="Verdana" panose="020B0604030504040204" pitchFamily="34" charset="0"/>
                <a:cs typeface="Verdana" panose="020B0604030504040204" pitchFamily="34" charset="0"/>
              </a:rPr>
              <a:t>proposals</a:t>
            </a:r>
            <a:r>
              <a:rPr lang="fr-BE" sz="2000" b="1" kern="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fr-BE" sz="2000" b="1" kern="0" dirty="0" smtClean="0">
                <a:ea typeface="Verdana" panose="020B0604030504040204" pitchFamily="34" charset="0"/>
                <a:cs typeface="Verdana" panose="020B0604030504040204" pitchFamily="34" charset="0"/>
              </a:rPr>
              <a:t>14/09/2016</a:t>
            </a:r>
            <a:endParaRPr lang="en-GB" sz="2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6 Marcador de número de diapositiva"/>
          <p:cNvSpPr txBox="1">
            <a:spLocks/>
          </p:cNvSpPr>
          <p:nvPr/>
        </p:nvSpPr>
        <p:spPr>
          <a:xfrm>
            <a:off x="7005937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13</a:t>
            </a:fld>
            <a:endParaRPr lang="es-ES" dirty="0"/>
          </a:p>
        </p:txBody>
      </p:sp>
      <p:pic>
        <p:nvPicPr>
          <p:cNvPr id="13" name="Picture 1" descr="D:\PERFIL\jrojo2\Mis documentos\Descargas\ID-1002265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411" y="1265697"/>
            <a:ext cx="2328586" cy="1578420"/>
          </a:xfrm>
          <a:prstGeom prst="rect">
            <a:avLst/>
          </a:prstGeom>
          <a:noFill/>
        </p:spPr>
      </p:pic>
      <p:pic>
        <p:nvPicPr>
          <p:cNvPr id="14" name="Picture 4" descr="http://thepowerofpoop.com/wp/wp-content/uploads/2013/04/research2.jpg"/>
          <p:cNvPicPr>
            <a:picLocks noChangeAspect="1" noChangeArrowheads="1"/>
          </p:cNvPicPr>
          <p:nvPr/>
        </p:nvPicPr>
        <p:blipFill>
          <a:blip r:embed="rId5" cstate="print"/>
          <a:srcRect l="33851" r="12229"/>
          <a:stretch>
            <a:fillRect/>
          </a:stretch>
        </p:blipFill>
        <p:spPr bwMode="auto">
          <a:xfrm>
            <a:off x="7329123" y="2973675"/>
            <a:ext cx="1487227" cy="1748794"/>
          </a:xfrm>
          <a:prstGeom prst="rect">
            <a:avLst/>
          </a:prstGeom>
          <a:noFill/>
        </p:spPr>
      </p:pic>
      <p:sp>
        <p:nvSpPr>
          <p:cNvPr id="1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8816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Mobility Rule 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4744"/>
            <a:ext cx="6563072" cy="5001419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Standard European Fellowship (EF)</a:t>
            </a:r>
          </a:p>
          <a:p>
            <a:r>
              <a:rPr lang="en-US" sz="2000" dirty="0" smtClean="0"/>
              <a:t>For </a:t>
            </a:r>
            <a:r>
              <a:rPr lang="en-US" sz="2000" dirty="0"/>
              <a:t>researchers coming to or moving within Europe</a:t>
            </a:r>
          </a:p>
          <a:p>
            <a:r>
              <a:rPr lang="en-US" sz="2000" dirty="0" smtClean="0"/>
              <a:t>No </a:t>
            </a:r>
            <a:r>
              <a:rPr lang="en-US" sz="2000" dirty="0"/>
              <a:t>more than 12 months in the 3 years before the call deadline in the country of the </a:t>
            </a:r>
            <a:r>
              <a:rPr lang="en-US" sz="2000" dirty="0" smtClean="0"/>
              <a:t>host </a:t>
            </a:r>
            <a:r>
              <a:rPr lang="en-GB" sz="2000" dirty="0" smtClean="0"/>
              <a:t>organisation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Reintegration Panel (RI)</a:t>
            </a:r>
          </a:p>
          <a:p>
            <a:r>
              <a:rPr lang="en-US" sz="2000" dirty="0" smtClean="0"/>
              <a:t>For </a:t>
            </a:r>
            <a:r>
              <a:rPr lang="en-US" sz="2000" dirty="0"/>
              <a:t>those who wish to (or recently have) relocated to Europe from outside</a:t>
            </a:r>
          </a:p>
          <a:p>
            <a:r>
              <a:rPr lang="en-US" sz="2000" dirty="0" smtClean="0"/>
              <a:t>Must </a:t>
            </a:r>
            <a:r>
              <a:rPr lang="en-US" sz="2000" dirty="0"/>
              <a:t>be nationals or previous long-term residents (&gt; 5 years) of a European country</a:t>
            </a:r>
          </a:p>
          <a:p>
            <a:r>
              <a:rPr lang="en-US" sz="2000" u="sng" dirty="0" smtClean="0"/>
              <a:t>Relaxed </a:t>
            </a:r>
            <a:r>
              <a:rPr lang="en-US" sz="2000" u="sng" dirty="0"/>
              <a:t>Mobility Rule</a:t>
            </a:r>
            <a:r>
              <a:rPr lang="en-US" sz="2000" dirty="0"/>
              <a:t>: no more than </a:t>
            </a:r>
            <a:r>
              <a:rPr lang="en-US" sz="2000" b="1" dirty="0"/>
              <a:t>3 </a:t>
            </a:r>
            <a:r>
              <a:rPr lang="en-US" sz="2000" dirty="0"/>
              <a:t>years in the </a:t>
            </a:r>
            <a:r>
              <a:rPr lang="en-US" sz="2000" b="1" dirty="0"/>
              <a:t>5 </a:t>
            </a:r>
            <a:r>
              <a:rPr lang="en-US" sz="2000" dirty="0"/>
              <a:t>years before the call deadline in </a:t>
            </a:r>
            <a:r>
              <a:rPr lang="en-US" sz="2000" dirty="0" smtClean="0"/>
              <a:t>the country </a:t>
            </a:r>
            <a:r>
              <a:rPr lang="en-US" sz="2000" dirty="0"/>
              <a:t>of the host </a:t>
            </a:r>
            <a:r>
              <a:rPr lang="en-US" sz="2000" dirty="0" err="1"/>
              <a:t>organisation</a:t>
            </a:r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MSCA-IF-2016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pic>
        <p:nvPicPr>
          <p:cNvPr id="6" name="Picture 4" descr="http://www.timeclockexpress.com/media/ecom/prodlg/mobility_pack.jpg"/>
          <p:cNvPicPr>
            <a:picLocks noChangeAspect="1" noChangeArrowheads="1"/>
          </p:cNvPicPr>
          <p:nvPr/>
        </p:nvPicPr>
        <p:blipFill>
          <a:blip r:embed="rId2" cstate="print"/>
          <a:srcRect l="14072" r="15569"/>
          <a:stretch>
            <a:fillRect/>
          </a:stretch>
        </p:blipFill>
        <p:spPr bwMode="auto">
          <a:xfrm>
            <a:off x="7026613" y="2564904"/>
            <a:ext cx="1939596" cy="1898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7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Mobility Rule II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4744"/>
            <a:ext cx="6347048" cy="5001419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Career Restart Panel (CAR)</a:t>
            </a:r>
          </a:p>
          <a:p>
            <a:r>
              <a:rPr lang="en-US" sz="2000" dirty="0"/>
              <a:t>For researchers coming to or moving within Europe</a:t>
            </a:r>
          </a:p>
          <a:p>
            <a:r>
              <a:rPr lang="en-US" sz="2000" dirty="0"/>
              <a:t>For people who have taken a career break (any reason) for at least 12 months before call </a:t>
            </a:r>
            <a:r>
              <a:rPr lang="en-GB" sz="2000" dirty="0"/>
              <a:t>deadline</a:t>
            </a:r>
          </a:p>
          <a:p>
            <a:r>
              <a:rPr lang="en-US" sz="2000" u="sng" dirty="0"/>
              <a:t>Relaxed Mobility Rule</a:t>
            </a:r>
            <a:r>
              <a:rPr lang="en-US" sz="2000" dirty="0"/>
              <a:t>: no more than 3 years in the 5 years before the call deadline in </a:t>
            </a:r>
            <a:r>
              <a:rPr lang="en-US" sz="2000" dirty="0" smtClean="0"/>
              <a:t>the country </a:t>
            </a:r>
            <a:r>
              <a:rPr lang="en-US" sz="2000" dirty="0"/>
              <a:t>of the host </a:t>
            </a:r>
            <a:r>
              <a:rPr lang="en-US" sz="2000" dirty="0" smtClean="0"/>
              <a:t>organization</a:t>
            </a:r>
          </a:p>
          <a:p>
            <a:pPr marL="0" indent="0">
              <a:buNone/>
            </a:pPr>
            <a:r>
              <a:rPr lang="en-GB" sz="2000" b="1" dirty="0" smtClean="0"/>
              <a:t>Society and Enterprise (SE)</a:t>
            </a:r>
            <a:endParaRPr lang="en-GB" sz="2000" b="1" dirty="0"/>
          </a:p>
          <a:p>
            <a:r>
              <a:rPr lang="en-US" sz="2000" dirty="0"/>
              <a:t>For researchers coming to or moving within </a:t>
            </a:r>
            <a:r>
              <a:rPr lang="en-US" sz="2000" dirty="0" smtClean="0"/>
              <a:t>Europe</a:t>
            </a:r>
          </a:p>
          <a:p>
            <a:r>
              <a:rPr lang="en-US" sz="2000" u="sng" dirty="0"/>
              <a:t>Relaxed Mobility Rule</a:t>
            </a:r>
            <a:r>
              <a:rPr lang="en-US" sz="2000" dirty="0"/>
              <a:t>: no more than 3 years in the 5 years before the call deadline in the country of the host </a:t>
            </a:r>
            <a:r>
              <a:rPr lang="en-US" sz="2000" dirty="0" smtClean="0"/>
              <a:t>organization</a:t>
            </a:r>
            <a:endParaRPr lang="en-US" sz="2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MSCA-IF-2016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pic>
        <p:nvPicPr>
          <p:cNvPr id="6" name="Picture 4" descr="http://www.timeclockexpress.com/media/ecom/prodlg/mobility_pack.jpg"/>
          <p:cNvPicPr>
            <a:picLocks noChangeAspect="1" noChangeArrowheads="1"/>
          </p:cNvPicPr>
          <p:nvPr/>
        </p:nvPicPr>
        <p:blipFill>
          <a:blip r:embed="rId2" cstate="print"/>
          <a:srcRect l="14072" r="15569"/>
          <a:stretch>
            <a:fillRect/>
          </a:stretch>
        </p:blipFill>
        <p:spPr bwMode="auto">
          <a:xfrm>
            <a:off x="7026613" y="2564904"/>
            <a:ext cx="1939596" cy="1898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72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Mobility Rule III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32856"/>
            <a:ext cx="6347048" cy="3993307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/>
              <a:t>Global Fellowship (GF)</a:t>
            </a:r>
            <a:endParaRPr lang="en-GB" sz="2000" b="1" dirty="0"/>
          </a:p>
          <a:p>
            <a:r>
              <a:rPr lang="en-US" sz="2000" dirty="0"/>
              <a:t>For researchers </a:t>
            </a:r>
            <a:r>
              <a:rPr lang="en-US" sz="2000" dirty="0" smtClean="0"/>
              <a:t>moving to a Third Country and compulsory return phase to Europe</a:t>
            </a:r>
            <a:endParaRPr lang="en-US" sz="2000" dirty="0"/>
          </a:p>
          <a:p>
            <a:r>
              <a:rPr lang="en-US" sz="2000" dirty="0" smtClean="0"/>
              <a:t>Must </a:t>
            </a:r>
            <a:r>
              <a:rPr lang="en-US" sz="2000" dirty="0"/>
              <a:t>be nationals or previous long-term residents (&gt; 5 years) of a European country</a:t>
            </a:r>
          </a:p>
          <a:p>
            <a:r>
              <a:rPr lang="en-US" sz="2000" dirty="0" smtClean="0"/>
              <a:t>No </a:t>
            </a:r>
            <a:r>
              <a:rPr lang="en-US" sz="2000" dirty="0"/>
              <a:t>more than 12 months in the 3 years before the call deadline in the country of the host </a:t>
            </a:r>
            <a:r>
              <a:rPr lang="en-GB" sz="2000" dirty="0" smtClean="0"/>
              <a:t>organisation (Outgoing Phase)</a:t>
            </a:r>
            <a:endParaRPr lang="en-US" sz="2000" dirty="0"/>
          </a:p>
          <a:p>
            <a:endParaRPr lang="en-GB" sz="2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MSCA-IF-2016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pic>
        <p:nvPicPr>
          <p:cNvPr id="6" name="Picture 4" descr="http://www.timeclockexpress.com/media/ecom/prodlg/mobility_pack.jpg"/>
          <p:cNvPicPr>
            <a:picLocks noChangeAspect="1" noChangeArrowheads="1"/>
          </p:cNvPicPr>
          <p:nvPr/>
        </p:nvPicPr>
        <p:blipFill>
          <a:blip r:embed="rId2" cstate="print"/>
          <a:srcRect l="14072" r="15569"/>
          <a:stretch>
            <a:fillRect/>
          </a:stretch>
        </p:blipFill>
        <p:spPr bwMode="auto">
          <a:xfrm>
            <a:off x="7026613" y="2564904"/>
            <a:ext cx="1939596" cy="1898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2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84764" y="1484784"/>
            <a:ext cx="8772036" cy="341788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 smtClean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05101" y="1700808"/>
            <a:ext cx="322524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>
              <a:spcBef>
                <a:spcPts val="60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endParaRPr lang="fr-BE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449263">
              <a:spcBef>
                <a:spcPts val="60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endParaRPr lang="en-GB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878046070"/>
              </p:ext>
            </p:extLst>
          </p:nvPr>
        </p:nvGraphicFramePr>
        <p:xfrm>
          <a:off x="887437" y="1556792"/>
          <a:ext cx="7713519" cy="4204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Sectors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IF</a:t>
            </a:r>
            <a:r>
              <a:rPr lang="es-ES" sz="28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2015 </a:t>
            </a:r>
            <a:endParaRPr lang="es-ES" sz="28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33249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4764" y="1484784"/>
            <a:ext cx="8772036" cy="341788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 smtClean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05101" y="1700808"/>
            <a:ext cx="322524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>
              <a:spcBef>
                <a:spcPts val="60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endParaRPr lang="fr-BE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449263">
              <a:spcBef>
                <a:spcPts val="60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endParaRPr lang="en-GB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883008059"/>
              </p:ext>
            </p:extLst>
          </p:nvPr>
        </p:nvGraphicFramePr>
        <p:xfrm>
          <a:off x="395536" y="1340768"/>
          <a:ext cx="8319219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Participating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institutions</a:t>
            </a:r>
            <a:r>
              <a:rPr lang="es-ES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IF 2015   </a:t>
            </a:r>
            <a:endParaRPr lang="es-ES" sz="3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6313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4764" y="1484784"/>
            <a:ext cx="8772036" cy="341788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 smtClean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05101" y="1700808"/>
            <a:ext cx="322524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>
              <a:spcBef>
                <a:spcPts val="60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endParaRPr lang="fr-BE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449263">
              <a:spcBef>
                <a:spcPts val="60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endParaRPr lang="en-GB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Country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Participation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IF 2015</a:t>
            </a:r>
            <a:endParaRPr lang="es-ES" sz="3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s-ES" sz="1800" b="1" dirty="0" smtClean="0">
              <a:solidFill>
                <a:schemeClr val="tx2"/>
              </a:solidFill>
              <a:cs typeface="Verdana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cs typeface="Verdana"/>
              </a:rPr>
              <a:t>Member</a:t>
            </a:r>
            <a:r>
              <a:rPr lang="es-ES" sz="1800" dirty="0" smtClean="0">
                <a:cs typeface="Verdana"/>
              </a:rPr>
              <a:t> </a:t>
            </a:r>
            <a:r>
              <a:rPr lang="es-ES" sz="1800" dirty="0" err="1" smtClean="0">
                <a:cs typeface="Verdana"/>
              </a:rPr>
              <a:t>States</a:t>
            </a:r>
            <a:r>
              <a:rPr lang="es-ES" sz="1800" dirty="0" smtClean="0">
                <a:cs typeface="Verdana"/>
              </a:rPr>
              <a:t> (MS): 28 </a:t>
            </a:r>
            <a:r>
              <a:rPr lang="es-ES" sz="1800" dirty="0" err="1" smtClean="0">
                <a:cs typeface="Verdana"/>
              </a:rPr>
              <a:t>countries</a:t>
            </a:r>
            <a:r>
              <a:rPr lang="es-ES" sz="1800" dirty="0" smtClean="0">
                <a:cs typeface="Verdana"/>
              </a:rPr>
              <a:t> (</a:t>
            </a:r>
            <a:r>
              <a:rPr lang="es-ES" sz="1800" dirty="0" err="1" smtClean="0">
                <a:cs typeface="Verdana"/>
              </a:rPr>
              <a:t>including</a:t>
            </a:r>
            <a:r>
              <a:rPr lang="es-ES" sz="1800" dirty="0" smtClean="0">
                <a:cs typeface="Verdana"/>
              </a:rPr>
              <a:t> </a:t>
            </a:r>
            <a:r>
              <a:rPr lang="es-ES" sz="1800" dirty="0" err="1" smtClean="0">
                <a:cs typeface="Verdana"/>
              </a:rPr>
              <a:t>overseas</a:t>
            </a:r>
            <a:r>
              <a:rPr lang="es-ES" sz="1800" dirty="0" smtClean="0">
                <a:cs typeface="Verdana"/>
              </a:rPr>
              <a:t> </a:t>
            </a:r>
            <a:r>
              <a:rPr lang="es-ES" sz="1800" dirty="0" err="1" smtClean="0">
                <a:cs typeface="Verdana"/>
              </a:rPr>
              <a:t>countries</a:t>
            </a:r>
            <a:r>
              <a:rPr lang="es-ES" sz="1800" dirty="0" smtClean="0">
                <a:cs typeface="Verdana"/>
              </a:rPr>
              <a:t>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cs typeface="Verdana"/>
              </a:rPr>
              <a:t>Associated</a:t>
            </a:r>
            <a:r>
              <a:rPr lang="es-ES" sz="1800" dirty="0" smtClean="0">
                <a:cs typeface="Verdana"/>
              </a:rPr>
              <a:t> </a:t>
            </a:r>
            <a:r>
              <a:rPr lang="es-ES" sz="1800" dirty="0" err="1" smtClean="0">
                <a:cs typeface="Verdana"/>
              </a:rPr>
              <a:t>Countries</a:t>
            </a:r>
            <a:r>
              <a:rPr lang="es-ES" sz="1800" dirty="0" smtClean="0">
                <a:cs typeface="Verdana"/>
              </a:rPr>
              <a:t> (AC) </a:t>
            </a:r>
            <a:r>
              <a:rPr lang="es-ES" sz="1800" dirty="0" err="1" smtClean="0">
                <a:cs typeface="Verdana"/>
              </a:rPr>
              <a:t>to</a:t>
            </a:r>
            <a:r>
              <a:rPr lang="es-ES" sz="1800" dirty="0" smtClean="0">
                <a:cs typeface="Verdana"/>
              </a:rPr>
              <a:t> H2020 (</a:t>
            </a:r>
            <a:r>
              <a:rPr lang="es-ES" sz="1800" dirty="0" err="1" smtClean="0">
                <a:cs typeface="Verdana"/>
              </a:rPr>
              <a:t>Iceland</a:t>
            </a:r>
            <a:r>
              <a:rPr lang="es-ES" sz="1800" dirty="0" smtClean="0">
                <a:cs typeface="Verdana"/>
              </a:rPr>
              <a:t>, </a:t>
            </a:r>
            <a:r>
              <a:rPr lang="es-ES" sz="1800" dirty="0" err="1" smtClean="0">
                <a:cs typeface="Verdana"/>
              </a:rPr>
              <a:t>Norway</a:t>
            </a:r>
            <a:r>
              <a:rPr lang="es-ES" sz="1800" dirty="0" smtClean="0">
                <a:cs typeface="Verdana"/>
              </a:rPr>
              <a:t>, Albania, Bosnia and Herzegovina, </a:t>
            </a:r>
            <a:r>
              <a:rPr lang="es-ES" sz="1800" dirty="0" err="1" smtClean="0">
                <a:cs typeface="Verdana"/>
              </a:rPr>
              <a:t>Former</a:t>
            </a:r>
            <a:r>
              <a:rPr lang="es-ES" sz="1800" dirty="0" smtClean="0">
                <a:cs typeface="Verdana"/>
              </a:rPr>
              <a:t> </a:t>
            </a:r>
            <a:r>
              <a:rPr lang="es-ES" sz="1800" dirty="0" err="1" smtClean="0">
                <a:cs typeface="Verdana"/>
              </a:rPr>
              <a:t>Yugoslav</a:t>
            </a:r>
            <a:r>
              <a:rPr lang="es-ES" sz="1800" dirty="0" smtClean="0">
                <a:cs typeface="Verdana"/>
              </a:rPr>
              <a:t> </a:t>
            </a:r>
            <a:r>
              <a:rPr lang="es-ES" sz="1800" dirty="0" err="1" smtClean="0">
                <a:cs typeface="Verdana"/>
              </a:rPr>
              <a:t>Republic</a:t>
            </a:r>
            <a:r>
              <a:rPr lang="es-ES" sz="1800" dirty="0" smtClean="0">
                <a:cs typeface="Verdana"/>
              </a:rPr>
              <a:t> of Macedonia, Israel, </a:t>
            </a:r>
            <a:r>
              <a:rPr lang="es-ES" sz="1800" dirty="0" err="1" smtClean="0">
                <a:cs typeface="Verdana"/>
              </a:rPr>
              <a:t>Moldova</a:t>
            </a:r>
            <a:r>
              <a:rPr lang="es-ES" sz="1800" dirty="0" smtClean="0">
                <a:cs typeface="Verdana"/>
              </a:rPr>
              <a:t>, Montenegro, Serbia, </a:t>
            </a:r>
            <a:r>
              <a:rPr lang="es-ES" sz="1800" dirty="0" err="1" smtClean="0">
                <a:cs typeface="Verdana"/>
              </a:rPr>
              <a:t>Turkey</a:t>
            </a:r>
            <a:r>
              <a:rPr lang="es-ES" sz="1800" dirty="0" smtClean="0">
                <a:cs typeface="Verdana"/>
              </a:rPr>
              <a:t>, </a:t>
            </a:r>
            <a:r>
              <a:rPr lang="es-ES" sz="1800" b="1" dirty="0" err="1" smtClean="0">
                <a:cs typeface="Verdana"/>
              </a:rPr>
              <a:t>Switzerland</a:t>
            </a:r>
            <a:r>
              <a:rPr lang="es-ES" sz="1800" b="1" dirty="0" smtClean="0">
                <a:cs typeface="Verdana"/>
              </a:rPr>
              <a:t>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cs typeface="Verdana"/>
              </a:rPr>
              <a:t>Third</a:t>
            </a:r>
            <a:r>
              <a:rPr lang="es-ES" sz="1800" dirty="0" smtClean="0">
                <a:cs typeface="Verdana"/>
              </a:rPr>
              <a:t> </a:t>
            </a:r>
            <a:r>
              <a:rPr lang="es-ES" sz="1800" dirty="0" err="1" smtClean="0">
                <a:cs typeface="Verdana"/>
              </a:rPr>
              <a:t>Countries</a:t>
            </a:r>
            <a:r>
              <a:rPr lang="es-ES" sz="1800" dirty="0" smtClean="0">
                <a:cs typeface="Verdana"/>
              </a:rPr>
              <a:t> (TP): No MS, No AC</a:t>
            </a:r>
            <a:endParaRPr lang="es-ES" sz="1800" dirty="0" smtClean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19</a:t>
            </a:fld>
            <a:endParaRPr lang="es-ES" dirty="0"/>
          </a:p>
        </p:txBody>
      </p:sp>
      <p:pic>
        <p:nvPicPr>
          <p:cNvPr id="14" name="Picture 2" descr="http://www.world-exchanges.org/files/styles/top_stories/public/WFEINTHENEW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1027" y="4375391"/>
            <a:ext cx="2024412" cy="1237857"/>
          </a:xfrm>
          <a:prstGeom prst="rect">
            <a:avLst/>
          </a:prstGeom>
          <a:noFill/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53306"/>
              </p:ext>
            </p:extLst>
          </p:nvPr>
        </p:nvGraphicFramePr>
        <p:xfrm>
          <a:off x="690978" y="3699361"/>
          <a:ext cx="5933831" cy="1926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799">
                <a:tc>
                  <a:txBody>
                    <a:bodyPr/>
                    <a:lstStyle/>
                    <a:p>
                      <a:endParaRPr lang="es-ES" sz="18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+mn-lt"/>
                          <a:cs typeface="Verdana"/>
                        </a:rPr>
                        <a:t>Beneficiary</a:t>
                      </a:r>
                      <a:endParaRPr lang="es-ES" sz="18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+mn-lt"/>
                          <a:cs typeface="Verdana"/>
                        </a:rPr>
                        <a:t>Partner</a:t>
                      </a:r>
                      <a:r>
                        <a:rPr lang="es-ES" sz="1800" baseline="0" dirty="0" smtClean="0"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800" baseline="0" dirty="0" err="1" smtClean="0">
                          <a:latin typeface="+mn-lt"/>
                          <a:cs typeface="Verdana"/>
                        </a:rPr>
                        <a:t>Organisations</a:t>
                      </a:r>
                      <a:endParaRPr lang="es-ES" sz="18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21">
                <a:tc>
                  <a:txBody>
                    <a:bodyPr/>
                    <a:lstStyle/>
                    <a:p>
                      <a:r>
                        <a:rPr lang="es-ES" sz="1800" b="1" dirty="0" err="1" smtClean="0">
                          <a:latin typeface="+mn-lt"/>
                          <a:cs typeface="Verdana"/>
                        </a:rPr>
                        <a:t>European</a:t>
                      </a:r>
                      <a:r>
                        <a:rPr lang="es-ES" sz="1800" b="1" dirty="0" smtClean="0"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800" b="1" dirty="0" err="1" smtClean="0">
                          <a:latin typeface="+mn-lt"/>
                          <a:cs typeface="Verdana"/>
                        </a:rPr>
                        <a:t>Fellowships</a:t>
                      </a:r>
                      <a:endParaRPr lang="es-ES" sz="1800" b="1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+mn-lt"/>
                          <a:cs typeface="Verdana"/>
                        </a:rPr>
                        <a:t>Compulsory</a:t>
                      </a:r>
                      <a:r>
                        <a:rPr lang="es-ES" sz="1800" dirty="0" smtClean="0">
                          <a:latin typeface="+mn-lt"/>
                          <a:cs typeface="Verdana"/>
                        </a:rPr>
                        <a:t>:</a:t>
                      </a:r>
                      <a:r>
                        <a:rPr lang="es-ES" sz="1800" baseline="0" dirty="0" smtClean="0">
                          <a:latin typeface="+mn-lt"/>
                          <a:cs typeface="Verdana"/>
                        </a:rPr>
                        <a:t> MS / AC</a:t>
                      </a:r>
                      <a:endParaRPr lang="es-ES" sz="18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+mn-lt"/>
                          <a:cs typeface="Verdana"/>
                        </a:rPr>
                        <a:t>Optional</a:t>
                      </a:r>
                      <a:r>
                        <a:rPr lang="es-ES" sz="1800" dirty="0" smtClean="0">
                          <a:latin typeface="+mn-lt"/>
                          <a:cs typeface="Verdana"/>
                        </a:rPr>
                        <a:t>: MS / AC</a:t>
                      </a:r>
                      <a:endParaRPr lang="es-ES" sz="18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latin typeface="+mn-lt"/>
                          <a:cs typeface="Verdana"/>
                        </a:rPr>
                        <a:t>Global </a:t>
                      </a:r>
                      <a:r>
                        <a:rPr lang="es-ES" sz="1800" b="1" dirty="0" err="1" smtClean="0">
                          <a:latin typeface="+mn-lt"/>
                          <a:cs typeface="Verdana"/>
                        </a:rPr>
                        <a:t>Fellowships</a:t>
                      </a:r>
                      <a:endParaRPr lang="es-ES" sz="1800" b="1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+mn-lt"/>
                          <a:cs typeface="Verdana"/>
                        </a:rPr>
                        <a:t>Compulsory</a:t>
                      </a:r>
                      <a:r>
                        <a:rPr lang="es-ES" sz="1800" dirty="0" smtClean="0">
                          <a:latin typeface="+mn-lt"/>
                          <a:cs typeface="Verdana"/>
                        </a:rPr>
                        <a:t>:</a:t>
                      </a:r>
                      <a:r>
                        <a:rPr lang="es-ES" sz="1800" baseline="0" dirty="0" smtClean="0">
                          <a:latin typeface="+mn-lt"/>
                          <a:cs typeface="Verdana"/>
                        </a:rPr>
                        <a:t> MS / AC</a:t>
                      </a:r>
                      <a:endParaRPr lang="es-ES" sz="18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+mn-lt"/>
                          <a:cs typeface="Verdana"/>
                        </a:rPr>
                        <a:t>Compulsory</a:t>
                      </a:r>
                      <a:r>
                        <a:rPr lang="es-ES" sz="1800" dirty="0" smtClean="0">
                          <a:latin typeface="+mn-lt"/>
                          <a:cs typeface="Verdana"/>
                        </a:rPr>
                        <a:t>:</a:t>
                      </a:r>
                      <a:r>
                        <a:rPr lang="es-ES" sz="1800" baseline="0" dirty="0" smtClean="0">
                          <a:latin typeface="+mn-lt"/>
                          <a:cs typeface="Verdana"/>
                        </a:rPr>
                        <a:t> TC</a:t>
                      </a:r>
                    </a:p>
                    <a:p>
                      <a:r>
                        <a:rPr lang="es-ES" sz="1800" baseline="0" dirty="0" err="1" smtClean="0">
                          <a:latin typeface="+mn-lt"/>
                          <a:cs typeface="Verdana"/>
                        </a:rPr>
                        <a:t>Optional</a:t>
                      </a:r>
                      <a:r>
                        <a:rPr lang="es-ES" sz="1800" baseline="0" dirty="0" smtClean="0">
                          <a:latin typeface="+mn-lt"/>
                          <a:cs typeface="Verdana"/>
                        </a:rPr>
                        <a:t>: MS / AC</a:t>
                      </a:r>
                      <a:endParaRPr lang="es-ES" sz="18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4644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Index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Some results</a:t>
            </a:r>
            <a:endParaRPr lang="en-GB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MSCA-IF-2016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993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FF0000"/>
                </a:solidFill>
              </a:rPr>
              <a:t>Application/Contractual Process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MSCA-IF-2016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2392" y="4058951"/>
            <a:ext cx="8394104" cy="2174582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</a:t>
            </a:r>
            <a:r>
              <a:rPr lang="es-ES" sz="1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preparation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fellow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(ER) and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Host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Institution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(supervisor: mentor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during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recruitment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EC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  </a:t>
            </a: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s-ES" sz="19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(ER) can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submit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es-ES" sz="1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proposal</a:t>
            </a:r>
            <a:r>
              <a:rPr lang="es-ES" sz="1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implementation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just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s-ES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Bottom</a:t>
            </a:r>
            <a:r>
              <a:rPr lang="es-ES" sz="1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-up</a:t>
            </a:r>
            <a:r>
              <a:rPr lang="es-E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8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panels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+ 3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Multidisciplinary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Panels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s-E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 + </a:t>
            </a:r>
            <a:r>
              <a:rPr lang="es-E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 + SE).</a:t>
            </a:r>
            <a:endParaRPr lang="es-ES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Clr>
                <a:schemeClr val="tx2"/>
              </a:buClr>
              <a:buNone/>
            </a:pPr>
            <a:endParaRPr lang="es-ES" sz="6400" dirty="0" smtClean="0">
              <a:solidFill>
                <a:srgbClr val="17365D"/>
              </a:solidFill>
            </a:endParaRPr>
          </a:p>
          <a:p>
            <a:pPr marL="285750" indent="-285750" algn="just">
              <a:buFont typeface="Wingdings" charset="2"/>
              <a:buChar char="q"/>
            </a:pPr>
            <a:endParaRPr lang="es-ES" sz="6400" dirty="0" smtClean="0">
              <a:solidFill>
                <a:srgbClr val="17365D"/>
              </a:solidFill>
              <a:latin typeface="Verdana" panose="020B0604030504040204" pitchFamily="34" charset="0"/>
            </a:endParaRPr>
          </a:p>
          <a:p>
            <a:pPr marL="285750" indent="-285750" algn="just">
              <a:buFont typeface="Wingdings" charset="2"/>
              <a:buChar char="q"/>
            </a:pPr>
            <a:endParaRPr lang="es-ES" sz="2400" dirty="0">
              <a:solidFill>
                <a:srgbClr val="17365D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Picture 2" descr="http://www.accountancyage.com/IMG/420/209420/people-global-netw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93963"/>
            <a:ext cx="2304256" cy="2366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35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8"/>
          <p:cNvSpPr>
            <a:spLocks noChangeArrowheads="1"/>
          </p:cNvSpPr>
          <p:nvPr/>
        </p:nvSpPr>
        <p:spPr bwMode="auto">
          <a:xfrm>
            <a:off x="664093" y="1513873"/>
            <a:ext cx="1675659" cy="76106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sz="1662">
              <a:solidFill>
                <a:prstClr val="black"/>
              </a:solidFill>
            </a:endParaRPr>
          </a:p>
        </p:txBody>
      </p:sp>
      <p:sp>
        <p:nvSpPr>
          <p:cNvPr id="15" name="Text Box 89"/>
          <p:cNvSpPr txBox="1">
            <a:spLocks noChangeArrowheads="1"/>
          </p:cNvSpPr>
          <p:nvPr/>
        </p:nvSpPr>
        <p:spPr bwMode="auto">
          <a:xfrm>
            <a:off x="755202" y="1554861"/>
            <a:ext cx="1508216" cy="676299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F5494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846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European Fellowships</a:t>
            </a:r>
          </a:p>
        </p:txBody>
      </p:sp>
      <p:grpSp>
        <p:nvGrpSpPr>
          <p:cNvPr id="16" name="Group 53"/>
          <p:cNvGrpSpPr>
            <a:grpSpLocks/>
          </p:cNvGrpSpPr>
          <p:nvPr/>
        </p:nvGrpSpPr>
        <p:grpSpPr bwMode="auto">
          <a:xfrm>
            <a:off x="584718" y="4077072"/>
            <a:ext cx="1935230" cy="791841"/>
            <a:chOff x="491" y="2773"/>
            <a:chExt cx="984" cy="385"/>
          </a:xfrm>
        </p:grpSpPr>
        <p:sp>
          <p:nvSpPr>
            <p:cNvPr id="17" name="AutoShape 54"/>
            <p:cNvSpPr>
              <a:spLocks noChangeArrowheads="1"/>
            </p:cNvSpPr>
            <p:nvPr/>
          </p:nvSpPr>
          <p:spPr bwMode="auto">
            <a:xfrm>
              <a:off x="521" y="2773"/>
              <a:ext cx="953" cy="385"/>
            </a:xfrm>
            <a:prstGeom prst="roundRect">
              <a:avLst>
                <a:gd name="adj" fmla="val 16667"/>
              </a:avLst>
            </a:prstGeom>
            <a:solidFill>
              <a:srgbClr val="33893D"/>
            </a:solidFill>
            <a:ln w="9525" algn="ctr">
              <a:solidFill>
                <a:srgbClr val="33893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>
                <a:solidFill>
                  <a:prstClr val="black"/>
                </a:solidFill>
              </a:endParaRPr>
            </a:p>
          </p:txBody>
        </p:sp>
        <p:sp>
          <p:nvSpPr>
            <p:cNvPr id="18" name="Text Box 55"/>
            <p:cNvSpPr txBox="1">
              <a:spLocks noChangeArrowheads="1"/>
            </p:cNvSpPr>
            <p:nvPr/>
          </p:nvSpPr>
          <p:spPr bwMode="auto">
            <a:xfrm>
              <a:off x="491" y="2773"/>
              <a:ext cx="984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933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F5494"/>
                  </a:solidFill>
                  <a:latin typeface="Tahoma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846" b="1" dirty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Global Fellowships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834947" y="1484786"/>
            <a:ext cx="1715646" cy="7901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662" b="1" dirty="0"/>
              <a:t>Researcher applies with European host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911462" y="1486765"/>
            <a:ext cx="1715646" cy="7901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662" b="1" dirty="0"/>
              <a:t>Host signs contract with </a:t>
            </a:r>
            <a:r>
              <a:rPr lang="en-IE" sz="1662" b="1" dirty="0" smtClean="0"/>
              <a:t>EC</a:t>
            </a:r>
            <a:endParaRPr lang="en-IE" sz="1662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6850357" y="1484784"/>
            <a:ext cx="1715646" cy="7901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662" b="1" dirty="0"/>
              <a:t>Host employs researcher</a:t>
            </a:r>
          </a:p>
        </p:txBody>
      </p:sp>
      <p:cxnSp>
        <p:nvCxnSpPr>
          <p:cNvPr id="5" name="Straight Arrow Connector 4"/>
          <p:cNvCxnSpPr>
            <a:stCxn id="3" idx="3"/>
            <a:endCxn id="25" idx="1"/>
          </p:cNvCxnSpPr>
          <p:nvPr/>
        </p:nvCxnSpPr>
        <p:spPr>
          <a:xfrm>
            <a:off x="4550593" y="1879865"/>
            <a:ext cx="360869" cy="1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5" idx="3"/>
            <a:endCxn id="26" idx="1"/>
          </p:cNvCxnSpPr>
          <p:nvPr/>
        </p:nvCxnSpPr>
        <p:spPr>
          <a:xfrm flipV="1">
            <a:off x="6627108" y="1879864"/>
            <a:ext cx="223248" cy="1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834945" y="3356992"/>
            <a:ext cx="1715646" cy="9071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662" b="1" dirty="0"/>
              <a:t>Researcher applies with European host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834943" y="4264186"/>
            <a:ext cx="1715646" cy="1294706"/>
            <a:chOff x="3071188" y="4809358"/>
            <a:chExt cx="1858617" cy="1402598"/>
          </a:xfrm>
        </p:grpSpPr>
        <p:sp>
          <p:nvSpPr>
            <p:cNvPr id="29" name="Rounded Rectangle 28"/>
            <p:cNvSpPr/>
            <p:nvPr/>
          </p:nvSpPr>
          <p:spPr>
            <a:xfrm>
              <a:off x="3071188" y="5087762"/>
              <a:ext cx="1858617" cy="112419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662" b="1" dirty="0"/>
                <a:t>Supported by non-European host</a:t>
              </a:r>
            </a:p>
          </p:txBody>
        </p:sp>
        <p:sp>
          <p:nvSpPr>
            <p:cNvPr id="30" name="Plus 29"/>
            <p:cNvSpPr/>
            <p:nvPr/>
          </p:nvSpPr>
          <p:spPr>
            <a:xfrm>
              <a:off x="3856382" y="4809358"/>
              <a:ext cx="337930" cy="278404"/>
            </a:xfrm>
            <a:prstGeom prst="mathPlus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62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50591" y="3337916"/>
            <a:ext cx="2076516" cy="907194"/>
            <a:chOff x="4929807" y="3826565"/>
            <a:chExt cx="2249559" cy="982793"/>
          </a:xfrm>
          <a:solidFill>
            <a:srgbClr val="0070C0"/>
          </a:solidFill>
        </p:grpSpPr>
        <p:sp>
          <p:nvSpPr>
            <p:cNvPr id="31" name="Rounded Rectangle 30"/>
            <p:cNvSpPr/>
            <p:nvPr/>
          </p:nvSpPr>
          <p:spPr>
            <a:xfrm>
              <a:off x="5320749" y="3826565"/>
              <a:ext cx="1858617" cy="98279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E" sz="1662" b="1" dirty="0"/>
                <a:t>European host signs contract with </a:t>
              </a:r>
              <a:r>
                <a:rPr lang="en-IE" sz="1662" b="1" dirty="0" smtClean="0"/>
                <a:t>EC</a:t>
              </a:r>
              <a:endParaRPr lang="en-IE" sz="1662" b="1" dirty="0"/>
            </a:p>
          </p:txBody>
        </p:sp>
        <p:cxnSp>
          <p:nvCxnSpPr>
            <p:cNvPr id="32" name="Straight Arrow Connector 31"/>
            <p:cNvCxnSpPr>
              <a:stCxn id="27" idx="3"/>
              <a:endCxn id="31" idx="1"/>
            </p:cNvCxnSpPr>
            <p:nvPr/>
          </p:nvCxnSpPr>
          <p:spPr>
            <a:xfrm flipV="1">
              <a:off x="4929807" y="4317962"/>
              <a:ext cx="390941" cy="206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6627105" y="3369108"/>
            <a:ext cx="2059693" cy="895078"/>
            <a:chOff x="7048500" y="3826565"/>
            <a:chExt cx="2231334" cy="969668"/>
          </a:xfr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</p:grpSpPr>
        <p:sp>
          <p:nvSpPr>
            <p:cNvPr id="33" name="Rounded Rectangle 32"/>
            <p:cNvSpPr/>
            <p:nvPr/>
          </p:nvSpPr>
          <p:spPr>
            <a:xfrm>
              <a:off x="7421217" y="3826565"/>
              <a:ext cx="1858617" cy="96966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E" sz="1662" b="1" dirty="0"/>
                <a:t>European Host employs researcher</a:t>
              </a:r>
            </a:p>
          </p:txBody>
        </p:sp>
        <p:cxnSp>
          <p:nvCxnSpPr>
            <p:cNvPr id="34" name="Straight Arrow Connector 33"/>
            <p:cNvCxnSpPr>
              <a:stCxn id="31" idx="3"/>
              <a:endCxn id="33" idx="1"/>
            </p:cNvCxnSpPr>
            <p:nvPr/>
          </p:nvCxnSpPr>
          <p:spPr>
            <a:xfrm>
              <a:off x="7048500" y="4284170"/>
              <a:ext cx="372716" cy="272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911461" y="4245110"/>
            <a:ext cx="1715646" cy="1313780"/>
            <a:chOff x="5320749" y="4788694"/>
            <a:chExt cx="1858617" cy="1423262"/>
          </a:xfrm>
        </p:grpSpPr>
        <p:sp>
          <p:nvSpPr>
            <p:cNvPr id="35" name="Rounded Rectangle 34"/>
            <p:cNvSpPr/>
            <p:nvPr/>
          </p:nvSpPr>
          <p:spPr>
            <a:xfrm>
              <a:off x="5320749" y="5112073"/>
              <a:ext cx="1858617" cy="109988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662" b="1" dirty="0"/>
                <a:t>Non-European host signs agreement with European host</a:t>
              </a:r>
            </a:p>
          </p:txBody>
        </p:sp>
        <p:cxnSp>
          <p:nvCxnSpPr>
            <p:cNvPr id="40" name="Straight Arrow Connector 39"/>
            <p:cNvCxnSpPr>
              <a:stCxn id="31" idx="2"/>
              <a:endCxn id="35" idx="0"/>
            </p:cNvCxnSpPr>
            <p:nvPr/>
          </p:nvCxnSpPr>
          <p:spPr>
            <a:xfrm>
              <a:off x="6250057" y="4788694"/>
              <a:ext cx="0" cy="32337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971155" y="4278716"/>
            <a:ext cx="1715646" cy="1281071"/>
            <a:chOff x="7421218" y="4811973"/>
            <a:chExt cx="1858617" cy="1387827"/>
          </a:xfrm>
        </p:grpSpPr>
        <p:sp>
          <p:nvSpPr>
            <p:cNvPr id="36" name="Rounded Rectangle 35"/>
            <p:cNvSpPr/>
            <p:nvPr/>
          </p:nvSpPr>
          <p:spPr>
            <a:xfrm>
              <a:off x="7421218" y="5099917"/>
              <a:ext cx="1858617" cy="109988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662" b="1" dirty="0"/>
                <a:t>Researcher seconded to non-European host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8350526" y="4811973"/>
              <a:ext cx="0" cy="30271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How it works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61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1556792"/>
            <a:ext cx="4968924" cy="41764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Verdana" charset="0"/>
                <a:ea typeface="Verdana" charset="0"/>
                <a:cs typeface="Verdana" charset="0"/>
              </a:rPr>
              <a:t>STANDARD EUROPEAN </a:t>
            </a:r>
            <a:r>
              <a:rPr lang="es-ES" sz="1800" b="1" dirty="0" smtClean="0">
                <a:latin typeface="Verdana" charset="0"/>
                <a:ea typeface="Verdana" charset="0"/>
                <a:cs typeface="Verdana" charset="0"/>
              </a:rPr>
              <a:t>FELLOWSHIP</a:t>
            </a:r>
          </a:p>
          <a:p>
            <a:pPr marL="0" indent="0">
              <a:buNone/>
            </a:pPr>
            <a:endParaRPr lang="es-ES" sz="1800" b="1" dirty="0">
              <a:solidFill>
                <a:schemeClr val="accent2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Experience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Researcher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>
                <a:latin typeface="Verdana" charset="0"/>
                <a:ea typeface="Verdana" charset="0"/>
                <a:cs typeface="Verdana" charset="0"/>
              </a:rPr>
              <a:t>of </a:t>
            </a:r>
            <a:r>
              <a:rPr lang="es-ES" sz="1800" b="1" dirty="0" err="1">
                <a:latin typeface="Verdana" charset="0"/>
                <a:ea typeface="Verdana" charset="0"/>
                <a:cs typeface="Verdana" charset="0"/>
              </a:rPr>
              <a:t>any</a:t>
            </a:r>
            <a:r>
              <a:rPr lang="es-ES" sz="18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b="1" dirty="0" err="1" smtClean="0">
                <a:latin typeface="Verdana" charset="0"/>
                <a:ea typeface="Verdana" charset="0"/>
                <a:cs typeface="Verdana" charset="0"/>
              </a:rPr>
              <a:t>nationality</a:t>
            </a:r>
            <a:r>
              <a:rPr lang="es-ES" sz="1800" b="1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must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move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or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have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moved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from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any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country to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the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MS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or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AC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where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the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host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institution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is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located</a:t>
            </a:r>
            <a:endParaRPr lang="es-ES" sz="1800" dirty="0"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es-ES" sz="1800" b="1" dirty="0" err="1" smtClean="0">
                <a:latin typeface="Verdana" charset="0"/>
                <a:ea typeface="Verdana" charset="0"/>
                <a:cs typeface="Verdana" charset="0"/>
              </a:rPr>
              <a:t>Mobility</a:t>
            </a:r>
            <a:r>
              <a:rPr lang="es-ES" sz="1800" b="1" dirty="0" smtClean="0">
                <a:latin typeface="Verdana" charset="0"/>
                <a:ea typeface="Verdana" charset="0"/>
                <a:cs typeface="Verdana" charset="0"/>
              </a:rPr>
              <a:t> rule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: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not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have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resided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or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carried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out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his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/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her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main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activitiy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the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country of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the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host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institution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for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more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than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12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months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/ 3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years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prior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to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the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call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deadline</a:t>
            </a:r>
            <a:endParaRPr lang="es-ES" sz="1800" dirty="0"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es-ES" sz="1800" b="1" dirty="0" err="1" smtClean="0">
                <a:latin typeface="Verdana" charset="0"/>
                <a:ea typeface="Verdana" charset="0"/>
                <a:cs typeface="Verdana" charset="0"/>
              </a:rPr>
              <a:t>Duration</a:t>
            </a:r>
            <a:r>
              <a:rPr lang="es-ES" sz="1800" b="1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b="1" dirty="0">
                <a:latin typeface="Verdana" charset="0"/>
                <a:ea typeface="Verdana" charset="0"/>
                <a:cs typeface="Verdana" charset="0"/>
              </a:rPr>
              <a:t>of </a:t>
            </a:r>
            <a:r>
              <a:rPr lang="es-ES" sz="1800" b="1" dirty="0" err="1">
                <a:latin typeface="Verdana" charset="0"/>
                <a:ea typeface="Verdana" charset="0"/>
                <a:cs typeface="Verdana" charset="0"/>
              </a:rPr>
              <a:t>the</a:t>
            </a:r>
            <a:r>
              <a:rPr lang="es-ES" sz="18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b="1" dirty="0" err="1">
                <a:latin typeface="Verdana" charset="0"/>
                <a:ea typeface="Verdana" charset="0"/>
                <a:cs typeface="Verdana" charset="0"/>
              </a:rPr>
              <a:t>project</a:t>
            </a:r>
            <a:r>
              <a:rPr lang="es-ES" sz="1800" b="1" dirty="0">
                <a:latin typeface="Verdana" charset="0"/>
                <a:ea typeface="Verdana" charset="0"/>
                <a:cs typeface="Verdana" charset="0"/>
              </a:rPr>
              <a:t>: </a:t>
            </a:r>
            <a:r>
              <a:rPr lang="es-ES" sz="1800" dirty="0">
                <a:latin typeface="Verdana" charset="0"/>
                <a:ea typeface="Verdana" charset="0"/>
                <a:cs typeface="Verdana" charset="0"/>
              </a:rPr>
              <a:t>12 - 24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months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(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secondments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included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)</a:t>
            </a:r>
          </a:p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8 </a:t>
            </a:r>
            <a:r>
              <a:rPr lang="es-ES" sz="1800" dirty="0" err="1">
                <a:latin typeface="Verdana" charset="0"/>
                <a:ea typeface="Verdana" charset="0"/>
                <a:cs typeface="Verdana" charset="0"/>
              </a:rPr>
              <a:t>S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cientific</a:t>
            </a:r>
            <a:r>
              <a:rPr lang="es-ES" sz="18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800" dirty="0" err="1" smtClean="0">
                <a:latin typeface="Verdana" charset="0"/>
                <a:ea typeface="Verdana" charset="0"/>
                <a:cs typeface="Verdana" charset="0"/>
              </a:rPr>
              <a:t>Panels</a:t>
            </a:r>
            <a:endParaRPr lang="es-ES" sz="1800" dirty="0"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5652120" y="3284984"/>
            <a:ext cx="3344615" cy="1631552"/>
            <a:chOff x="2548546" y="1278435"/>
            <a:chExt cx="3344615" cy="1631552"/>
          </a:xfrm>
        </p:grpSpPr>
        <p:sp>
          <p:nvSpPr>
            <p:cNvPr id="28" name="27 CuadroTexto"/>
            <p:cNvSpPr txBox="1"/>
            <p:nvPr/>
          </p:nvSpPr>
          <p:spPr>
            <a:xfrm>
              <a:off x="2548546" y="1278435"/>
              <a:ext cx="3344615" cy="1631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pic>
          <p:nvPicPr>
            <p:cNvPr id="29" name="Picture 3" descr="C:\Users\partyka\Desktop\imagesCAZ24H2H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332334"/>
              <a:ext cx="651461" cy="651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https://ec.europa.eu/digital-agenda/sites/digital-agenda/files/styles/large/public/world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418" y="1983795"/>
              <a:ext cx="842223" cy="796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1" name="Straight Arrow Connector 40"/>
            <p:cNvCxnSpPr>
              <a:cxnSpLocks noChangeShapeType="1"/>
            </p:cNvCxnSpPr>
            <p:nvPr/>
          </p:nvCxnSpPr>
          <p:spPr bwMode="auto">
            <a:xfrm flipV="1">
              <a:off x="3531730" y="2094211"/>
              <a:ext cx="776828" cy="328807"/>
            </a:xfrm>
            <a:prstGeom prst="straightConnector1">
              <a:avLst/>
            </a:prstGeom>
            <a:noFill/>
            <a:ln w="9525" algn="ctr">
              <a:solidFill>
                <a:srgbClr val="0A3CAA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40"/>
            <p:cNvCxnSpPr>
              <a:cxnSpLocks noChangeShapeType="1"/>
            </p:cNvCxnSpPr>
            <p:nvPr/>
          </p:nvCxnSpPr>
          <p:spPr bwMode="auto">
            <a:xfrm>
              <a:off x="3531730" y="1478044"/>
              <a:ext cx="704820" cy="360040"/>
            </a:xfrm>
            <a:prstGeom prst="straightConnector1">
              <a:avLst/>
            </a:prstGeom>
            <a:noFill/>
            <a:ln w="9525" algn="ctr">
              <a:solidFill>
                <a:srgbClr val="0A3CAA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3" name="Picture 4" descr="C:\Users\partyka\Desktop\imagesCAZ24H2H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459395"/>
              <a:ext cx="1177517" cy="1177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9 Marcador de número de diapositiva"/>
          <p:cNvSpPr txBox="1">
            <a:spLocks/>
          </p:cNvSpPr>
          <p:nvPr/>
        </p:nvSpPr>
        <p:spPr>
          <a:xfrm>
            <a:off x="699924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22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European Fellowships – EF ST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9012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sp>
        <p:nvSpPr>
          <p:cNvPr id="22" name="9 Marcador de número de diapositiva"/>
          <p:cNvSpPr txBox="1">
            <a:spLocks/>
          </p:cNvSpPr>
          <p:nvPr/>
        </p:nvSpPr>
        <p:spPr>
          <a:xfrm>
            <a:off x="7010400" y="6467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23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FF0000"/>
                </a:solidFill>
              </a:rPr>
              <a:t>European Fellowships – </a:t>
            </a:r>
            <a:r>
              <a:rPr lang="en-GB" sz="3200" dirty="0" smtClean="0">
                <a:solidFill>
                  <a:srgbClr val="FF0000"/>
                </a:solidFill>
              </a:rPr>
              <a:t>EF CAR</a:t>
            </a:r>
            <a:endParaRPr lang="en-GB" sz="3200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57200" y="1124744"/>
            <a:ext cx="6059016" cy="5001419"/>
          </a:xfrm>
        </p:spPr>
        <p:txBody>
          <a:bodyPr/>
          <a:lstStyle/>
          <a:p>
            <a:pPr marL="0" indent="0">
              <a:buNone/>
            </a:pPr>
            <a:r>
              <a:rPr lang="es-ES" sz="2000" b="1" dirty="0"/>
              <a:t>CAREER RESTART PANEL (CAR)</a:t>
            </a:r>
          </a:p>
          <a:p>
            <a:endParaRPr lang="es-ES" sz="2000" b="1" dirty="0"/>
          </a:p>
          <a:p>
            <a:r>
              <a:rPr lang="es-ES" sz="2000" dirty="0"/>
              <a:t>Support to </a:t>
            </a:r>
            <a:r>
              <a:rPr lang="es-ES" sz="2000" dirty="0" err="1"/>
              <a:t>researchers</a:t>
            </a:r>
            <a:r>
              <a:rPr lang="es-ES" sz="2000" dirty="0"/>
              <a:t> </a:t>
            </a:r>
            <a:r>
              <a:rPr lang="es-ES" sz="2000" dirty="0" err="1"/>
              <a:t>who</a:t>
            </a:r>
            <a:r>
              <a:rPr lang="es-ES" sz="2000" dirty="0"/>
              <a:t> </a:t>
            </a:r>
            <a:r>
              <a:rPr lang="es-ES" sz="2000" b="1" dirty="0" err="1"/>
              <a:t>want</a:t>
            </a:r>
            <a:r>
              <a:rPr lang="es-ES" sz="2000" b="1" dirty="0"/>
              <a:t> to resume </a:t>
            </a:r>
            <a:r>
              <a:rPr lang="es-ES" sz="2000" b="1" dirty="0" err="1"/>
              <a:t>research</a:t>
            </a:r>
            <a:r>
              <a:rPr lang="es-ES" sz="2000" b="1" dirty="0"/>
              <a:t> in Europe </a:t>
            </a:r>
            <a:r>
              <a:rPr lang="es-ES" sz="2000" b="1" dirty="0" err="1"/>
              <a:t>after</a:t>
            </a:r>
            <a:r>
              <a:rPr lang="es-ES" sz="2000" b="1" dirty="0"/>
              <a:t> a break in </a:t>
            </a:r>
            <a:r>
              <a:rPr lang="es-ES" sz="2000" b="1" dirty="0" err="1" smtClean="0"/>
              <a:t>research</a:t>
            </a:r>
            <a:r>
              <a:rPr lang="es-ES" sz="2000" dirty="0" smtClean="0"/>
              <a:t> </a:t>
            </a:r>
            <a:endParaRPr lang="es-ES" sz="2000" dirty="0"/>
          </a:p>
          <a:p>
            <a:r>
              <a:rPr lang="es-ES" sz="2000" dirty="0"/>
              <a:t>ER of </a:t>
            </a:r>
            <a:r>
              <a:rPr lang="es-ES" sz="2000" dirty="0" err="1"/>
              <a:t>any</a:t>
            </a:r>
            <a:r>
              <a:rPr lang="es-ES" sz="2000" dirty="0"/>
              <a:t> </a:t>
            </a:r>
            <a:r>
              <a:rPr lang="es-ES" sz="2000" dirty="0" err="1"/>
              <a:t>nationality</a:t>
            </a:r>
            <a:r>
              <a:rPr lang="es-ES" sz="2000" dirty="0"/>
              <a:t> </a:t>
            </a:r>
            <a:r>
              <a:rPr lang="es-ES" sz="2000" dirty="0" err="1"/>
              <a:t>who</a:t>
            </a:r>
            <a:r>
              <a:rPr lang="es-ES" sz="2000" dirty="0"/>
              <a:t> </a:t>
            </a:r>
            <a:r>
              <a:rPr lang="es-ES" sz="2000" dirty="0" err="1"/>
              <a:t>must</a:t>
            </a:r>
            <a:r>
              <a:rPr lang="es-ES" sz="2000" dirty="0"/>
              <a:t> </a:t>
            </a:r>
            <a:r>
              <a:rPr lang="es-ES" sz="2000" dirty="0" err="1"/>
              <a:t>move</a:t>
            </a:r>
            <a:r>
              <a:rPr lang="es-ES" sz="2000" dirty="0"/>
              <a:t> </a:t>
            </a:r>
            <a:r>
              <a:rPr lang="es-ES" sz="2000" dirty="0" err="1"/>
              <a:t>or</a:t>
            </a:r>
            <a:r>
              <a:rPr lang="es-ES" sz="2000" dirty="0"/>
              <a:t> </a:t>
            </a:r>
            <a:r>
              <a:rPr lang="es-ES" sz="2000" dirty="0" err="1"/>
              <a:t>have</a:t>
            </a:r>
            <a:r>
              <a:rPr lang="es-ES" sz="2000" dirty="0"/>
              <a:t> moved </a:t>
            </a:r>
            <a:r>
              <a:rPr lang="es-ES" sz="2000" dirty="0" err="1"/>
              <a:t>from</a:t>
            </a:r>
            <a:r>
              <a:rPr lang="es-ES" sz="2000" dirty="0"/>
              <a:t> </a:t>
            </a:r>
            <a:r>
              <a:rPr lang="es-ES" sz="2000" dirty="0" err="1"/>
              <a:t>any</a:t>
            </a:r>
            <a:r>
              <a:rPr lang="es-ES" sz="2000" dirty="0"/>
              <a:t> country to </a:t>
            </a:r>
            <a:r>
              <a:rPr lang="es-ES" sz="2000" dirty="0" err="1"/>
              <a:t>the</a:t>
            </a:r>
            <a:r>
              <a:rPr lang="es-ES" sz="2000" dirty="0"/>
              <a:t> MS / AC </a:t>
            </a:r>
            <a:r>
              <a:rPr lang="es-ES" sz="2000" dirty="0" err="1"/>
              <a:t>where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host </a:t>
            </a:r>
            <a:r>
              <a:rPr lang="es-ES" sz="2000" dirty="0" err="1"/>
              <a:t>institution</a:t>
            </a:r>
            <a:r>
              <a:rPr lang="es-ES" sz="2000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located</a:t>
            </a:r>
            <a:endParaRPr lang="es-ES" sz="2000" dirty="0"/>
          </a:p>
          <a:p>
            <a:r>
              <a:rPr lang="es-ES" sz="2000" dirty="0" smtClean="0"/>
              <a:t>Break </a:t>
            </a:r>
            <a:r>
              <a:rPr lang="es-ES" sz="2000" dirty="0"/>
              <a:t>in </a:t>
            </a:r>
            <a:r>
              <a:rPr lang="es-ES" sz="2000" dirty="0" err="1"/>
              <a:t>research</a:t>
            </a:r>
            <a:r>
              <a:rPr lang="es-ES" sz="2000" dirty="0"/>
              <a:t>: </a:t>
            </a:r>
            <a:r>
              <a:rPr lang="es-ES" sz="2000" b="1" dirty="0" err="1"/>
              <a:t>not</a:t>
            </a:r>
            <a:r>
              <a:rPr lang="es-ES" sz="2000" b="1" dirty="0"/>
              <a:t> active in </a:t>
            </a:r>
            <a:r>
              <a:rPr lang="es-ES" sz="2000" b="1" dirty="0" err="1"/>
              <a:t>research</a:t>
            </a:r>
            <a:r>
              <a:rPr lang="es-ES" sz="2000" b="1" dirty="0"/>
              <a:t> </a:t>
            </a:r>
            <a:r>
              <a:rPr lang="es-ES" sz="2000" b="1" dirty="0" err="1"/>
              <a:t>for</a:t>
            </a:r>
            <a:r>
              <a:rPr lang="es-ES" sz="2000" b="1" dirty="0"/>
              <a:t> at </a:t>
            </a:r>
            <a:r>
              <a:rPr lang="es-ES" sz="2000" b="1" dirty="0" err="1"/>
              <a:t>least</a:t>
            </a:r>
            <a:r>
              <a:rPr lang="es-ES" sz="2000" b="1" dirty="0"/>
              <a:t> 12 </a:t>
            </a:r>
            <a:r>
              <a:rPr lang="es-ES" sz="2000" b="1" dirty="0" err="1"/>
              <a:t>months</a:t>
            </a:r>
            <a:r>
              <a:rPr lang="es-ES" sz="2000" dirty="0"/>
              <a:t> prior to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deadline</a:t>
            </a:r>
            <a:r>
              <a:rPr lang="es-ES" sz="2000" dirty="0"/>
              <a:t> of </a:t>
            </a:r>
            <a:r>
              <a:rPr lang="es-ES" sz="2000" dirty="0" err="1"/>
              <a:t>submission</a:t>
            </a:r>
            <a:r>
              <a:rPr lang="es-ES" sz="2000" dirty="0"/>
              <a:t> </a:t>
            </a:r>
            <a:r>
              <a:rPr lang="es-ES" sz="2000" dirty="0" smtClean="0"/>
              <a:t>(14/09/2016)</a:t>
            </a:r>
            <a:endParaRPr lang="es-ES" sz="2000" dirty="0"/>
          </a:p>
          <a:p>
            <a:r>
              <a:rPr lang="es-ES" sz="2000" dirty="0" err="1" smtClean="0"/>
              <a:t>Multidisciplinary</a:t>
            </a:r>
            <a:r>
              <a:rPr lang="es-ES" sz="2000" dirty="0" smtClean="0"/>
              <a:t> </a:t>
            </a:r>
            <a:r>
              <a:rPr lang="es-ES" sz="2000" dirty="0"/>
              <a:t>Panel</a:t>
            </a:r>
          </a:p>
          <a:p>
            <a:r>
              <a:rPr lang="es-ES" sz="2000" b="1" dirty="0" err="1" smtClean="0"/>
              <a:t>Duration</a:t>
            </a:r>
            <a:r>
              <a:rPr lang="es-ES" sz="2000" b="1" dirty="0" smtClean="0"/>
              <a:t> </a:t>
            </a:r>
            <a:r>
              <a:rPr lang="es-ES" sz="2000" b="1" dirty="0"/>
              <a:t>of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project</a:t>
            </a:r>
            <a:r>
              <a:rPr lang="es-ES" sz="2000" dirty="0"/>
              <a:t>: 12-24 </a:t>
            </a:r>
            <a:r>
              <a:rPr lang="es-ES" sz="2000" dirty="0" err="1"/>
              <a:t>months</a:t>
            </a:r>
            <a:endParaRPr lang="es-ES" sz="2000" dirty="0"/>
          </a:p>
          <a:p>
            <a:endParaRPr lang="en-GB" sz="2000" dirty="0"/>
          </a:p>
        </p:txBody>
      </p:sp>
      <p:sp>
        <p:nvSpPr>
          <p:cNvPr id="10" name="19 CuadroTexto"/>
          <p:cNvSpPr txBox="1"/>
          <p:nvPr/>
        </p:nvSpPr>
        <p:spPr>
          <a:xfrm>
            <a:off x="305760" y="5695219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Specific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mobility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rule CAR: no more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than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36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months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out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of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the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5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years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previous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to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the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Call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deadlne</a:t>
            </a:r>
            <a:endParaRPr lang="es-ES" sz="2000" b="1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http://images.freeimages.com/images/thumbs/2b5/stop-1-1428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99" y="2244327"/>
            <a:ext cx="1905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19217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05760" y="5695219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Specific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mobility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rule RI: no more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than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36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months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out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of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the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5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years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previous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to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the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Call</a:t>
            </a:r>
            <a:r>
              <a:rPr lang="es-ES" sz="2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ea typeface="Verdana" pitchFamily="34" charset="0"/>
                <a:cs typeface="Verdana" pitchFamily="34" charset="0"/>
              </a:rPr>
              <a:t>deadlne</a:t>
            </a:r>
            <a:endParaRPr lang="es-ES" sz="20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9 Marcador de número de diapositiva"/>
          <p:cNvSpPr txBox="1">
            <a:spLocks/>
          </p:cNvSpPr>
          <p:nvPr/>
        </p:nvSpPr>
        <p:spPr>
          <a:xfrm>
            <a:off x="7010400" y="6467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European Fellowships – EF </a:t>
            </a:r>
            <a:r>
              <a:rPr lang="en-GB" dirty="0" smtClean="0">
                <a:solidFill>
                  <a:srgbClr val="FF0000"/>
                </a:solidFill>
              </a:rPr>
              <a:t>RI</a:t>
            </a:r>
            <a:endParaRPr lang="en-GB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57200" y="1124744"/>
            <a:ext cx="4762872" cy="4570475"/>
          </a:xfrm>
        </p:spPr>
        <p:txBody>
          <a:bodyPr/>
          <a:lstStyle/>
          <a:p>
            <a:pPr marL="0" indent="0">
              <a:buNone/>
            </a:pPr>
            <a:r>
              <a:rPr lang="es-ES" sz="2000" b="1" dirty="0">
                <a:ea typeface="Verdana" panose="020B0604030504040204" pitchFamily="34" charset="0"/>
                <a:cs typeface="Verdana" panose="020B0604030504040204" pitchFamily="34" charset="0"/>
              </a:rPr>
              <a:t>REINTEGRATION PANEL (RI</a:t>
            </a:r>
            <a:r>
              <a:rPr lang="es-ES" sz="20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es-ES" sz="20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Support to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researchers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who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want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return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reintegrate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in a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longer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term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position in 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Europe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Mobility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Third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Country 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to a MS / AC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host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institution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located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ER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eligible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nationals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long-term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residents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of a MS / AC (min. 5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consecutive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carrying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out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in 1 </a:t>
            </a:r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more MS / AC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dirty="0" err="1">
                <a:ea typeface="Verdana" panose="020B0604030504040204" pitchFamily="34" charset="0"/>
                <a:cs typeface="Verdana" panose="020B0604030504040204" pitchFamily="34" charset="0"/>
              </a:rPr>
              <a:t>Multidisciplinary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Panel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Duration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  <a:r>
              <a:rPr lang="es-ES" sz="1800" dirty="0">
                <a:ea typeface="Verdana" panose="020B0604030504040204" pitchFamily="34" charset="0"/>
                <a:cs typeface="Verdana" panose="020B0604030504040204" pitchFamily="34" charset="0"/>
              </a:rPr>
              <a:t>: 12-24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months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27 CuadroTexto"/>
          <p:cNvSpPr txBox="1"/>
          <p:nvPr/>
        </p:nvSpPr>
        <p:spPr>
          <a:xfrm>
            <a:off x="5691881" y="2761664"/>
            <a:ext cx="3344615" cy="1631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5" name="Picture 6" descr="https://ec.europa.eu/digital-agenda/sites/digital-agenda/files/styles/large/public/worl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20" y="3109969"/>
            <a:ext cx="842223" cy="7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40"/>
          <p:cNvCxnSpPr>
            <a:cxnSpLocks noChangeShapeType="1"/>
          </p:cNvCxnSpPr>
          <p:nvPr/>
        </p:nvCxnSpPr>
        <p:spPr bwMode="auto">
          <a:xfrm>
            <a:off x="6655343" y="3577440"/>
            <a:ext cx="796550" cy="1"/>
          </a:xfrm>
          <a:prstGeom prst="straightConnector1">
            <a:avLst/>
          </a:prstGeom>
          <a:noFill/>
          <a:ln w="9525" algn="ctr">
            <a:solidFill>
              <a:srgbClr val="0A3CA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4" descr="C:\Users\partyka\Desktop\imagesCAZ24H2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327" y="2942624"/>
            <a:ext cx="1177517" cy="117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.libertaddigital.com/fotos/noticias/ue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58" y="3872962"/>
            <a:ext cx="367581" cy="2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6835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/>
        </p:nvSpPr>
        <p:spPr bwMode="auto">
          <a:xfrm>
            <a:off x="467544" y="1860848"/>
            <a:ext cx="807553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tabLst>
                <a:tab pos="1343025" algn="l"/>
              </a:tabLst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21526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tabLst>
                <a:tab pos="1343025" algn="l"/>
              </a:tabLst>
              <a:defRPr sz="2000" b="1">
                <a:solidFill>
                  <a:srgbClr val="0F5494"/>
                </a:solidFill>
                <a:latin typeface="+mn-lt"/>
              </a:defRPr>
            </a:lvl2pPr>
            <a:lvl3pPr marL="2649538" indent="-49213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343025" algn="l"/>
              </a:tabLst>
              <a:defRPr sz="1400">
                <a:solidFill>
                  <a:srgbClr val="0F5494"/>
                </a:solidFill>
                <a:latin typeface="+mn-lt"/>
              </a:defRPr>
            </a:lvl3pPr>
            <a:lvl4pPr marL="3057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34655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392271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437991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483711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529431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Aft>
                <a:spcPts val="600"/>
              </a:spcAft>
              <a:buClr>
                <a:srgbClr val="008000"/>
              </a:buClr>
              <a:buFont typeface="Wingdings" panose="05000000000000000000" pitchFamily="2" charset="2"/>
              <a:buChar char="ü"/>
            </a:pPr>
            <a:endParaRPr lang="en-GB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Society and Enterprise Panel </a:t>
            </a:r>
            <a:r>
              <a:rPr lang="en-GB" sz="2400" dirty="0" smtClean="0">
                <a:solidFill>
                  <a:srgbClr val="FF0000"/>
                </a:solidFill>
              </a:rPr>
              <a:t>- Main </a:t>
            </a:r>
            <a:r>
              <a:rPr lang="en-GB" sz="2400" dirty="0">
                <a:solidFill>
                  <a:srgbClr val="FF0000"/>
                </a:solidFill>
              </a:rPr>
              <a:t>Features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charset="0"/>
              <a:buChar char="•"/>
            </a:pPr>
            <a:r>
              <a:rPr lang="en-GB" sz="2400" b="1" dirty="0" smtClean="0"/>
              <a:t>New</a:t>
            </a:r>
            <a:r>
              <a:rPr lang="en-GB" sz="2400" dirty="0" smtClean="0"/>
              <a:t> in 2016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 smtClean="0"/>
              <a:t>Multidisciplinary </a:t>
            </a:r>
            <a:r>
              <a:rPr lang="en-GB" sz="2400" b="1" dirty="0"/>
              <a:t>panel </a:t>
            </a:r>
            <a:r>
              <a:rPr lang="en-GB" sz="2400" dirty="0"/>
              <a:t>in EF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dirty="0"/>
              <a:t>Dedicated </a:t>
            </a:r>
            <a:r>
              <a:rPr lang="en-GB" sz="2400" b="1" dirty="0"/>
              <a:t>budget</a:t>
            </a:r>
            <a:r>
              <a:rPr lang="en-GB" sz="2400" dirty="0"/>
              <a:t> - EUR 10 </a:t>
            </a:r>
            <a:r>
              <a:rPr lang="en-GB" sz="2400" dirty="0" smtClean="0"/>
              <a:t>million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dirty="0"/>
              <a:t>Open to organisations from the </a:t>
            </a:r>
            <a:r>
              <a:rPr lang="en-GB" sz="2400" b="1" dirty="0"/>
              <a:t>non-academic </a:t>
            </a:r>
            <a:r>
              <a:rPr lang="en-GB" sz="2400" b="1" dirty="0" smtClean="0"/>
              <a:t>sector</a:t>
            </a:r>
            <a:r>
              <a:rPr lang="en-GB" sz="2400" dirty="0" smtClean="0"/>
              <a:t>:</a:t>
            </a:r>
            <a:r>
              <a:rPr lang="en-US" sz="2400" dirty="0" smtClean="0"/>
              <a:t> </a:t>
            </a:r>
            <a:r>
              <a:rPr lang="en-US" sz="2400" dirty="0"/>
              <a:t>Industry (incl. SMEs), hospitals, charities, NGOs, government/public bodies, national archives, </a:t>
            </a:r>
            <a:r>
              <a:rPr lang="en-US" sz="2400" dirty="0" smtClean="0"/>
              <a:t>libraries</a:t>
            </a:r>
            <a:r>
              <a:rPr lang="es-ES" sz="2400" dirty="0" smtClean="0"/>
              <a:t>, </a:t>
            </a:r>
            <a:r>
              <a:rPr lang="es-ES" sz="2400" dirty="0" err="1" smtClean="0"/>
              <a:t>etc</a:t>
            </a:r>
            <a:endParaRPr lang="en-GB" sz="2400" dirty="0"/>
          </a:p>
          <a:p>
            <a:pPr marL="457200" indent="-457200">
              <a:buFont typeface="Arial" charset="0"/>
              <a:buChar char="•"/>
            </a:pPr>
            <a:r>
              <a:rPr lang="en-GB" sz="2400" b="1" dirty="0" smtClean="0"/>
              <a:t>Research </a:t>
            </a:r>
            <a:r>
              <a:rPr lang="en-GB" sz="2400" b="1" dirty="0"/>
              <a:t>and innovation-related projects </a:t>
            </a:r>
            <a:r>
              <a:rPr lang="en-GB" sz="2400" dirty="0"/>
              <a:t>can be funded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/>
              <a:t>Relaxed mobility </a:t>
            </a:r>
            <a:r>
              <a:rPr lang="en-GB" sz="2400" dirty="0"/>
              <a:t>rule to apply (like in CAR and RI</a:t>
            </a:r>
            <a:r>
              <a:rPr lang="en-GB" sz="2400" dirty="0" smtClean="0"/>
              <a:t>)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dirty="0" smtClean="0"/>
              <a:t>~ </a:t>
            </a:r>
            <a:r>
              <a:rPr lang="en-GB" sz="2400" dirty="0"/>
              <a:t>70-80 fellowships available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dirty="0" smtClean="0"/>
              <a:t>Option </a:t>
            </a:r>
            <a:r>
              <a:rPr lang="en-GB" sz="2400" dirty="0"/>
              <a:t>of </a:t>
            </a:r>
            <a:r>
              <a:rPr lang="en-GB" sz="2400" b="1" dirty="0"/>
              <a:t>secondment</a:t>
            </a:r>
            <a:r>
              <a:rPr lang="en-GB" sz="2400" dirty="0"/>
              <a:t> to academic sector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 smtClean="0"/>
              <a:t>12 </a:t>
            </a:r>
            <a:r>
              <a:rPr lang="en-GB" sz="2400" b="1" dirty="0"/>
              <a:t>– 24 </a:t>
            </a:r>
            <a:r>
              <a:rPr lang="en-GB" sz="2400" dirty="0"/>
              <a:t>months’ duration</a:t>
            </a:r>
          </a:p>
          <a:p>
            <a:pPr marL="457200" indent="-457200">
              <a:buFont typeface="Arial" charset="0"/>
              <a:buChar char="•"/>
            </a:pPr>
            <a:endParaRPr lang="en-GB" sz="2400" dirty="0"/>
          </a:p>
          <a:p>
            <a:endParaRPr lang="en-GB" dirty="0"/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57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pic>
        <p:nvPicPr>
          <p:cNvPr id="7" name="Picture 6" descr="https://ec.europa.eu/digital-agenda/sites/digital-agenda/files/styles/large/public/worl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22" y="4659794"/>
            <a:ext cx="1180517" cy="11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C:\Users\partyka\Desktop\imagesCAZ24H2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860" y="1844824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179512" y="260648"/>
            <a:ext cx="911832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Bitstream Vera Serif" panose="02060603050605020204" pitchFamily="18" charset="0"/>
                <a:ea typeface="+mj-ea"/>
                <a:cs typeface="+mj-cs"/>
              </a:defRPr>
            </a:lvl1pPr>
          </a:lstStyle>
          <a:p>
            <a:endParaRPr lang="es-ES" dirty="0">
              <a:solidFill>
                <a:schemeClr val="tx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9 Marcador de número de diapositiva"/>
          <p:cNvSpPr txBox="1">
            <a:spLocks/>
          </p:cNvSpPr>
          <p:nvPr/>
        </p:nvSpPr>
        <p:spPr>
          <a:xfrm>
            <a:off x="6987702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Global </a:t>
            </a:r>
            <a:r>
              <a:rPr lang="es-ES" dirty="0" err="1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Fellowships</a:t>
            </a:r>
            <a:r>
              <a:rPr lang="es-ES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IF - </a:t>
            </a:r>
            <a:r>
              <a:rPr lang="es-ES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GF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4744"/>
            <a:ext cx="6093050" cy="500141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" sz="2000" b="1" dirty="0" err="1"/>
              <a:t>Duration</a:t>
            </a:r>
            <a:r>
              <a:rPr lang="es-ES" sz="2000" b="1" dirty="0"/>
              <a:t>:</a:t>
            </a:r>
            <a:r>
              <a:rPr lang="es-ES" sz="2000" dirty="0"/>
              <a:t> 12-24 </a:t>
            </a:r>
            <a:r>
              <a:rPr lang="es-ES" sz="2000" dirty="0" err="1"/>
              <a:t>months</a:t>
            </a:r>
            <a:r>
              <a:rPr lang="es-ES" sz="2000" dirty="0"/>
              <a:t>, </a:t>
            </a:r>
            <a:r>
              <a:rPr lang="es-ES" sz="2000" dirty="0" err="1"/>
              <a:t>outgoing</a:t>
            </a:r>
            <a:r>
              <a:rPr lang="es-ES" sz="2000" dirty="0"/>
              <a:t> </a:t>
            </a:r>
            <a:r>
              <a:rPr lang="es-ES" sz="2000" dirty="0" err="1"/>
              <a:t>phase</a:t>
            </a:r>
            <a:r>
              <a:rPr lang="es-ES" sz="2000" dirty="0"/>
              <a:t> in a TC + </a:t>
            </a:r>
            <a:r>
              <a:rPr lang="es-ES" sz="2000" u="sng" dirty="0"/>
              <a:t>12 </a:t>
            </a:r>
            <a:r>
              <a:rPr lang="es-ES" sz="2000" u="sng" dirty="0" err="1"/>
              <a:t>months</a:t>
            </a:r>
            <a:r>
              <a:rPr lang="es-ES" sz="2000" u="sng" dirty="0"/>
              <a:t> </a:t>
            </a:r>
            <a:r>
              <a:rPr lang="es-ES" sz="2000" u="sng" dirty="0" err="1"/>
              <a:t>returning</a:t>
            </a:r>
            <a:r>
              <a:rPr lang="es-ES" sz="2000" u="sng" dirty="0"/>
              <a:t> </a:t>
            </a:r>
            <a:r>
              <a:rPr lang="es-ES" sz="2000" u="sng" dirty="0" err="1"/>
              <a:t>phase</a:t>
            </a:r>
            <a:r>
              <a:rPr lang="es-ES" sz="2000" u="sng" dirty="0"/>
              <a:t> in Europe.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/>
              <a:t>ER elegible: </a:t>
            </a:r>
            <a:r>
              <a:rPr lang="es-ES" sz="2000" b="1" dirty="0" err="1"/>
              <a:t>nationals</a:t>
            </a:r>
            <a:r>
              <a:rPr lang="es-ES" sz="2000" b="1" dirty="0"/>
              <a:t> and </a:t>
            </a:r>
            <a:r>
              <a:rPr lang="es-ES" sz="2000" b="1" dirty="0" err="1"/>
              <a:t>long-term</a:t>
            </a:r>
            <a:r>
              <a:rPr lang="es-ES" sz="2000" b="1" dirty="0"/>
              <a:t> </a:t>
            </a:r>
            <a:r>
              <a:rPr lang="es-ES" sz="2000" b="1" dirty="0" err="1"/>
              <a:t>residents</a:t>
            </a:r>
            <a:r>
              <a:rPr lang="es-ES" sz="2000" b="1" dirty="0"/>
              <a:t> in MS / 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err="1"/>
              <a:t>Mobility</a:t>
            </a:r>
            <a:r>
              <a:rPr lang="es-ES" sz="2000" dirty="0"/>
              <a:t> </a:t>
            </a:r>
            <a:r>
              <a:rPr lang="es-ES" sz="2000" dirty="0" err="1"/>
              <a:t>from</a:t>
            </a:r>
            <a:r>
              <a:rPr lang="es-ES" sz="2000" dirty="0"/>
              <a:t> </a:t>
            </a:r>
            <a:r>
              <a:rPr lang="es-ES" sz="2000" dirty="0" err="1"/>
              <a:t>any</a:t>
            </a:r>
            <a:r>
              <a:rPr lang="es-ES" sz="2000" dirty="0"/>
              <a:t> country to </a:t>
            </a:r>
            <a:r>
              <a:rPr lang="es-ES" sz="2000" dirty="0" err="1"/>
              <a:t>the</a:t>
            </a:r>
            <a:r>
              <a:rPr lang="es-ES" sz="2000" dirty="0"/>
              <a:t> TC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outgoing</a:t>
            </a:r>
            <a:r>
              <a:rPr lang="es-ES" sz="2000" dirty="0"/>
              <a:t> </a:t>
            </a:r>
            <a:r>
              <a:rPr lang="es-ES" sz="2000" dirty="0" err="1"/>
              <a:t>phase</a:t>
            </a:r>
            <a:r>
              <a:rPr lang="es-ES" sz="20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u="sng" dirty="0" err="1"/>
              <a:t>Mobility</a:t>
            </a:r>
            <a:r>
              <a:rPr lang="es-ES" sz="2000" b="1" u="sng" dirty="0"/>
              <a:t> rule to be </a:t>
            </a:r>
            <a:r>
              <a:rPr lang="es-ES" sz="2000" b="1" u="sng" dirty="0" err="1"/>
              <a:t>fulfilled</a:t>
            </a:r>
            <a:r>
              <a:rPr lang="es-ES" sz="2000" b="1" u="sng" dirty="0"/>
              <a:t> in </a:t>
            </a:r>
            <a:r>
              <a:rPr lang="es-ES" sz="2000" b="1" u="sng" dirty="0" err="1"/>
              <a:t>the</a:t>
            </a:r>
            <a:r>
              <a:rPr lang="es-ES" sz="2000" b="1" u="sng" dirty="0"/>
              <a:t> TC of </a:t>
            </a:r>
            <a:r>
              <a:rPr lang="es-ES" sz="2000" b="1" u="sng" dirty="0" err="1"/>
              <a:t>the</a:t>
            </a:r>
            <a:r>
              <a:rPr lang="es-ES" sz="2000" b="1" u="sng" dirty="0"/>
              <a:t> </a:t>
            </a:r>
            <a:r>
              <a:rPr lang="es-ES" sz="2000" b="1" u="sng" dirty="0" err="1"/>
              <a:t>outoing</a:t>
            </a:r>
            <a:r>
              <a:rPr lang="es-ES" sz="2000" b="1" u="sng" dirty="0"/>
              <a:t> </a:t>
            </a:r>
            <a:r>
              <a:rPr lang="es-ES" sz="2000" b="1" u="sng" dirty="0" err="1"/>
              <a:t>phase</a:t>
            </a:r>
            <a:endParaRPr lang="es-ES" sz="2000" b="1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err="1"/>
              <a:t>Minimum</a:t>
            </a:r>
            <a:r>
              <a:rPr lang="es-ES" sz="2000" dirty="0"/>
              <a:t> </a:t>
            </a:r>
            <a:r>
              <a:rPr lang="es-ES" sz="2000" dirty="0" err="1"/>
              <a:t>participation</a:t>
            </a:r>
            <a:r>
              <a:rPr lang="es-ES" sz="2000" dirty="0"/>
              <a:t>: 1 </a:t>
            </a:r>
            <a:r>
              <a:rPr lang="es-ES" sz="2000" dirty="0" err="1"/>
              <a:t>beneficiary</a:t>
            </a:r>
            <a:r>
              <a:rPr lang="es-ES" sz="2000" dirty="0"/>
              <a:t> in MS / AC (host </a:t>
            </a:r>
            <a:r>
              <a:rPr lang="es-ES" sz="2000" dirty="0" err="1"/>
              <a:t>institution</a:t>
            </a:r>
            <a:r>
              <a:rPr lang="es-ES" sz="2000" dirty="0"/>
              <a:t>) + 1 </a:t>
            </a:r>
            <a:r>
              <a:rPr lang="es-ES" sz="2000" dirty="0" err="1"/>
              <a:t>Partner</a:t>
            </a:r>
            <a:r>
              <a:rPr lang="es-ES" sz="2000" dirty="0"/>
              <a:t> </a:t>
            </a:r>
            <a:r>
              <a:rPr lang="es-ES" sz="2000" dirty="0" err="1"/>
              <a:t>Organisation</a:t>
            </a:r>
            <a:r>
              <a:rPr lang="es-ES" sz="2000" dirty="0"/>
              <a:t> in TC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 err="1"/>
              <a:t>Letter</a:t>
            </a:r>
            <a:r>
              <a:rPr lang="es-ES" sz="2000" b="1" dirty="0"/>
              <a:t> of </a:t>
            </a:r>
            <a:r>
              <a:rPr lang="es-ES" sz="2000" b="1" dirty="0" err="1"/>
              <a:t>Commitment</a:t>
            </a:r>
            <a:r>
              <a:rPr lang="es-ES" sz="2000" b="1" dirty="0"/>
              <a:t> </a:t>
            </a:r>
            <a:r>
              <a:rPr lang="es-ES" sz="2000" dirty="0" err="1"/>
              <a:t>from</a:t>
            </a:r>
            <a:r>
              <a:rPr lang="es-ES" sz="2000" dirty="0"/>
              <a:t> </a:t>
            </a:r>
            <a:r>
              <a:rPr lang="es-ES" sz="2000" dirty="0" err="1"/>
              <a:t>Partner</a:t>
            </a:r>
            <a:r>
              <a:rPr lang="es-ES" sz="2000" dirty="0"/>
              <a:t> </a:t>
            </a:r>
            <a:r>
              <a:rPr lang="es-ES" sz="2000" dirty="0" err="1"/>
              <a:t>Organisation</a:t>
            </a:r>
            <a:r>
              <a:rPr lang="es-ES" sz="2000" dirty="0"/>
              <a:t> in TC </a:t>
            </a:r>
            <a:r>
              <a:rPr lang="es-ES" sz="2000" dirty="0" err="1"/>
              <a:t>compulsory</a:t>
            </a:r>
            <a:endParaRPr lang="es-ES" sz="2000" dirty="0"/>
          </a:p>
          <a:p>
            <a:endParaRPr lang="en-GB" dirty="0"/>
          </a:p>
        </p:txBody>
      </p:sp>
      <p:cxnSp>
        <p:nvCxnSpPr>
          <p:cNvPr id="12" name="Conector angular 11"/>
          <p:cNvCxnSpPr>
            <a:stCxn id="50" idx="3"/>
          </p:cNvCxnSpPr>
          <p:nvPr/>
        </p:nvCxnSpPr>
        <p:spPr>
          <a:xfrm>
            <a:off x="8121972" y="2348880"/>
            <a:ext cx="376435" cy="237503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>
            <a:stCxn id="7" idx="1"/>
          </p:cNvCxnSpPr>
          <p:nvPr/>
        </p:nvCxnSpPr>
        <p:spPr>
          <a:xfrm rot="10800000">
            <a:off x="7177672" y="2680191"/>
            <a:ext cx="419551" cy="253766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17113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 txBox="1">
            <a:spLocks/>
          </p:cNvSpPr>
          <p:nvPr/>
        </p:nvSpPr>
        <p:spPr>
          <a:xfrm>
            <a:off x="323528" y="1052736"/>
            <a:ext cx="8568952" cy="465213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2000" dirty="0"/>
              <a:t>During the IF, can be seconded to any host </a:t>
            </a:r>
            <a:r>
              <a:rPr lang="en-US" sz="2000" dirty="0" err="1"/>
              <a:t>organisation</a:t>
            </a:r>
            <a:r>
              <a:rPr lang="en-US" sz="2000" dirty="0"/>
              <a:t> in Europe</a:t>
            </a:r>
          </a:p>
          <a:p>
            <a:pPr>
              <a:buClr>
                <a:srgbClr val="FF0000"/>
              </a:buClr>
            </a:pPr>
            <a:r>
              <a:rPr lang="en-US" sz="2000" dirty="0" smtClean="0"/>
              <a:t>Ideally </a:t>
            </a:r>
            <a:r>
              <a:rPr lang="en-US" sz="2000" dirty="0"/>
              <a:t>should take place in a different sector, i.e. academic to </a:t>
            </a:r>
            <a:r>
              <a:rPr lang="en-US" sz="2000" dirty="0" smtClean="0"/>
              <a:t>nonacademic </a:t>
            </a:r>
            <a:r>
              <a:rPr lang="en-GB" sz="2000" dirty="0" smtClean="0"/>
              <a:t>or vice-versa</a:t>
            </a:r>
          </a:p>
          <a:p>
            <a:pPr>
              <a:buClr>
                <a:srgbClr val="FF0000"/>
              </a:buClr>
            </a:pPr>
            <a:r>
              <a:rPr lang="es-ES" sz="2000" b="1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Have</a:t>
            </a:r>
            <a:r>
              <a:rPr lang="es-ES" sz="20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to </a:t>
            </a:r>
            <a:r>
              <a:rPr lang="es-ES" sz="2000" b="1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take</a:t>
            </a:r>
            <a:r>
              <a:rPr lang="es-ES" sz="20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place in a </a:t>
            </a:r>
            <a:r>
              <a:rPr lang="es-ES" sz="2000" b="1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Partner</a:t>
            </a:r>
            <a:r>
              <a:rPr lang="es-ES" sz="20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Organisation</a:t>
            </a:r>
            <a:r>
              <a:rPr lang="es-ES" sz="20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in a MS / AC</a:t>
            </a:r>
          </a:p>
          <a:p>
            <a:pPr>
              <a:buClr>
                <a:srgbClr val="FF0000"/>
              </a:buClr>
            </a:pPr>
            <a:r>
              <a:rPr lang="es-ES" sz="2000" b="1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Meaningful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and </a:t>
            </a:r>
            <a:r>
              <a:rPr lang="es-ES" sz="2000" b="1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appropriate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to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the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type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of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fellowship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and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research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field</a:t>
            </a:r>
            <a:endParaRPr lang="es-ES" sz="20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</a:pP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Partner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Organisations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: no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need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to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include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a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letter</a:t>
            </a:r>
            <a:r>
              <a:rPr lang="es-ES" sz="20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of </a:t>
            </a:r>
            <a:r>
              <a:rPr lang="es-ES" sz="20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commitment</a:t>
            </a:r>
            <a:endParaRPr lang="es-ES" sz="20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/>
              <a:t>The </a:t>
            </a:r>
            <a:r>
              <a:rPr lang="en-US" sz="2000" dirty="0" err="1"/>
              <a:t>secondment</a:t>
            </a:r>
            <a:r>
              <a:rPr lang="en-US" sz="2000" dirty="0"/>
              <a:t> can be split into several shorter periods</a:t>
            </a:r>
          </a:p>
          <a:p>
            <a:pPr>
              <a:buClr>
                <a:srgbClr val="FF0000"/>
              </a:buClr>
            </a:pPr>
            <a:r>
              <a:rPr lang="en-US" sz="2000" dirty="0" smtClean="0"/>
              <a:t>If </a:t>
            </a:r>
            <a:r>
              <a:rPr lang="en-US" sz="2000" dirty="0"/>
              <a:t>you can’t specify the precise host </a:t>
            </a:r>
            <a:r>
              <a:rPr lang="en-US" sz="2000" dirty="0" err="1"/>
              <a:t>organisation</a:t>
            </a:r>
            <a:r>
              <a:rPr lang="en-US" sz="2000" dirty="0"/>
              <a:t> for the </a:t>
            </a:r>
            <a:r>
              <a:rPr lang="en-US" sz="2000" dirty="0" err="1"/>
              <a:t>secondment</a:t>
            </a:r>
            <a:r>
              <a:rPr lang="en-US" sz="2000" dirty="0"/>
              <a:t> </a:t>
            </a:r>
            <a:r>
              <a:rPr lang="en-US" sz="2000" dirty="0" smtClean="0"/>
              <a:t>in the </a:t>
            </a:r>
            <a:r>
              <a:rPr lang="en-US" sz="2000" dirty="0"/>
              <a:t>proposal, must at least specify the sector (academic or nonacademic</a:t>
            </a:r>
            <a:r>
              <a:rPr lang="en-US" sz="2000" dirty="0" smtClean="0"/>
              <a:t>), the </a:t>
            </a:r>
            <a:r>
              <a:rPr lang="en-US" sz="2000" dirty="0"/>
              <a:t>timing and the purpose of the </a:t>
            </a:r>
            <a:r>
              <a:rPr lang="en-US" sz="2000" dirty="0" err="1"/>
              <a:t>secondment</a:t>
            </a:r>
            <a:endParaRPr lang="es-ES" sz="2000" dirty="0">
              <a:ea typeface="Verdana" pitchFamily="34" charset="0"/>
              <a:cs typeface="Verdana" pitchFamily="34" charset="0"/>
            </a:endParaRPr>
          </a:p>
          <a:p>
            <a:pPr algn="just">
              <a:buClr>
                <a:srgbClr val="FF0000"/>
              </a:buClr>
            </a:pPr>
            <a:endParaRPr lang="es-ES" sz="1600" dirty="0" smtClean="0"/>
          </a:p>
          <a:p>
            <a:pPr marL="0" indent="0" algn="just">
              <a:buClr>
                <a:srgbClr val="FF0000"/>
              </a:buClr>
            </a:pPr>
            <a:endParaRPr lang="es-ES" sz="1600" dirty="0" smtClean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MSCA IF: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secondments</a:t>
            </a:r>
            <a:endParaRPr lang="es-ES" sz="3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27</a:t>
            </a:fld>
            <a:endParaRPr lang="es-ES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923349"/>
              </p:ext>
            </p:extLst>
          </p:nvPr>
        </p:nvGraphicFramePr>
        <p:xfrm>
          <a:off x="2051720" y="4796513"/>
          <a:ext cx="5328592" cy="1437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624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IF </a:t>
                      </a:r>
                      <a:r>
                        <a:rPr lang="es-ES" sz="1800" dirty="0" err="1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Duration</a:t>
                      </a:r>
                      <a:endParaRPr lang="es-ES" sz="1800" dirty="0"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Duration</a:t>
                      </a:r>
                      <a:r>
                        <a:rPr lang="es-ES" sz="1800" baseline="0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s-ES" sz="1800" baseline="0" dirty="0" err="1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max</a:t>
                      </a:r>
                      <a:r>
                        <a:rPr lang="es-ES" sz="1800" baseline="0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. </a:t>
                      </a:r>
                      <a:r>
                        <a:rPr lang="es-ES" sz="1800" dirty="0" err="1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secondment</a:t>
                      </a:r>
                      <a:endParaRPr lang="es-ES" sz="1800" dirty="0"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446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≤ 18 </a:t>
                      </a:r>
                      <a:r>
                        <a:rPr lang="es-ES" sz="1800" dirty="0" err="1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months</a:t>
                      </a:r>
                      <a:endParaRPr lang="es-ES" sz="1800" dirty="0"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 </a:t>
                      </a:r>
                      <a:r>
                        <a:rPr lang="es-ES" sz="1800" dirty="0" err="1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months</a:t>
                      </a:r>
                      <a:endParaRPr lang="es-ES" sz="1800" dirty="0"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446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&gt; 18 </a:t>
                      </a:r>
                      <a:r>
                        <a:rPr lang="es-ES" sz="1800" dirty="0" err="1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months</a:t>
                      </a:r>
                      <a:endParaRPr lang="es-ES" sz="1800" dirty="0"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6 </a:t>
                      </a:r>
                      <a:r>
                        <a:rPr lang="es-ES" sz="1800" dirty="0" err="1" smtClean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months</a:t>
                      </a:r>
                      <a:endParaRPr lang="es-ES" sz="1800" dirty="0"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54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MSCA IF RESULTS 2014-2015</a:t>
            </a:r>
            <a:endParaRPr lang="en-GB" dirty="0"/>
          </a:p>
        </p:txBody>
      </p:sp>
      <p:pic>
        <p:nvPicPr>
          <p:cNvPr id="8" name="Picture 2" descr="http://eeas.europa.eu/delegations/australia/images/content/more_info/erasmus_marie_curi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28683"/>
            <a:ext cx="2123728" cy="117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36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6 Marcador de número de diapositiva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29</a:t>
            </a:fld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7" y="1475236"/>
            <a:ext cx="8064896" cy="452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altLang="en-US" sz="3200" dirty="0">
                <a:solidFill>
                  <a:srgbClr val="FF0000"/>
                </a:solidFill>
              </a:rPr>
              <a:t>IF </a:t>
            </a:r>
            <a:r>
              <a:rPr lang="de-DE" altLang="en-US" sz="3200" dirty="0" smtClean="0">
                <a:solidFill>
                  <a:srgbClr val="FF0000"/>
                </a:solidFill>
              </a:rPr>
              <a:t>2014: </a:t>
            </a:r>
            <a:r>
              <a:rPr lang="de-DE" altLang="en-US" sz="3200" dirty="0">
                <a:solidFill>
                  <a:srgbClr val="FF0000"/>
                </a:solidFill>
              </a:rPr>
              <a:t>Submitted &amp;  A-list </a:t>
            </a:r>
            <a:r>
              <a:rPr lang="de-DE" altLang="en-US" sz="3200" dirty="0" smtClean="0">
                <a:solidFill>
                  <a:srgbClr val="FF0000"/>
                </a:solidFill>
              </a:rPr>
              <a:t>proposals</a:t>
            </a:r>
            <a:endParaRPr lang="es-ES" sz="3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45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 txBox="1">
            <a:spLocks/>
          </p:cNvSpPr>
          <p:nvPr/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rgbClr val="FF0000"/>
                </a:solidFill>
              </a:rPr>
              <a:t>MSCA in HORIZON 2020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543" y="1196752"/>
            <a:ext cx="7032337" cy="4841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1 Flecha derecha"/>
          <p:cNvSpPr/>
          <p:nvPr/>
        </p:nvSpPr>
        <p:spPr>
          <a:xfrm rot="1402581">
            <a:off x="394471" y="3225239"/>
            <a:ext cx="900263" cy="543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82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363385" cy="476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de-DE" altLang="en-US" sz="2800" dirty="0" smtClean="0">
                <a:solidFill>
                  <a:srgbClr val="FF0000"/>
                </a:solidFill>
              </a:rPr>
              <a:t>IF 2015: Submitted &amp;  A-list proposals</a:t>
            </a:r>
            <a:endParaRPr lang="en-GB" alt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49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6 Marcador de número de diapositiva"/>
          <p:cNvSpPr txBox="1">
            <a:spLocks/>
          </p:cNvSpPr>
          <p:nvPr/>
        </p:nvSpPr>
        <p:spPr>
          <a:xfrm>
            <a:off x="6986669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31</a:t>
            </a:fld>
            <a:endParaRPr lang="es-ES" dirty="0"/>
          </a:p>
        </p:txBody>
      </p:sp>
      <p:pic>
        <p:nvPicPr>
          <p:cNvPr id="6" name="Imagen 6"/>
          <p:cNvPicPr>
            <a:picLocks noChangeAspect="1"/>
          </p:cNvPicPr>
          <p:nvPr/>
        </p:nvPicPr>
        <p:blipFill rotWithShape="1">
          <a:blip r:embed="rId3"/>
          <a:srcRect l="1488" t="901" r="983" b="1068"/>
          <a:stretch/>
        </p:blipFill>
        <p:spPr>
          <a:xfrm>
            <a:off x="755576" y="1285044"/>
            <a:ext cx="7465557" cy="4506157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2000" dirty="0">
                <a:solidFill>
                  <a:srgbClr val="FF0000"/>
                </a:solidFill>
              </a:rPr>
              <a:t>IF-EF </a:t>
            </a:r>
            <a:r>
              <a:rPr lang="en-GB" altLang="en-US" sz="2000" dirty="0" smtClean="0">
                <a:solidFill>
                  <a:srgbClr val="FF0000"/>
                </a:solidFill>
              </a:rPr>
              <a:t>2014: </a:t>
            </a:r>
            <a:r>
              <a:rPr lang="en-GB" altLang="en-US" sz="2000" dirty="0">
                <a:solidFill>
                  <a:srgbClr val="FF0000"/>
                </a:solidFill>
              </a:rPr>
              <a:t>Eligible and A-list proposals by panel</a:t>
            </a:r>
            <a:endParaRPr lang="es-ES" sz="2000" dirty="0">
              <a:solidFill>
                <a:srgbClr val="FF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76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2000" dirty="0">
                <a:solidFill>
                  <a:srgbClr val="FF0000"/>
                </a:solidFill>
              </a:rPr>
              <a:t>IF-EF 2015: Eligible and A-list proposals by panel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" y="1291272"/>
            <a:ext cx="6984048" cy="483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4171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6 Marcador de número de diapositiva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33</a:t>
            </a:fld>
            <a:endParaRPr lang="es-ES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IF-GF </a:t>
            </a:r>
            <a:r>
              <a:rPr lang="en-GB" sz="2000" dirty="0" smtClean="0">
                <a:solidFill>
                  <a:srgbClr val="FF0000"/>
                </a:solidFill>
              </a:rPr>
              <a:t>2014: </a:t>
            </a:r>
            <a:r>
              <a:rPr lang="en-GB" sz="2000" dirty="0">
                <a:solidFill>
                  <a:srgbClr val="FF0000"/>
                </a:solidFill>
              </a:rPr>
              <a:t>Eligible and A-list proposals by panel</a:t>
            </a:r>
            <a:endParaRPr lang="es-ES" sz="2000" dirty="0">
              <a:solidFill>
                <a:srgbClr val="FF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/>
          <a:stretch/>
        </p:blipFill>
        <p:spPr bwMode="auto">
          <a:xfrm>
            <a:off x="808935" y="1484784"/>
            <a:ext cx="78829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780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</a:rPr>
              <a:t>IF-GF 2015: Eligible and A-list proposals by panel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999287" cy="48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18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IF-EF </a:t>
            </a:r>
            <a:r>
              <a:rPr lang="en-GB" sz="3200" dirty="0" smtClean="0">
                <a:solidFill>
                  <a:srgbClr val="FF0000"/>
                </a:solidFill>
              </a:rPr>
              <a:t>2014: </a:t>
            </a:r>
            <a:r>
              <a:rPr lang="en-GB" sz="3200" dirty="0">
                <a:solidFill>
                  <a:srgbClr val="FF0000"/>
                </a:solidFill>
              </a:rPr>
              <a:t>A-list per country</a:t>
            </a:r>
            <a:endParaRPr lang="es-ES" sz="3200" dirty="0">
              <a:solidFill>
                <a:srgbClr val="FF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/>
          <a:stretch/>
        </p:blipFill>
        <p:spPr bwMode="auto">
          <a:xfrm>
            <a:off x="577008" y="1498600"/>
            <a:ext cx="8136904" cy="46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25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4864"/>
            <a:ext cx="8641571" cy="320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rgbClr val="FF0000"/>
                </a:solidFill>
              </a:rPr>
              <a:t>IF-EF 2015: A-list per country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89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IF-GF </a:t>
            </a:r>
            <a:r>
              <a:rPr lang="en-GB" sz="3200" dirty="0" smtClean="0">
                <a:solidFill>
                  <a:srgbClr val="FF0000"/>
                </a:solidFill>
              </a:rPr>
              <a:t>2014: </a:t>
            </a:r>
            <a:r>
              <a:rPr lang="en-GB" sz="3200" dirty="0">
                <a:solidFill>
                  <a:srgbClr val="FF0000"/>
                </a:solidFill>
              </a:rPr>
              <a:t>A-list per country</a:t>
            </a:r>
            <a:endParaRPr lang="es-ES" sz="3200" dirty="0">
              <a:solidFill>
                <a:srgbClr val="FF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/>
          <a:stretch/>
        </p:blipFill>
        <p:spPr bwMode="auto">
          <a:xfrm>
            <a:off x="539552" y="1484784"/>
            <a:ext cx="7704856" cy="45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1" y="1940753"/>
            <a:ext cx="8285347" cy="409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IF-GF </a:t>
            </a:r>
            <a:r>
              <a:rPr lang="en-GB" dirty="0">
                <a:solidFill>
                  <a:srgbClr val="FF0000"/>
                </a:solidFill>
              </a:rPr>
              <a:t>2015: A-list per country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89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62" y="1268760"/>
            <a:ext cx="6803076" cy="477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rgbClr val="FF0000"/>
                </a:solidFill>
              </a:rPr>
              <a:t>Gender of researchers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33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716016" y="2132856"/>
            <a:ext cx="4176464" cy="10801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err="1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Horizon</a:t>
            </a:r>
            <a:r>
              <a:rPr lang="es-ES" sz="32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2020 – </a:t>
            </a:r>
            <a:r>
              <a:rPr lang="es-ES" sz="3200" dirty="0" err="1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Excellent</a:t>
            </a:r>
            <a:r>
              <a:rPr lang="es-ES" sz="32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Science</a:t>
            </a:r>
            <a:endParaRPr lang="en-GB" sz="1600" dirty="0">
              <a:solidFill>
                <a:srgbClr val="FF0000"/>
              </a:solidFill>
            </a:endParaRPr>
          </a:p>
        </p:txBody>
      </p:sp>
      <p:graphicFrame>
        <p:nvGraphicFramePr>
          <p:cNvPr id="7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342125"/>
              </p:ext>
            </p:extLst>
          </p:nvPr>
        </p:nvGraphicFramePr>
        <p:xfrm>
          <a:off x="-612576" y="1484784"/>
          <a:ext cx="6216328" cy="377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2 Gráfic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52363406"/>
              </p:ext>
            </p:extLst>
          </p:nvPr>
        </p:nvGraphicFramePr>
        <p:xfrm>
          <a:off x="5319949" y="4286158"/>
          <a:ext cx="3671887" cy="187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682117"/>
              </p:ext>
            </p:extLst>
          </p:nvPr>
        </p:nvGraphicFramePr>
        <p:xfrm>
          <a:off x="4860032" y="1412776"/>
          <a:ext cx="3888432" cy="2743200"/>
        </p:xfrm>
        <a:graphic>
          <a:graphicData uri="http://schemas.openxmlformats.org/drawingml/2006/table">
            <a:tbl>
              <a:tblPr lastRow="1">
                <a:tableStyleId>{3B4B98B0-60AC-42C2-AFA5-B58CD77FA1E5}</a:tableStyleId>
              </a:tblPr>
              <a:tblGrid>
                <a:gridCol w="2451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/>
                        <a:t>ERC</a:t>
                      </a:r>
                      <a:endParaRPr lang="es-ES" sz="1800" b="0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/>
                        <a:t>            13.094,81 € </a:t>
                      </a:r>
                      <a:endParaRPr lang="es-ES" sz="1800" b="0" i="0" u="none" strike="noStrike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/>
                        <a:t>FET</a:t>
                      </a:r>
                      <a:endParaRPr lang="es-ES" sz="1800" b="0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/>
                        <a:t>              2.695,99 € </a:t>
                      </a:r>
                      <a:endParaRPr lang="es-ES" sz="1800" b="0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u="none" strike="noStrike" dirty="0" smtClean="0"/>
                        <a:t>MSCA</a:t>
                      </a:r>
                      <a:endParaRPr lang="es-ES" sz="1800" b="1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/>
                        <a:t>              </a:t>
                      </a:r>
                      <a:r>
                        <a:rPr lang="es-ES" sz="1800" b="1" u="none" strike="noStrike" dirty="0"/>
                        <a:t>6.162,26 € </a:t>
                      </a:r>
                      <a:endParaRPr lang="es-ES" sz="1800" b="1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err="1" smtClean="0"/>
                        <a:t>Infrastructures</a:t>
                      </a:r>
                      <a:endParaRPr lang="es-ES" sz="1800" b="0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/>
                        <a:t>              2.488,01 € </a:t>
                      </a:r>
                      <a:endParaRPr lang="es-ES" sz="1800" b="0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/>
                        <a:t>TOTAL</a:t>
                      </a:r>
                      <a:endParaRPr lang="es-ES" sz="1800" b="0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/>
                        <a:t>            24.441,07 € </a:t>
                      </a:r>
                      <a:endParaRPr lang="es-ES" sz="1800" b="0" i="0" u="none" strike="noStrik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6 Marcador de número de diapositiva"/>
          <p:cNvSpPr txBox="1">
            <a:spLocks/>
          </p:cNvSpPr>
          <p:nvPr/>
        </p:nvSpPr>
        <p:spPr>
          <a:xfrm>
            <a:off x="7020272" y="6486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611560" y="5766123"/>
            <a:ext cx="518457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MSCA 2016 </a:t>
            </a:r>
            <a:r>
              <a:rPr lang="es-ES" b="1" dirty="0" err="1" smtClean="0"/>
              <a:t>Calls</a:t>
            </a:r>
            <a:r>
              <a:rPr lang="es-ES" b="1" dirty="0" smtClean="0"/>
              <a:t> Budget: </a:t>
            </a:r>
            <a:r>
              <a:rPr lang="es-ES" dirty="0"/>
              <a:t>759.07 </a:t>
            </a:r>
            <a:r>
              <a:rPr lang="es-ES" b="1" dirty="0" smtClean="0"/>
              <a:t>M€</a:t>
            </a:r>
          </a:p>
          <a:p>
            <a:r>
              <a:rPr lang="es-ES" b="1" dirty="0" smtClean="0"/>
              <a:t>MSCA 2017 </a:t>
            </a:r>
            <a:r>
              <a:rPr lang="es-ES" b="1" dirty="0" err="1" smtClean="0"/>
              <a:t>Calls</a:t>
            </a:r>
            <a:r>
              <a:rPr lang="es-ES" b="1" dirty="0" smtClean="0"/>
              <a:t> Budget: </a:t>
            </a:r>
            <a:r>
              <a:rPr lang="es-ES" dirty="0" smtClean="0"/>
              <a:t>841.31</a:t>
            </a:r>
            <a:r>
              <a:rPr lang="es-ES" b="1" dirty="0" smtClean="0"/>
              <a:t> M€</a:t>
            </a:r>
            <a:endParaRPr lang="es-ES" b="1" dirty="0"/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64190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Cut off </a:t>
            </a:r>
            <a:r>
              <a:rPr lang="en-US" sz="2400" dirty="0" smtClean="0">
                <a:solidFill>
                  <a:srgbClr val="FF0000"/>
                </a:solidFill>
              </a:rPr>
              <a:t>marks </a:t>
            </a:r>
            <a:r>
              <a:rPr lang="en-US" sz="2400" dirty="0">
                <a:solidFill>
                  <a:srgbClr val="FF0000"/>
                </a:solidFill>
              </a:rPr>
              <a:t>EF ST – CAR - RI 2014-2015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40</a:t>
            </a:fld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204036633"/>
              </p:ext>
            </p:extLst>
          </p:nvPr>
        </p:nvGraphicFramePr>
        <p:xfrm>
          <a:off x="414264" y="1309216"/>
          <a:ext cx="5453880" cy="49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a 5"/>
          <p:cNvGraphicFramePr/>
          <p:nvPr>
            <p:extLst>
              <p:ext uri="{D42A27DB-BD31-4B8C-83A1-F6EECF244321}">
                <p14:modId xmlns:p14="http://schemas.microsoft.com/office/powerpoint/2010/main" val="2162746237"/>
              </p:ext>
            </p:extLst>
          </p:nvPr>
        </p:nvGraphicFramePr>
        <p:xfrm>
          <a:off x="6012160" y="1309216"/>
          <a:ext cx="3096344" cy="49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238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Cut off </a:t>
            </a:r>
            <a:r>
              <a:rPr lang="en-US" sz="2400" dirty="0" smtClean="0">
                <a:solidFill>
                  <a:srgbClr val="FF0000"/>
                </a:solidFill>
              </a:rPr>
              <a:t>marks GF 2014-2015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41</a:t>
            </a:fld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272925325"/>
              </p:ext>
            </p:extLst>
          </p:nvPr>
        </p:nvGraphicFramePr>
        <p:xfrm>
          <a:off x="414264" y="1309216"/>
          <a:ext cx="5453880" cy="49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a 5"/>
          <p:cNvGraphicFramePr/>
          <p:nvPr>
            <p:extLst>
              <p:ext uri="{D42A27DB-BD31-4B8C-83A1-F6EECF244321}">
                <p14:modId xmlns:p14="http://schemas.microsoft.com/office/powerpoint/2010/main" val="2576376349"/>
              </p:ext>
            </p:extLst>
          </p:nvPr>
        </p:nvGraphicFramePr>
        <p:xfrm>
          <a:off x="6012160" y="1309216"/>
          <a:ext cx="3096344" cy="49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402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"/>
          <a:stretch/>
        </p:blipFill>
        <p:spPr bwMode="auto">
          <a:xfrm>
            <a:off x="1200423" y="2816540"/>
            <a:ext cx="5891857" cy="342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Society and Enterprise Panel - Rationale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1800"/>
              </a:spcBef>
              <a:buClr>
                <a:srgbClr val="008000"/>
              </a:buClr>
              <a:buNone/>
              <a:tabLst>
                <a:tab pos="1343025" algn="l"/>
              </a:tabLst>
            </a:pPr>
            <a:r>
              <a:rPr lang="en-GB" alt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Average success rate: 16.8</a:t>
            </a:r>
            <a:r>
              <a:rPr lang="en-GB" alt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endParaRPr lang="en-GB" alt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27584" y="1556792"/>
            <a:ext cx="8136904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tx2"/>
              </a:buClr>
              <a:buFont typeface="Arial" charset="0"/>
              <a:buChar char="•"/>
              <a:tabLst>
                <a:tab pos="1343025" algn="l"/>
              </a:tabLst>
            </a:pPr>
            <a:r>
              <a:rPr lang="en-GB" altLang="en-US" sz="2000" dirty="0">
                <a:latin typeface="Calibri" charset="0"/>
                <a:ea typeface="Calibri" charset="0"/>
                <a:cs typeface="Calibri" charset="0"/>
              </a:rPr>
              <a:t>Only </a:t>
            </a:r>
            <a:r>
              <a:rPr lang="en-GB" altLang="en-US" sz="2000" b="1" dirty="0">
                <a:latin typeface="Calibri" charset="0"/>
                <a:ea typeface="Calibri" charset="0"/>
                <a:cs typeface="Calibri" charset="0"/>
              </a:rPr>
              <a:t>2.7% of IF 2014 </a:t>
            </a:r>
            <a:r>
              <a:rPr lang="en-GB" altLang="en-US" sz="2000" dirty="0">
                <a:latin typeface="Calibri" charset="0"/>
                <a:ea typeface="Calibri" charset="0"/>
                <a:cs typeface="Calibri" charset="0"/>
              </a:rPr>
              <a:t>beneficiaries were from the non-academic sector</a:t>
            </a:r>
          </a:p>
          <a:p>
            <a:pPr>
              <a:spcBef>
                <a:spcPts val="1800"/>
              </a:spcBef>
              <a:buClr>
                <a:schemeClr val="tx2"/>
              </a:buClr>
              <a:buFont typeface="Arial" charset="0"/>
              <a:buChar char="•"/>
              <a:tabLst>
                <a:tab pos="1343025" algn="l"/>
              </a:tabLst>
            </a:pPr>
            <a:r>
              <a:rPr lang="fr-BE" altLang="en-US" sz="2000" b="1" dirty="0">
                <a:latin typeface="Calibri" charset="0"/>
                <a:ea typeface="Calibri" charset="0"/>
                <a:cs typeface="Calibri" charset="0"/>
              </a:rPr>
              <a:t>0.4% </a:t>
            </a:r>
            <a:r>
              <a:rPr lang="en-GB" altLang="en-US" sz="2000" b="1" dirty="0">
                <a:latin typeface="Calibri" charset="0"/>
                <a:ea typeface="Calibri" charset="0"/>
                <a:cs typeface="Calibri" charset="0"/>
              </a:rPr>
              <a:t>of IF 2014 </a:t>
            </a:r>
            <a:r>
              <a:rPr lang="en-GB" altLang="en-US" sz="2000" dirty="0">
                <a:latin typeface="Calibri" charset="0"/>
                <a:ea typeface="Calibri" charset="0"/>
                <a:cs typeface="Calibri" charset="0"/>
              </a:rPr>
              <a:t>beneficiaries were </a:t>
            </a:r>
            <a:r>
              <a:rPr lang="fr-BE" altLang="en-US" sz="2000" dirty="0" err="1">
                <a:latin typeface="Calibri" charset="0"/>
                <a:ea typeface="Calibri" charset="0"/>
                <a:cs typeface="Calibri" charset="0"/>
              </a:rPr>
              <a:t>SMEs</a:t>
            </a:r>
            <a:endParaRPr lang="en-GB" alt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0" indent="0"/>
            <a:endParaRPr lang="en-GB" alt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0" indent="0"/>
            <a:endParaRPr lang="en-GB" altLang="en-US" sz="22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237356" y="3501008"/>
            <a:ext cx="1568185" cy="8640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-7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Clr>
                <a:srgbClr val="008000"/>
              </a:buClr>
              <a:buFont typeface="Arial" pitchFamily="34" charset="0"/>
              <a:buNone/>
              <a:tabLst>
                <a:tab pos="1343025" algn="l"/>
              </a:tabLst>
            </a:pPr>
            <a:r>
              <a:rPr lang="en-GB" altLang="en-US" sz="2000" dirty="0" smtClean="0">
                <a:solidFill>
                  <a:srgbClr val="0F5494"/>
                </a:solidFill>
                <a:latin typeface="Calibri" charset="0"/>
                <a:ea typeface="Calibri" charset="0"/>
                <a:cs typeface="Calibri" charset="0"/>
              </a:rPr>
              <a:t>IF 2014 success rates by sector</a:t>
            </a:r>
          </a:p>
          <a:p>
            <a:pPr marL="0" indent="0"/>
            <a:endParaRPr lang="en-GB" altLang="en-US" sz="22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296767" y="4491315"/>
            <a:ext cx="936104" cy="19620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 flipH="1">
            <a:off x="1264047" y="4437112"/>
            <a:ext cx="512440" cy="3694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86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6"/>
          <p:cNvSpPr>
            <a:spLocks noChangeArrowheads="1"/>
          </p:cNvSpPr>
          <p:nvPr/>
        </p:nvSpPr>
        <p:spPr bwMode="gray">
          <a:xfrm>
            <a:off x="108520" y="579656"/>
            <a:ext cx="9144000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2015: non-Academic submissions</a:t>
            </a:r>
            <a:endParaRPr lang="en-GB" sz="2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1" y="3355440"/>
            <a:ext cx="2939281" cy="23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0" y="977626"/>
            <a:ext cx="2956742" cy="23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94" y="977625"/>
            <a:ext cx="2956743" cy="23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52" y="977626"/>
            <a:ext cx="2956742" cy="237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31" y="3355436"/>
            <a:ext cx="2967805" cy="237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88" y="3355441"/>
            <a:ext cx="2967805" cy="237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47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MSCA-IF-2016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0B2C-E470-4E6F-928C-5D089632984E}" type="slidenum">
              <a:rPr lang="es-ES" smtClean="0"/>
              <a:pPr>
                <a:defRPr/>
              </a:pPr>
              <a:t>44</a:t>
            </a:fld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81" y="121745"/>
            <a:ext cx="8407524" cy="60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MSCA-IF-2016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0B2C-E470-4E6F-928C-5D089632984E}" type="slidenum">
              <a:rPr lang="es-ES" smtClean="0"/>
              <a:pPr>
                <a:defRPr/>
              </a:pPr>
              <a:t>45</a:t>
            </a:fld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46" y="2060848"/>
            <a:ext cx="8118654" cy="37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</a:rPr>
              <a:t>Overview of the Individual Fellowships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46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504588" cy="5086959"/>
          </a:xfrm>
          <a:prstGeom prst="rect">
            <a:avLst/>
          </a:prstGeom>
        </p:spPr>
      </p:pic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10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565595"/>
              </p:ext>
            </p:extLst>
          </p:nvPr>
        </p:nvGraphicFramePr>
        <p:xfrm>
          <a:off x="395536" y="1700808"/>
          <a:ext cx="8424862" cy="966237"/>
        </p:xfrm>
        <a:graphic>
          <a:graphicData uri="http://schemas.openxmlformats.org/drawingml/2006/table">
            <a:tbl>
              <a:tblPr/>
              <a:tblGrid>
                <a:gridCol w="218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3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0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Call ID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9731" marR="5973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Opens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9731" marR="5973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Closes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9731" marR="5973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Budget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9731" marR="5973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</a:rPr>
                        <a:t>H2020-MSCA-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</a:rPr>
                        <a:t>IF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</a:rPr>
                        <a:t>-201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31" marR="5973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12-APRIL-2016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6550" algn="l"/>
                        </a:tabLst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14-SEPTEMBER-2016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6550" algn="l"/>
                        </a:tabLst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EF: 179.5 M€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6550" algn="l"/>
                        </a:tabLst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SE: 10 M€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06550" algn="l"/>
                        </a:tabLst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38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GF: 27 M€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Timing</a:t>
            </a:r>
            <a:r>
              <a:rPr lang="es-ES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MSCA – IF 2016 </a:t>
            </a:r>
            <a:endParaRPr lang="es-ES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41179"/>
          </a:xfrm>
        </p:spPr>
        <p:txBody>
          <a:bodyPr>
            <a:normAutofit/>
          </a:bodyPr>
          <a:lstStyle/>
          <a:p>
            <a:pPr algn="just"/>
            <a:endParaRPr lang="es-ES_tradnl" sz="1800" dirty="0" smtClean="0"/>
          </a:p>
          <a:p>
            <a:pPr marL="0" indent="0">
              <a:buNone/>
            </a:pPr>
            <a:r>
              <a:rPr lang="es-ES" sz="1800" b="1" u="sng" dirty="0" err="1" smtClean="0">
                <a:cs typeface="Verdana"/>
              </a:rPr>
              <a:t>Expected</a:t>
            </a:r>
            <a:r>
              <a:rPr lang="es-ES" sz="1800" b="1" u="sng" dirty="0" smtClean="0">
                <a:cs typeface="Verdana"/>
              </a:rPr>
              <a:t> Schedule 2020-MSCA-IF-2016</a:t>
            </a:r>
          </a:p>
          <a:p>
            <a:pPr marL="0" indent="0">
              <a:buNone/>
            </a:pPr>
            <a:endParaRPr lang="es-ES" sz="1800" b="1" dirty="0">
              <a:cs typeface="Verdana"/>
            </a:endParaRPr>
          </a:p>
          <a:p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Publication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Call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: 12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april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2016</a:t>
            </a:r>
          </a:p>
          <a:p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Closing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Call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: 14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september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2016</a:t>
            </a:r>
          </a:p>
          <a:p>
            <a:r>
              <a:rPr lang="es-ES_tradnl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Evaluation</a:t>
            </a:r>
            <a:r>
              <a:rPr lang="es-ES_tradnl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proposals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october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november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2016</a:t>
            </a:r>
          </a:p>
          <a:p>
            <a:r>
              <a:rPr lang="es-ES_tradnl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evaluation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: 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February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</a:p>
          <a:p>
            <a:r>
              <a:rPr lang="es-ES_tradnl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Signing</a:t>
            </a:r>
            <a:r>
              <a:rPr lang="es-ES_tradnl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Grant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Agreements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May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  <a:endParaRPr lang="es-ES_tradnl" sz="18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/>
            <a:endParaRPr lang="es-ES_tradnl" sz="1100" dirty="0" smtClean="0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332797" y="1347440"/>
            <a:ext cx="8352928" cy="20882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s-ES" sz="1600" b="1" u="sng" dirty="0" err="1" smtClean="0">
                <a:solidFill>
                  <a:schemeClr val="tx2"/>
                </a:solidFill>
                <a:cs typeface="Verdana"/>
              </a:rPr>
              <a:t>Call</a:t>
            </a:r>
            <a:r>
              <a:rPr lang="es-ES" sz="1600" b="1" u="sng" dirty="0" smtClean="0">
                <a:solidFill>
                  <a:schemeClr val="tx2"/>
                </a:solidFill>
                <a:cs typeface="Verdana"/>
              </a:rPr>
              <a:t> IF 2016</a:t>
            </a:r>
          </a:p>
        </p:txBody>
      </p:sp>
      <p:sp>
        <p:nvSpPr>
          <p:cNvPr id="16" name="6 Marcador de número de diapositiva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47</a:t>
            </a:fld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46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Funding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MSCA IF 2016</a:t>
            </a:r>
            <a:endParaRPr lang="es-ES" sz="3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465129"/>
              </p:ext>
            </p:extLst>
          </p:nvPr>
        </p:nvGraphicFramePr>
        <p:xfrm>
          <a:off x="359532" y="1248921"/>
          <a:ext cx="8424936" cy="1690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9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MSCA</a:t>
                      </a:r>
                      <a:endParaRPr lang="es-ES" sz="1600" dirty="0">
                        <a:solidFill>
                          <a:schemeClr val="bg1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s-ES" sz="160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Researcher</a:t>
                      </a:r>
                      <a:r>
                        <a:rPr lang="es-ES" sz="1600" baseline="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600" baseline="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Unit</a:t>
                      </a:r>
                      <a:r>
                        <a:rPr lang="es-ES" sz="1600" baseline="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600" baseline="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Cost</a:t>
                      </a:r>
                      <a:r>
                        <a:rPr lang="es-ES" sz="1600" baseline="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 (</a:t>
                      </a:r>
                      <a:r>
                        <a:rPr lang="es-ES" sz="1600" baseline="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person</a:t>
                      </a:r>
                      <a:r>
                        <a:rPr lang="es-ES" sz="1600" baseline="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/</a:t>
                      </a:r>
                      <a:r>
                        <a:rPr lang="es-ES" sz="1600" baseline="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month</a:t>
                      </a:r>
                      <a:r>
                        <a:rPr lang="es-ES" sz="1600" baseline="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)</a:t>
                      </a:r>
                      <a:endParaRPr lang="es-ES" sz="1600" dirty="0">
                        <a:solidFill>
                          <a:schemeClr val="bg1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sz="160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Institutional</a:t>
                      </a:r>
                      <a:r>
                        <a:rPr lang="es-ES" sz="160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60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Unit</a:t>
                      </a:r>
                      <a:r>
                        <a:rPr lang="es-ES" sz="160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60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Cost</a:t>
                      </a:r>
                      <a:r>
                        <a:rPr lang="es-ES" sz="160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 (</a:t>
                      </a:r>
                      <a:r>
                        <a:rPr lang="es-ES" sz="160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person</a:t>
                      </a:r>
                      <a:r>
                        <a:rPr lang="es-ES" sz="160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/</a:t>
                      </a:r>
                      <a:r>
                        <a:rPr lang="es-ES" sz="1600" dirty="0" err="1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month</a:t>
                      </a:r>
                      <a:r>
                        <a:rPr lang="es-ES" sz="1600" dirty="0" smtClean="0">
                          <a:solidFill>
                            <a:schemeClr val="bg1"/>
                          </a:solidFill>
                          <a:latin typeface="+mn-lt"/>
                          <a:cs typeface="Verdana"/>
                        </a:rPr>
                        <a:t>)</a:t>
                      </a:r>
                      <a:endParaRPr lang="es-ES" sz="1600" dirty="0">
                        <a:solidFill>
                          <a:schemeClr val="bg1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Living </a:t>
                      </a:r>
                      <a:r>
                        <a:rPr lang="es-ES" sz="1600" dirty="0" err="1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Allowance</a:t>
                      </a:r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 * 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Mobility</a:t>
                      </a:r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600" dirty="0" err="1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Allowance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Family</a:t>
                      </a:r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600" dirty="0" err="1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Allowance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Research</a:t>
                      </a:r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,</a:t>
                      </a:r>
                      <a:r>
                        <a:rPr lang="es-ES" sz="1600" baseline="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 training and </a:t>
                      </a:r>
                      <a:r>
                        <a:rPr lang="es-ES" sz="1600" baseline="0" dirty="0" err="1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networking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Management</a:t>
                      </a:r>
                      <a:r>
                        <a:rPr lang="es-ES" sz="1600" baseline="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 and </a:t>
                      </a:r>
                      <a:r>
                        <a:rPr lang="es-ES" sz="1600" baseline="0" dirty="0" err="1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overheads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737"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IF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4.650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600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500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800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tx2"/>
                          </a:solidFill>
                          <a:latin typeface="+mn-lt"/>
                          <a:cs typeface="Verdana"/>
                        </a:rPr>
                        <a:t>650</a:t>
                      </a:r>
                      <a:endParaRPr lang="es-ES" sz="1600" dirty="0">
                        <a:solidFill>
                          <a:schemeClr val="tx2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4 Marcador de número de diapositiva"/>
          <p:cNvSpPr txBox="1">
            <a:spLocks/>
          </p:cNvSpPr>
          <p:nvPr/>
        </p:nvSpPr>
        <p:spPr>
          <a:xfrm>
            <a:off x="700925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48</a:t>
            </a:fld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457200" y="3205439"/>
            <a:ext cx="80032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Fellow’s Salary = Living Allowance + Mobility Allowance (+ Family Allowance)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Rates </a:t>
            </a:r>
            <a:r>
              <a:rPr lang="en-US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table are inclusive of employers’ costs (e.g. </a:t>
            </a:r>
            <a:r>
              <a:rPr lang="en-US" dirty="0" err="1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Cuota</a:t>
            </a:r>
            <a:r>
              <a:rPr lang="en-US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patronal, </a:t>
            </a:r>
            <a:r>
              <a:rPr lang="en-US" dirty="0" err="1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Seguridad</a:t>
            </a:r>
            <a:r>
              <a:rPr lang="en-US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Social, IRPF, </a:t>
            </a:r>
            <a:r>
              <a:rPr lang="en-US" dirty="0" err="1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GB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GB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country coefficient </a:t>
            </a:r>
            <a:r>
              <a:rPr lang="en-US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applies to the Living Allowance (e.g. </a:t>
            </a:r>
            <a:r>
              <a:rPr lang="en-US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97,6 </a:t>
            </a:r>
            <a:r>
              <a:rPr lang="en-US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Spain, 120,3for UK</a:t>
            </a:r>
            <a:r>
              <a:rPr lang="en-GB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GB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Estimated </a:t>
            </a:r>
            <a:r>
              <a:rPr lang="en-US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Gross Salary (prior to employee’s tax, social </a:t>
            </a:r>
            <a:r>
              <a:rPr lang="en-US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security, </a:t>
            </a:r>
            <a:r>
              <a:rPr lang="en-US" dirty="0" err="1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GB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US" sz="1600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€55.000</a:t>
            </a:r>
          </a:p>
          <a:p>
            <a:pPr lvl="1"/>
            <a:endParaRPr lang="es-ES" sz="1600" b="1" dirty="0" smtClean="0">
              <a:solidFill>
                <a:srgbClr val="1F49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Family</a:t>
            </a:r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Allowance</a:t>
            </a:r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determined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submission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deadline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47778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MSCA IF 2015: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Evaluation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criteria</a:t>
            </a:r>
            <a:endParaRPr lang="es-ES" sz="3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38092"/>
            <a:ext cx="3778168" cy="4152067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1600" b="1" u="sng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ES" sz="1600" b="1" u="sng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Evaluation</a:t>
            </a:r>
            <a:r>
              <a:rPr lang="es-ES" sz="1600" b="1" u="sng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u="sng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Criteria</a:t>
            </a:r>
            <a:endParaRPr lang="es-ES" sz="1600" b="1" u="sng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/>
            <a:endParaRPr lang="es-ES" sz="1600" dirty="0" smtClean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/>
            <a:endParaRPr lang="es-ES" sz="1600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/>
            <a:endParaRPr lang="es-ES" sz="1600" dirty="0" smtClean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/>
            <a:endParaRPr lang="es-ES" sz="1600" dirty="0" smtClean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600" b="1" dirty="0" smtClean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600" b="1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600" b="1" dirty="0" smtClean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Threshold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1600" b="1" dirty="0">
                <a:ea typeface="Verdana" panose="020B0604030504040204" pitchFamily="34" charset="0"/>
                <a:cs typeface="Verdana" panose="020B0604030504040204" pitchFamily="34" charset="0"/>
              </a:rPr>
              <a:t>70%</a:t>
            </a:r>
          </a:p>
          <a:p>
            <a:pPr marL="0" indent="0">
              <a:buNone/>
            </a:pP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No individual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thresholds</a:t>
            </a:r>
            <a:endParaRPr lang="es-ES" sz="16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/>
            <a:endParaRPr lang="es-ES" sz="2000" dirty="0" smtClean="0"/>
          </a:p>
          <a:p>
            <a:pPr marL="0" indent="0" algn="just"/>
            <a:endParaRPr lang="es-ES" sz="1600" dirty="0" smtClean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153521"/>
              </p:ext>
            </p:extLst>
          </p:nvPr>
        </p:nvGraphicFramePr>
        <p:xfrm>
          <a:off x="547144" y="2417866"/>
          <a:ext cx="3528390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032">
                <a:tc>
                  <a:txBody>
                    <a:bodyPr/>
                    <a:lstStyle/>
                    <a:p>
                      <a:r>
                        <a:rPr lang="es-E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Criteria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Weight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Priority</a:t>
                      </a:r>
                      <a:r>
                        <a:rPr lang="es-ES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s-E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ex.aequo</a:t>
                      </a:r>
                      <a:r>
                        <a:rPr lang="es-E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Excellence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50%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Impact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30%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Implementation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20%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2 Marcador de contenido"/>
          <p:cNvSpPr txBox="1">
            <a:spLocks/>
          </p:cNvSpPr>
          <p:nvPr/>
        </p:nvSpPr>
        <p:spPr>
          <a:xfrm>
            <a:off x="4571999" y="1683444"/>
            <a:ext cx="4189775" cy="167354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  <a:buFont typeface="+mj-lt"/>
              <a:buAutoNum type="arabicPeriod"/>
            </a:pPr>
            <a:endParaRPr lang="es-ES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Excellence</a:t>
            </a:r>
            <a:endParaRPr lang="es-ES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Impact</a:t>
            </a:r>
            <a:endParaRPr lang="es-E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Implementation</a:t>
            </a:r>
            <a:endParaRPr lang="es-ES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endParaRPr lang="en-US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677922" y="2204864"/>
            <a:ext cx="18192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smtClean="0">
                <a:solidFill>
                  <a:srgbClr val="C00000"/>
                </a:solidFill>
                <a:cs typeface="Arial" pitchFamily="34" charset="0"/>
              </a:rPr>
              <a:t>Page </a:t>
            </a:r>
            <a:r>
              <a:rPr lang="es-ES" sz="1600" dirty="0" err="1" smtClean="0">
                <a:solidFill>
                  <a:srgbClr val="C00000"/>
                </a:solidFill>
                <a:cs typeface="Arial" pitchFamily="34" charset="0"/>
              </a:rPr>
              <a:t>limit</a:t>
            </a:r>
            <a:r>
              <a:rPr lang="es-ES" sz="1600" dirty="0" smtClean="0">
                <a:solidFill>
                  <a:srgbClr val="C00000"/>
                </a:solidFill>
                <a:cs typeface="Arial" pitchFamily="34" charset="0"/>
              </a:rPr>
              <a:t>: 10</a:t>
            </a:r>
          </a:p>
          <a:p>
            <a:pPr algn="ctr"/>
            <a:r>
              <a:rPr lang="es-ES" sz="1600" dirty="0" smtClean="0">
                <a:solidFill>
                  <a:srgbClr val="C00000"/>
                </a:solidFill>
                <a:cs typeface="Arial" pitchFamily="34" charset="0"/>
              </a:rPr>
              <a:t>No </a:t>
            </a:r>
            <a:r>
              <a:rPr lang="es-ES" sz="1600" dirty="0" err="1" smtClean="0">
                <a:solidFill>
                  <a:srgbClr val="C00000"/>
                </a:solidFill>
                <a:cs typeface="Arial" pitchFamily="34" charset="0"/>
              </a:rPr>
              <a:t>limit</a:t>
            </a:r>
            <a:r>
              <a:rPr lang="es-ES" sz="1600" dirty="0" smtClean="0">
                <a:solidFill>
                  <a:srgbClr val="C00000"/>
                </a:solidFill>
                <a:cs typeface="Arial" pitchFamily="34" charset="0"/>
              </a:rPr>
              <a:t> per </a:t>
            </a:r>
            <a:r>
              <a:rPr lang="es-ES" sz="1600" dirty="0" err="1" smtClean="0">
                <a:solidFill>
                  <a:srgbClr val="C00000"/>
                </a:solidFill>
                <a:cs typeface="Arial" pitchFamily="34" charset="0"/>
              </a:rPr>
              <a:t>section</a:t>
            </a:r>
            <a:endParaRPr lang="es-ES" sz="16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1" name="10 Cerrar llave"/>
          <p:cNvSpPr/>
          <p:nvPr/>
        </p:nvSpPr>
        <p:spPr>
          <a:xfrm>
            <a:off x="6440482" y="1916832"/>
            <a:ext cx="237440" cy="1296144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6 Marcador de número de diapositiva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49</a:t>
            </a:fld>
            <a:endParaRPr lang="es-ES" dirty="0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4583034" y="4206632"/>
            <a:ext cx="4189775" cy="158352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4. CV of the experienced researcher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. Capacities of the participating </a:t>
            </a:r>
            <a:r>
              <a:rPr lang="en-U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organisations</a:t>
            </a:r>
            <a:endParaRPr lang="en-US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Wingdings 2"/>
              <a:buNone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6. Ethical aspects</a:t>
            </a:r>
          </a:p>
          <a:p>
            <a:pPr>
              <a:buFont typeface="Wingdings 2"/>
              <a:buNone/>
            </a:pPr>
            <a:r>
              <a:rPr lang="es-ES" sz="1600" dirty="0"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Letters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Commitment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Partner</a:t>
            </a:r>
            <a:r>
              <a:rPr lang="es-ES" sz="16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Organisations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(GF)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499992" y="1268760"/>
            <a:ext cx="856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S" b="1" u="sng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PART B</a:t>
            </a:r>
            <a:endParaRPr lang="es-ES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322827" y="3816075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S" b="1" u="sng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DOCUMENT 2</a:t>
            </a:r>
            <a:endParaRPr lang="es-ES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322827" y="1299508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S" b="1" u="sng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DOCUMENT 1</a:t>
            </a:r>
            <a:endParaRPr lang="es-ES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70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4294967295"/>
          </p:nvPr>
        </p:nvSpPr>
        <p:spPr>
          <a:xfrm>
            <a:off x="395536" y="5526131"/>
            <a:ext cx="2474913" cy="51911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Funding</a:t>
            </a:r>
            <a:r>
              <a:rPr lang="es-E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96,55 M€</a:t>
            </a:r>
            <a:endParaRPr lang="es-E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355976" y="4959825"/>
            <a:ext cx="4515709" cy="1651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solidFill>
                  <a:prstClr val="white"/>
                </a:solidFill>
              </a:rPr>
              <a:t>2014</a:t>
            </a:r>
            <a:r>
              <a:rPr lang="es-ES_tradnl" sz="1400" dirty="0" smtClean="0">
                <a:solidFill>
                  <a:prstClr val="white"/>
                </a:solidFill>
              </a:rPr>
              <a:t>: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white"/>
                </a:solidFill>
              </a:rPr>
              <a:t>2nd country in RISE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white"/>
                </a:solidFill>
              </a:rPr>
              <a:t>3rd country  in </a:t>
            </a:r>
            <a:r>
              <a:rPr lang="es-ES_tradnl" sz="1400" dirty="0" err="1" smtClean="0">
                <a:solidFill>
                  <a:prstClr val="white"/>
                </a:solidFill>
              </a:rPr>
              <a:t>attracting</a:t>
            </a:r>
            <a:r>
              <a:rPr lang="es-ES_tradnl" sz="1400" dirty="0" smtClean="0">
                <a:solidFill>
                  <a:prstClr val="white"/>
                </a:solidFill>
              </a:rPr>
              <a:t> </a:t>
            </a:r>
            <a:r>
              <a:rPr lang="es-ES_tradnl" sz="1400" dirty="0" err="1" smtClean="0">
                <a:solidFill>
                  <a:prstClr val="white"/>
                </a:solidFill>
              </a:rPr>
              <a:t>research</a:t>
            </a:r>
            <a:r>
              <a:rPr lang="es-ES_tradnl" sz="1400" dirty="0" smtClean="0">
                <a:solidFill>
                  <a:prstClr val="white"/>
                </a:solidFill>
              </a:rPr>
              <a:t> </a:t>
            </a:r>
            <a:r>
              <a:rPr lang="es-ES_tradnl" sz="1400" dirty="0" err="1" smtClean="0">
                <a:solidFill>
                  <a:prstClr val="white"/>
                </a:solidFill>
              </a:rPr>
              <a:t>talent</a:t>
            </a:r>
            <a:r>
              <a:rPr lang="es-ES_tradnl" sz="1400" dirty="0" smtClean="0">
                <a:solidFill>
                  <a:prstClr val="white"/>
                </a:solidFill>
              </a:rPr>
              <a:t> IF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white"/>
                </a:solidFill>
              </a:rPr>
              <a:t>11 ITN </a:t>
            </a:r>
            <a:r>
              <a:rPr lang="es-ES_tradnl" sz="1400" dirty="0" err="1" smtClean="0">
                <a:solidFill>
                  <a:prstClr val="white"/>
                </a:solidFill>
              </a:rPr>
              <a:t>coordinated</a:t>
            </a:r>
            <a:endParaRPr lang="es-ES_tradnl" sz="1400" dirty="0" smtClean="0">
              <a:solidFill>
                <a:prstClr val="white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ES_tradnl" sz="1400" dirty="0">
              <a:solidFill>
                <a:prstClr val="whit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solidFill>
                  <a:prstClr val="white"/>
                </a:solidFill>
              </a:rPr>
              <a:t>2015: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white"/>
                </a:solidFill>
              </a:rPr>
              <a:t>12 ITN </a:t>
            </a:r>
            <a:r>
              <a:rPr lang="es-ES_tradnl" sz="1400" dirty="0" err="1" smtClean="0">
                <a:solidFill>
                  <a:prstClr val="white"/>
                </a:solidFill>
              </a:rPr>
              <a:t>coordinate</a:t>
            </a:r>
            <a:r>
              <a:rPr lang="es-ES_tradnl" sz="1600" dirty="0" err="1" smtClean="0">
                <a:solidFill>
                  <a:prstClr val="white"/>
                </a:solidFill>
              </a:rPr>
              <a:t>d</a:t>
            </a:r>
            <a:endParaRPr lang="es-ES_tradnl" sz="1600" dirty="0" smtClean="0">
              <a:solidFill>
                <a:prstClr val="white"/>
              </a:solidFill>
            </a:endParaRPr>
          </a:p>
        </p:txBody>
      </p:sp>
      <p:sp>
        <p:nvSpPr>
          <p:cNvPr id="10" name="2 Título"/>
          <p:cNvSpPr txBox="1">
            <a:spLocks/>
          </p:cNvSpPr>
          <p:nvPr/>
        </p:nvSpPr>
        <p:spPr bwMode="auto">
          <a:xfrm>
            <a:off x="36866" y="0"/>
            <a:ext cx="8661836" cy="9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Bitstream Vera Serif" panose="020606030506050202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9pPr>
          </a:lstStyle>
          <a:p>
            <a:pPr eaLnBrk="1" hangingPunct="1"/>
            <a:r>
              <a:rPr lang="es-ES" altLang="es-ES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es-ES" altLang="es-ES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ES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ES" altLang="es-ES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ES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Spain</a:t>
            </a:r>
            <a:r>
              <a:rPr lang="es-ES" altLang="es-ES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MSCA </a:t>
            </a:r>
            <a:r>
              <a:rPr lang="es-ES" altLang="es-ES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Calls</a:t>
            </a:r>
            <a:r>
              <a:rPr lang="es-ES" altLang="es-ES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2014/2015*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5536" y="4959825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Data: CDTI, 26/01/16</a:t>
            </a:r>
          </a:p>
          <a:p>
            <a:r>
              <a:rPr lang="es-ES" sz="1000" dirty="0" smtClean="0"/>
              <a:t>* </a:t>
            </a:r>
            <a:r>
              <a:rPr lang="es-ES" sz="1000" dirty="0" err="1" smtClean="0"/>
              <a:t>Preliminary</a:t>
            </a:r>
            <a:r>
              <a:rPr lang="es-ES" sz="1000" dirty="0" smtClean="0"/>
              <a:t> data 2015</a:t>
            </a:r>
            <a:endParaRPr lang="es-ES" sz="1000" dirty="0"/>
          </a:p>
        </p:txBody>
      </p:sp>
      <p:graphicFrame>
        <p:nvGraphicFramePr>
          <p:cNvPr id="14" name="3 Gráfico"/>
          <p:cNvGraphicFramePr>
            <a:graphicFrameLocks/>
          </p:cNvGraphicFramePr>
          <p:nvPr>
            <p:extLst/>
          </p:nvPr>
        </p:nvGraphicFramePr>
        <p:xfrm>
          <a:off x="36866" y="901235"/>
          <a:ext cx="8783606" cy="396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16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More than just a research project; a career development </a:t>
            </a:r>
            <a:r>
              <a:rPr lang="en-US" sz="2800" dirty="0" smtClean="0">
                <a:solidFill>
                  <a:srgbClr val="FF0000"/>
                </a:solidFill>
              </a:rPr>
              <a:t>fellowship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96953"/>
          </a:xfrm>
        </p:spPr>
        <p:txBody>
          <a:bodyPr/>
          <a:lstStyle/>
          <a:p>
            <a:pPr marL="0" indent="0">
              <a:buNone/>
            </a:pPr>
            <a:endParaRPr lang="en-US" sz="1700" b="1" dirty="0"/>
          </a:p>
          <a:p>
            <a:r>
              <a:rPr lang="en-US" sz="1700" b="1" dirty="0" smtClean="0"/>
              <a:t>Training </a:t>
            </a:r>
            <a:r>
              <a:rPr lang="en-US" sz="1700" b="1" dirty="0"/>
              <a:t>through research </a:t>
            </a:r>
            <a:r>
              <a:rPr lang="en-US" sz="1700" dirty="0"/>
              <a:t>(individual project)</a:t>
            </a:r>
          </a:p>
          <a:p>
            <a:r>
              <a:rPr lang="fr-FR" sz="1700" dirty="0" err="1" smtClean="0"/>
              <a:t>Additional</a:t>
            </a:r>
            <a:r>
              <a:rPr lang="fr-FR" sz="1700" dirty="0" smtClean="0"/>
              <a:t> </a:t>
            </a:r>
            <a:r>
              <a:rPr lang="fr-FR" sz="1700" dirty="0" err="1"/>
              <a:t>scientific</a:t>
            </a:r>
            <a:r>
              <a:rPr lang="fr-FR" sz="1700" dirty="0"/>
              <a:t> </a:t>
            </a:r>
            <a:r>
              <a:rPr lang="fr-FR" sz="1700" dirty="0" err="1"/>
              <a:t>skills</a:t>
            </a:r>
            <a:r>
              <a:rPr lang="fr-FR" sz="1700" dirty="0"/>
              <a:t> (new techniques, instruments etc.)</a:t>
            </a:r>
          </a:p>
          <a:p>
            <a:r>
              <a:rPr lang="fr-FR" sz="1700" b="1" dirty="0" err="1" smtClean="0"/>
              <a:t>Transferable</a:t>
            </a:r>
            <a:r>
              <a:rPr lang="fr-FR" sz="1700" b="1" dirty="0" smtClean="0"/>
              <a:t> </a:t>
            </a:r>
            <a:r>
              <a:rPr lang="fr-FR" sz="1700" b="1" dirty="0" err="1"/>
              <a:t>skills</a:t>
            </a:r>
            <a:r>
              <a:rPr lang="fr-FR" sz="1700" b="1" dirty="0"/>
              <a:t> </a:t>
            </a:r>
            <a:r>
              <a:rPr lang="fr-FR" sz="1700" dirty="0"/>
              <a:t>(</a:t>
            </a:r>
            <a:r>
              <a:rPr lang="fr-FR" sz="1700" dirty="0" err="1"/>
              <a:t>e.g</a:t>
            </a:r>
            <a:r>
              <a:rPr lang="fr-FR" sz="1700" dirty="0"/>
              <a:t>. communication, IPR, </a:t>
            </a:r>
            <a:r>
              <a:rPr lang="fr-FR" sz="1700" dirty="0" err="1"/>
              <a:t>entrepreneurship</a:t>
            </a:r>
            <a:r>
              <a:rPr lang="fr-FR" sz="1700" dirty="0"/>
              <a:t> etc.)</a:t>
            </a:r>
          </a:p>
          <a:p>
            <a:r>
              <a:rPr lang="en-US" sz="1700" dirty="0" smtClean="0"/>
              <a:t>Interdisciplinary/inter-sectoral </a:t>
            </a:r>
            <a:r>
              <a:rPr lang="en-US" sz="1700" b="1" dirty="0"/>
              <a:t>transfer of knowledge </a:t>
            </a:r>
            <a:r>
              <a:rPr lang="en-US" sz="1700" dirty="0"/>
              <a:t>(</a:t>
            </a:r>
            <a:r>
              <a:rPr lang="en-US" sz="1700" b="1" dirty="0" err="1"/>
              <a:t>secondments</a:t>
            </a:r>
            <a:r>
              <a:rPr lang="en-US" sz="1700" dirty="0"/>
              <a:t>)</a:t>
            </a:r>
          </a:p>
          <a:p>
            <a:r>
              <a:rPr lang="en-US" sz="1700" dirty="0" smtClean="0"/>
              <a:t>Can </a:t>
            </a:r>
            <a:r>
              <a:rPr lang="en-US" sz="1700" dirty="0"/>
              <a:t>spend up to 6 months (in total) working in another </a:t>
            </a:r>
            <a:r>
              <a:rPr lang="en-US" sz="1700" dirty="0" err="1"/>
              <a:t>organisation</a:t>
            </a:r>
            <a:r>
              <a:rPr lang="en-US" sz="1700" dirty="0"/>
              <a:t> (ideally </a:t>
            </a:r>
            <a:r>
              <a:rPr lang="en-US" sz="1700" dirty="0" smtClean="0"/>
              <a:t>in </a:t>
            </a:r>
            <a:r>
              <a:rPr lang="en-GB" sz="1700" dirty="0" smtClean="0"/>
              <a:t>another </a:t>
            </a:r>
            <a:r>
              <a:rPr lang="en-GB" sz="1700" dirty="0"/>
              <a:t>sector) in Europe.</a:t>
            </a:r>
          </a:p>
          <a:p>
            <a:r>
              <a:rPr lang="en-US" sz="1700" dirty="0" smtClean="0"/>
              <a:t>Opportunity </a:t>
            </a:r>
            <a:r>
              <a:rPr lang="en-US" sz="1700" dirty="0"/>
              <a:t>to </a:t>
            </a:r>
            <a:r>
              <a:rPr lang="en-US" sz="1700" b="1" dirty="0"/>
              <a:t>link with industry</a:t>
            </a:r>
            <a:r>
              <a:rPr lang="en-US" sz="1700" dirty="0"/>
              <a:t>, NGO, public sector, national archive etc.</a:t>
            </a:r>
          </a:p>
          <a:p>
            <a:r>
              <a:rPr lang="en-US" sz="1700" b="1" dirty="0" smtClean="0"/>
              <a:t>Research</a:t>
            </a:r>
            <a:r>
              <a:rPr lang="en-US" sz="1700" dirty="0" smtClean="0"/>
              <a:t> </a:t>
            </a:r>
            <a:r>
              <a:rPr lang="en-US" sz="1700" dirty="0"/>
              <a:t>and </a:t>
            </a:r>
            <a:r>
              <a:rPr lang="en-US" sz="1700" b="1" dirty="0"/>
              <a:t>financial management </a:t>
            </a:r>
            <a:r>
              <a:rPr lang="en-US" sz="1700" dirty="0"/>
              <a:t>of the fellowship</a:t>
            </a:r>
          </a:p>
          <a:p>
            <a:r>
              <a:rPr lang="en-US" sz="1700" dirty="0" err="1" smtClean="0"/>
              <a:t>Organising</a:t>
            </a:r>
            <a:r>
              <a:rPr lang="en-US" sz="1700" dirty="0" smtClean="0"/>
              <a:t> </a:t>
            </a:r>
            <a:r>
              <a:rPr lang="en-US" sz="1700" dirty="0"/>
              <a:t>and taking part in events (including public engagement)</a:t>
            </a:r>
          </a:p>
          <a:p>
            <a:r>
              <a:rPr lang="en-US" sz="1700" dirty="0" smtClean="0"/>
              <a:t>Training </a:t>
            </a:r>
            <a:r>
              <a:rPr lang="en-US" sz="1700" dirty="0"/>
              <a:t>in gender and ethics issues</a:t>
            </a:r>
          </a:p>
          <a:p>
            <a:r>
              <a:rPr lang="en-US" sz="1700" b="1" dirty="0"/>
              <a:t>Must be managed by a Career Development Plan</a:t>
            </a:r>
            <a:endParaRPr lang="en-GB" sz="17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MSCA-IF-2016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5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sp>
        <p:nvSpPr>
          <p:cNvPr id="17" name="4 Marcador de número de diapositiva"/>
          <p:cNvSpPr txBox="1">
            <a:spLocks/>
          </p:cNvSpPr>
          <p:nvPr/>
        </p:nvSpPr>
        <p:spPr>
          <a:xfrm>
            <a:off x="7001746" y="6481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51</a:t>
            </a:fld>
            <a:endParaRPr lang="es-ES" dirty="0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7205740" y="1268760"/>
            <a:ext cx="1505337" cy="4642024"/>
          </a:xfrm>
          <a:prstGeom prst="rect">
            <a:avLst/>
          </a:prstGeom>
        </p:spPr>
        <p:txBody>
          <a:bodyPr vert="vert270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Bitstream Vera Serif" panose="02060603050605020204" pitchFamily="18" charset="0"/>
                <a:ea typeface="+mj-ea"/>
                <a:cs typeface="+mj-cs"/>
              </a:defRPr>
            </a:lvl1pPr>
          </a:lstStyle>
          <a:p>
            <a:r>
              <a:rPr lang="es-ES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Evaluation</a:t>
            </a:r>
            <a:r>
              <a:rPr lang="es-ES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Criteria</a:t>
            </a:r>
            <a:endParaRPr lang="es-ES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642" y="1308449"/>
            <a:ext cx="5318540" cy="474635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29603" y="2633133"/>
            <a:ext cx="1004829" cy="139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ángulo 7"/>
          <p:cNvSpPr/>
          <p:nvPr/>
        </p:nvSpPr>
        <p:spPr>
          <a:xfrm>
            <a:off x="1637173" y="2772710"/>
            <a:ext cx="1673294" cy="4488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ángulo 9"/>
          <p:cNvSpPr/>
          <p:nvPr/>
        </p:nvSpPr>
        <p:spPr>
          <a:xfrm>
            <a:off x="2473820" y="2497418"/>
            <a:ext cx="836647" cy="1357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ángulo 10"/>
          <p:cNvSpPr/>
          <p:nvPr/>
        </p:nvSpPr>
        <p:spPr>
          <a:xfrm>
            <a:off x="1895370" y="4725144"/>
            <a:ext cx="116446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ángulo 11"/>
          <p:cNvSpPr/>
          <p:nvPr/>
        </p:nvSpPr>
        <p:spPr>
          <a:xfrm>
            <a:off x="3392537" y="4437112"/>
            <a:ext cx="1683519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19536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graphicFrame>
        <p:nvGraphicFramePr>
          <p:cNvPr id="10" name="5 Tabla"/>
          <p:cNvGraphicFramePr>
            <a:graphicFrameLocks noGrp="1"/>
          </p:cNvGraphicFramePr>
          <p:nvPr>
            <p:extLst/>
          </p:nvPr>
        </p:nvGraphicFramePr>
        <p:xfrm>
          <a:off x="458214" y="1366837"/>
          <a:ext cx="3960440" cy="4728136"/>
        </p:xfrm>
        <a:graphic>
          <a:graphicData uri="http://schemas.openxmlformats.org/drawingml/2006/table">
            <a:tbl>
              <a:tblPr/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2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Verdana"/>
                        </a:rPr>
                        <a:t>EXCELLENCE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162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Quality and credibility of the research/innovation project;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of novelty, appropriate consideration of inter/multidisciplinary and gender aspects 	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205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Quality and appropriateness of the training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of the two way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 of knowledge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between the researcher and the host 	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Quality of the supervision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of the integration in the team/institution 	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570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Capacity of the researcher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reach or re-enforce a position of professional maturity/independence 	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4728532" y="1556927"/>
            <a:ext cx="365989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Estado del Arte bien planteado, objetivos claros, metodología excelente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Originalidad y aspectos innovadores: avances en el campo científico</a:t>
            </a:r>
          </a:p>
          <a:p>
            <a:pPr algn="ctr"/>
            <a:endParaRPr lang="es-ES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4738673" y="2780928"/>
            <a:ext cx="3649751" cy="789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 smtClean="0"/>
          </a:p>
          <a:p>
            <a:r>
              <a:rPr lang="es-ES" sz="1400" dirty="0" smtClean="0"/>
              <a:t>Doble transferencia de conocimiento, Caso GF: no hay que olvidar el retorno a Europa</a:t>
            </a:r>
          </a:p>
          <a:p>
            <a:pPr algn="ctr"/>
            <a:endParaRPr lang="es-ES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4738673" y="3860212"/>
            <a:ext cx="3712571" cy="971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Experiencia supervisor (publicaciones, visibilidad internacional...)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Integración ER en la institución (carrera investigadora…)</a:t>
            </a:r>
            <a:endParaRPr lang="es-ES" sz="1400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4728532" y="5157192"/>
            <a:ext cx="375530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 smtClean="0"/>
              <a:t>Investigación puntera, Plan de formación que permitirá reforzar la posición profesional / madurez del investigador</a:t>
            </a:r>
            <a:endParaRPr lang="es-ES" dirty="0"/>
          </a:p>
        </p:txBody>
      </p:sp>
      <p:sp>
        <p:nvSpPr>
          <p:cNvPr id="17" name="4 Marcador de número de diapositiva"/>
          <p:cNvSpPr txBox="1">
            <a:spLocks/>
          </p:cNvSpPr>
          <p:nvPr/>
        </p:nvSpPr>
        <p:spPr>
          <a:xfrm>
            <a:off x="7001746" y="6481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52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Excellence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49362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FF0000"/>
                </a:solidFill>
                <a:latin typeface="Verdana" charset="0"/>
                <a:ea typeface="MS PGothic" charset="0"/>
              </a:rPr>
              <a:t>Excellence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001419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en-US" sz="2000" b="1" dirty="0" smtClean="0"/>
              <a:t>1.1. Quality </a:t>
            </a:r>
            <a:r>
              <a:rPr lang="en-US" sz="2000" b="1" dirty="0"/>
              <a:t>and credibility of the research/innovation project; </a:t>
            </a:r>
            <a:r>
              <a:rPr lang="en-US" sz="2000" dirty="0"/>
              <a:t>level of novelty, appropriate consideration of inter/multidisciplinary and gender aspects </a:t>
            </a:r>
            <a:endParaRPr lang="en-US" sz="2000" dirty="0" smtClean="0"/>
          </a:p>
          <a:p>
            <a:pPr marL="0" indent="0"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Evaluators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State of the art, objectives and overview of the action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Research methodology and approach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type of research and innovation activities proposed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Originality and innovative aspects of the research programme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Gender aspects</a:t>
            </a:r>
            <a:endParaRPr lang="en-GB" sz="2000" dirty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b="1" dirty="0" smtClean="0">
                <a:ea typeface="+mn-ea"/>
                <a:cs typeface="+mn-cs"/>
              </a:rPr>
              <a:t>Objective</a:t>
            </a:r>
            <a:r>
              <a:rPr lang="en-GB" sz="2000" dirty="0" smtClean="0">
                <a:ea typeface="+mn-ea"/>
                <a:cs typeface="+mn-cs"/>
              </a:rPr>
              <a:t>: to assess how the high-quality, novel research is most likely to open up the best career possibilities for the Researchers and new collaboration opportunities for the host organization. </a:t>
            </a:r>
          </a:p>
          <a:p>
            <a:pPr>
              <a:defRPr/>
            </a:pPr>
            <a:endParaRPr lang="es-E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7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>
                <a:solidFill>
                  <a:srgbClr val="FF0000"/>
                </a:solidFill>
                <a:latin typeface="Helvetica" charset="0"/>
                <a:ea typeface="MS PGothic" charset="-128"/>
              </a:rPr>
              <a:t>What</a:t>
            </a:r>
            <a:r>
              <a:rPr lang="it-IT" altLang="en-US" dirty="0">
                <a:solidFill>
                  <a:srgbClr val="FF0000"/>
                </a:solidFill>
                <a:latin typeface="Helvetica" charset="0"/>
                <a:ea typeface="MS PGothic" charset="-128"/>
              </a:rPr>
              <a:t> </a:t>
            </a:r>
            <a:r>
              <a:rPr lang="it-IT" altLang="en-US" dirty="0" err="1">
                <a:solidFill>
                  <a:srgbClr val="FF0000"/>
                </a:solidFill>
                <a:latin typeface="Helvetica" charset="0"/>
                <a:ea typeface="MS PGothic" charset="-128"/>
              </a:rPr>
              <a:t>does</a:t>
            </a:r>
            <a:r>
              <a:rPr lang="it-IT" altLang="en-US" dirty="0">
                <a:solidFill>
                  <a:srgbClr val="FF0000"/>
                </a:solidFill>
                <a:latin typeface="Helvetica" charset="0"/>
                <a:ea typeface="MS PGothic" charset="-128"/>
              </a:rPr>
              <a:t> gender </a:t>
            </a:r>
            <a:r>
              <a:rPr lang="it-IT" altLang="en-US" dirty="0" err="1">
                <a:solidFill>
                  <a:srgbClr val="FF0000"/>
                </a:solidFill>
                <a:latin typeface="Helvetica" charset="0"/>
                <a:ea typeface="MS PGothic" charset="-128"/>
              </a:rPr>
              <a:t>dimension</a:t>
            </a:r>
            <a:r>
              <a:rPr lang="it-IT" altLang="en-US" dirty="0">
                <a:solidFill>
                  <a:srgbClr val="FF0000"/>
                </a:solidFill>
                <a:latin typeface="Helvetica" charset="0"/>
                <a:ea typeface="MS PGothic" charset="-128"/>
              </a:rPr>
              <a:t> </a:t>
            </a:r>
            <a:r>
              <a:rPr lang="it-IT" altLang="en-US" dirty="0" err="1">
                <a:solidFill>
                  <a:srgbClr val="FF0000"/>
                </a:solidFill>
                <a:latin typeface="Helvetica" charset="0"/>
                <a:ea typeface="MS PGothic" charset="-128"/>
              </a:rPr>
              <a:t>mean</a:t>
            </a:r>
            <a:r>
              <a:rPr lang="it-IT" altLang="en-US" dirty="0">
                <a:solidFill>
                  <a:srgbClr val="FF0000"/>
                </a:solidFill>
                <a:latin typeface="Helvetica" charset="0"/>
                <a:ea typeface="MS PGothic" charset="-128"/>
              </a:rPr>
              <a:t>?</a:t>
            </a:r>
            <a:endParaRPr lang="en-GB" altLang="en-US" dirty="0">
              <a:solidFill>
                <a:srgbClr val="FF0000"/>
              </a:solidFill>
              <a:latin typeface="Helvetica" charset="0"/>
              <a:ea typeface="MS PGothic" charset="-128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11560" y="1215477"/>
            <a:ext cx="5112568" cy="5001419"/>
          </a:xfrm>
          <a:noFill/>
        </p:spPr>
        <p:txBody>
          <a:bodyPr/>
          <a:lstStyle/>
          <a:p>
            <a:pPr marL="9525" indent="11113" algn="just">
              <a:lnSpc>
                <a:spcPct val="115000"/>
              </a:lnSpc>
              <a:spcAft>
                <a:spcPts val="300"/>
              </a:spcAft>
              <a:buFontTx/>
              <a:buNone/>
              <a:defRPr/>
            </a:pPr>
            <a:r>
              <a:rPr lang="en-GB" altLang="en-US" sz="2400" dirty="0">
                <a:latin typeface="Helvetica" pitchFamily="34" charset="0"/>
                <a:cs typeface="Arial" charset="0"/>
              </a:rPr>
              <a:t>Integrating the </a:t>
            </a:r>
            <a:r>
              <a:rPr lang="en-GB" altLang="en-US" sz="2400" u="sng" dirty="0">
                <a:latin typeface="Helvetica" pitchFamily="34" charset="0"/>
                <a:cs typeface="Arial" charset="0"/>
              </a:rPr>
              <a:t>gender dimension</a:t>
            </a:r>
            <a:r>
              <a:rPr lang="en-GB" altLang="en-US" sz="2400" dirty="0">
                <a:latin typeface="Helvetica" pitchFamily="34" charset="0"/>
                <a:cs typeface="Arial" charset="0"/>
              </a:rPr>
              <a:t> in research content means taking into account 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defRPr/>
            </a:pPr>
            <a:r>
              <a:rPr lang="en-GB" altLang="en-US" sz="2400" dirty="0">
                <a:latin typeface="Helvetica" pitchFamily="34" charset="0"/>
                <a:cs typeface="Arial" charset="0"/>
              </a:rPr>
              <a:t>the biological characteristics of both females and males (sex) and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defRPr/>
            </a:pPr>
            <a:r>
              <a:rPr lang="en-GB" altLang="en-US" sz="2400" dirty="0">
                <a:latin typeface="Helvetica" pitchFamily="34" charset="0"/>
                <a:cs typeface="Arial" charset="0"/>
              </a:rPr>
              <a:t>the evolving social and cultural features of women and men, girls and boys (gender)</a:t>
            </a:r>
            <a:endParaRPr lang="en-GB" altLang="en-US" sz="2400" dirty="0">
              <a:latin typeface="Helvetica" pitchFamily="34" charset="0"/>
              <a:ea typeface="Calibri" pitchFamily="34" charset="0"/>
              <a:cs typeface="Times New Roman" pitchFamily="18" charset="0"/>
            </a:endParaRPr>
          </a:p>
          <a:p>
            <a:endParaRPr lang="en-GB" sz="2400" dirty="0"/>
          </a:p>
        </p:txBody>
      </p:sp>
      <p:pic>
        <p:nvPicPr>
          <p:cNvPr id="6" name="Picture 17" descr="C:\Users\halcath\Desktop\magnifying-glass-clipart-transparent-background-9i4LRa6i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3233285" cy="242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C:\Users\halcath\Desktop\untitl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0888"/>
            <a:ext cx="807710" cy="84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4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en-GB" altLang="en-US" dirty="0">
                <a:solidFill>
                  <a:srgbClr val="FF0000"/>
                </a:solidFill>
                <a:latin typeface="Helvetica" charset="0"/>
                <a:ea typeface="MS PGothic" charset="-128"/>
              </a:rPr>
              <a:t>Why is it important to take the gender dimension into account?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556792"/>
            <a:ext cx="6563072" cy="4569371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300"/>
              </a:spcAft>
              <a:buFontTx/>
              <a:buNone/>
            </a:pPr>
            <a:r>
              <a:rPr lang="en-GB" altLang="en-US" sz="2400" dirty="0">
                <a:latin typeface="Helvetica" charset="0"/>
              </a:rPr>
              <a:t>Integrating the gender dimension in </a:t>
            </a:r>
            <a:r>
              <a:rPr lang="en-GB" altLang="en-US" sz="2400" dirty="0" smtClean="0">
                <a:latin typeface="Helvetica" charset="0"/>
              </a:rPr>
              <a:t>R&amp;I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None/>
            </a:pPr>
            <a:r>
              <a:rPr lang="en-GB" altLang="en-US" sz="2400" dirty="0" smtClean="0">
                <a:latin typeface="Helvetica" charset="0"/>
              </a:rPr>
              <a:t> </a:t>
            </a:r>
            <a:endParaRPr lang="en-GB" altLang="en-US" sz="2400" dirty="0">
              <a:latin typeface="Helvetica" charset="0"/>
            </a:endParaRPr>
          </a:p>
          <a:p>
            <a:pPr lvl="1" algn="just">
              <a:lnSpc>
                <a:spcPct val="115000"/>
              </a:lnSpc>
              <a:spcAft>
                <a:spcPts val="300"/>
              </a:spcAft>
              <a:buFont typeface="Arial" charset="0"/>
              <a:buChar char="•"/>
            </a:pPr>
            <a:r>
              <a:rPr lang="en-GB" altLang="en-US" sz="2000" dirty="0">
                <a:latin typeface="Helvetica" charset="0"/>
              </a:rPr>
              <a:t>leads to an in-depth understanding of citizens</a:t>
            </a:r>
            <a:r>
              <a:rPr lang="ja-JP" altLang="en-GB" sz="2000" dirty="0">
                <a:latin typeface="Helvetica" charset="0"/>
              </a:rPr>
              <a:t>’</a:t>
            </a:r>
            <a:r>
              <a:rPr lang="en-GB" altLang="ja-JP" sz="2000" dirty="0">
                <a:latin typeface="Helvetica" charset="0"/>
              </a:rPr>
              <a:t> needs, behaviours and attitudes,</a:t>
            </a:r>
          </a:p>
          <a:p>
            <a:pPr lvl="1" algn="just">
              <a:lnSpc>
                <a:spcPct val="115000"/>
              </a:lnSpc>
              <a:spcAft>
                <a:spcPts val="300"/>
              </a:spcAft>
              <a:buFont typeface="Arial" charset="0"/>
              <a:buChar char="•"/>
            </a:pPr>
            <a:r>
              <a:rPr lang="en-GB" altLang="en-US" sz="2000" dirty="0">
                <a:latin typeface="Helvetica" charset="0"/>
              </a:rPr>
              <a:t>is an added value in terms of excellence and </a:t>
            </a:r>
            <a:r>
              <a:rPr lang="en-GB" altLang="en-US" sz="2000" dirty="0" smtClean="0">
                <a:latin typeface="Helvetica" charset="0"/>
              </a:rPr>
              <a:t>innovation</a:t>
            </a:r>
            <a:endParaRPr lang="en-GB" altLang="en-US" sz="2000" dirty="0">
              <a:latin typeface="Helvetica" charset="0"/>
            </a:endParaRPr>
          </a:p>
          <a:p>
            <a:pPr marL="9525" indent="11113" algn="just">
              <a:lnSpc>
                <a:spcPct val="115000"/>
              </a:lnSpc>
              <a:spcAft>
                <a:spcPts val="300"/>
              </a:spcAft>
              <a:buFontTx/>
              <a:buNone/>
            </a:pPr>
            <a:r>
              <a:rPr lang="en-GB" altLang="en-US" sz="2000" dirty="0">
                <a:latin typeface="Helvetica" charset="0"/>
              </a:rPr>
              <a:t>Thus, it </a:t>
            </a:r>
            <a:r>
              <a:rPr lang="en-GB" altLang="en-US" sz="2000" dirty="0">
                <a:solidFill>
                  <a:srgbClr val="FF0000"/>
                </a:solidFill>
                <a:latin typeface="Helvetica" charset="0"/>
              </a:rPr>
              <a:t>enhances the societal relevance of the knowledge, technologies and innovations </a:t>
            </a:r>
            <a:r>
              <a:rPr lang="en-GB" altLang="en-US" sz="2000" dirty="0">
                <a:latin typeface="Helvetica" charset="0"/>
              </a:rPr>
              <a:t>produced and contributes to the production of goods and services better suited to potential markets. </a:t>
            </a:r>
          </a:p>
          <a:p>
            <a:endParaRPr lang="en-GB" sz="2800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40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80358"/>
          <a:stretch/>
        </p:blipFill>
        <p:spPr>
          <a:xfrm>
            <a:off x="7020272" y="1412776"/>
            <a:ext cx="1796086" cy="36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7" descr="C:\Users\halcath\Desktop\magnifying-glass-clipart-transparent-background-9i4LRa6i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5886">
            <a:off x="5121275" y="1306901"/>
            <a:ext cx="39052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kern="0" dirty="0">
                <a:solidFill>
                  <a:srgbClr val="FF0000"/>
                </a:solidFill>
                <a:latin typeface="Helvetica" pitchFamily="34" charset="0"/>
              </a:rPr>
              <a:t>Why is it important to take the gender dimension into account</a:t>
            </a:r>
            <a:r>
              <a:rPr lang="en-GB" altLang="en-US" sz="3200" kern="0" dirty="0" smtClean="0">
                <a:solidFill>
                  <a:srgbClr val="FF0000"/>
                </a:solidFill>
                <a:latin typeface="Helvetica" pitchFamily="34" charset="0"/>
              </a:rPr>
              <a:t>?</a:t>
            </a:r>
            <a:endParaRPr lang="en-GB" dirty="0"/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323528" y="1543369"/>
            <a:ext cx="4799706" cy="195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just">
              <a:spcBef>
                <a:spcPct val="0"/>
              </a:spcBef>
              <a:spcAft>
                <a:spcPts val="1600"/>
              </a:spcAft>
              <a:buClr>
                <a:srgbClr val="FF0000"/>
              </a:buClr>
              <a:buFont typeface="Arial" charset="0"/>
              <a:buChar char="•"/>
            </a:pPr>
            <a:r>
              <a:rPr lang="en-GB" altLang="en-US" sz="1800" b="0" dirty="0">
                <a:solidFill>
                  <a:schemeClr val="tx1"/>
                </a:solidFill>
                <a:ea typeface="Verdana" charset="0"/>
                <a:cs typeface="Verdana" charset="0"/>
              </a:rPr>
              <a:t>Being blind to potential differences of sex and gender </a:t>
            </a:r>
            <a:r>
              <a:rPr lang="en-GB" altLang="en-US" sz="1800" b="0" i="0" dirty="0">
                <a:solidFill>
                  <a:schemeClr val="tx1"/>
                </a:solidFill>
                <a:ea typeface="Verdana" charset="0"/>
                <a:cs typeface="Verdana" charset="0"/>
              </a:rPr>
              <a:t>may result in missed opportunities, with certain groups of people being left out, poorly accommodated etc.  </a:t>
            </a:r>
          </a:p>
          <a:p>
            <a:pPr algn="just">
              <a:spcBef>
                <a:spcPct val="0"/>
              </a:spcBef>
              <a:spcAft>
                <a:spcPts val="1600"/>
              </a:spcAft>
              <a:buClr>
                <a:srgbClr val="FF0000"/>
              </a:buClr>
              <a:buFont typeface="Arial" charset="0"/>
              <a:buChar char="•"/>
            </a:pPr>
            <a:endParaRPr lang="en-GB" altLang="en-US" sz="1800" b="0" i="0" dirty="0">
              <a:solidFill>
                <a:schemeClr val="tx1"/>
              </a:solidFill>
              <a:ea typeface="Verdana" charset="0"/>
              <a:cs typeface="Verdana" charset="0"/>
            </a:endParaRPr>
          </a:p>
        </p:txBody>
      </p:sp>
      <p:pic>
        <p:nvPicPr>
          <p:cNvPr id="28683" name="Picture 11" descr="C:\Users\halcath\Desktop\Apple_Harvest_Bas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53" y="2061046"/>
            <a:ext cx="200183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>
            <a:spLocks noChangeArrowheads="1"/>
          </p:cNvSpPr>
          <p:nvPr/>
        </p:nvSpPr>
        <p:spPr bwMode="auto">
          <a:xfrm>
            <a:off x="7848153" y="1484784"/>
            <a:ext cx="1476375" cy="504825"/>
          </a:xfrm>
          <a:prstGeom prst="wedgeEllipseCallout">
            <a:avLst>
              <a:gd name="adj1" fmla="val -27306"/>
              <a:gd name="adj2" fmla="val 10311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i="0">
                <a:solidFill>
                  <a:srgbClr val="FF0000"/>
                </a:solidFill>
              </a:rPr>
              <a:t>Hello…?</a:t>
            </a:r>
          </a:p>
        </p:txBody>
      </p:sp>
      <p:pic>
        <p:nvPicPr>
          <p:cNvPr id="15371" name="Picture 11" descr="C:\Users\halcath\Desktop\basket_with_apples_400_4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65" y="2215034"/>
            <a:ext cx="14922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10" y="3853082"/>
            <a:ext cx="3355588" cy="17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halcath\Desktop\Crying-baby-white-backgroun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83" y="4884250"/>
            <a:ext cx="1420813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loud 14"/>
          <p:cNvSpPr>
            <a:spLocks/>
          </p:cNvSpPr>
          <p:nvPr/>
        </p:nvSpPr>
        <p:spPr bwMode="auto">
          <a:xfrm rot="-4067171">
            <a:off x="7359419" y="3447156"/>
            <a:ext cx="1778000" cy="2111375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2147483647 w 43200"/>
              <a:gd name="T7" fmla="*/ 2147483647 h 43200"/>
              <a:gd name="T8" fmla="*/ 2147483647 w 43200"/>
              <a:gd name="T9" fmla="*/ 2147483647 h 43200"/>
              <a:gd name="T10" fmla="*/ 2147483647 w 43200"/>
              <a:gd name="T11" fmla="*/ 2147483647 h 43200"/>
              <a:gd name="T12" fmla="*/ 2147483647 w 43200"/>
              <a:gd name="T13" fmla="*/ 2147483647 h 43200"/>
              <a:gd name="T14" fmla="*/ 2147483647 w 43200"/>
              <a:gd name="T15" fmla="*/ 2147483647 h 43200"/>
              <a:gd name="T16" fmla="*/ 2147483647 w 43200"/>
              <a:gd name="T17" fmla="*/ 2147483647 h 43200"/>
              <a:gd name="T18" fmla="*/ 2147483647 w 43200"/>
              <a:gd name="T19" fmla="*/ 2147483647 h 43200"/>
              <a:gd name="T20" fmla="*/ 2147483647 w 43200"/>
              <a:gd name="T21" fmla="*/ 2147483647 h 43200"/>
              <a:gd name="T22" fmla="*/ 2147483647 w 43200"/>
              <a:gd name="T23" fmla="*/ 2147483647 h 43200"/>
              <a:gd name="T24" fmla="*/ 2147483647 w 43200"/>
              <a:gd name="T25" fmla="*/ 2147483647 h 43200"/>
              <a:gd name="T26" fmla="*/ 2147483647 w 43200"/>
              <a:gd name="T27" fmla="*/ 2147483647 h 43200"/>
              <a:gd name="T28" fmla="*/ 2147483647 w 43200"/>
              <a:gd name="T29" fmla="*/ 2147483647 h 43200"/>
              <a:gd name="T30" fmla="*/ 2147483647 w 43200"/>
              <a:gd name="T31" fmla="*/ 2147483647 h 43200"/>
              <a:gd name="T32" fmla="*/ 2147483647 w 43200"/>
              <a:gd name="T33" fmla="*/ 2147483647 h 43200"/>
              <a:gd name="T34" fmla="*/ 2147483647 w 43200"/>
              <a:gd name="T35" fmla="*/ 2147483647 h 43200"/>
              <a:gd name="T36" fmla="*/ 2147483647 w 43200"/>
              <a:gd name="T37" fmla="*/ 2147483647 h 43200"/>
              <a:gd name="T38" fmla="*/ 2147483647 w 43200"/>
              <a:gd name="T39" fmla="*/ 2147483647 h 43200"/>
              <a:gd name="T40" fmla="*/ 2147483647 w 43200"/>
              <a:gd name="T41" fmla="*/ 2147483647 h 43200"/>
              <a:gd name="T42" fmla="*/ 2147483647 w 43200"/>
              <a:gd name="T43" fmla="*/ 2147483647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99" y="3880321"/>
            <a:ext cx="118903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23528" y="4005064"/>
            <a:ext cx="35993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just">
              <a:spcBef>
                <a:spcPct val="0"/>
              </a:spcBef>
              <a:spcAft>
                <a:spcPts val="1600"/>
              </a:spcAft>
              <a:buClr>
                <a:srgbClr val="FF0000"/>
              </a:buClr>
              <a:buFont typeface="Arial" charset="0"/>
              <a:buChar char="•"/>
            </a:pPr>
            <a:r>
              <a:rPr lang="en-GB" altLang="en-US" sz="1800" b="0">
                <a:solidFill>
                  <a:schemeClr val="tx1"/>
                </a:solidFill>
                <a:latin typeface="Helvetica" charset="0"/>
              </a:rPr>
              <a:t>Designing to </a:t>
            </a:r>
            <a:r>
              <a:rPr lang="en-GB" altLang="en-US" sz="1800" b="0">
                <a:solidFill>
                  <a:schemeClr val="tx1"/>
                </a:solidFill>
                <a:ea typeface="Verdana" charset="0"/>
                <a:cs typeface="Verdana" charset="0"/>
              </a:rPr>
              <a:t>stereotypes</a:t>
            </a:r>
            <a:r>
              <a:rPr lang="en-GB" altLang="en-US" sz="1800" b="0">
                <a:solidFill>
                  <a:schemeClr val="tx1"/>
                </a:solidFill>
                <a:latin typeface="Helvetica" charset="0"/>
              </a:rPr>
              <a:t> </a:t>
            </a:r>
            <a:r>
              <a:rPr lang="en-GB" altLang="en-US" sz="1800" b="0" i="0">
                <a:solidFill>
                  <a:schemeClr val="tx1"/>
                </a:solidFill>
                <a:latin typeface="Helvetica" charset="0"/>
              </a:rPr>
              <a:t>may result in unpopular products.</a:t>
            </a:r>
          </a:p>
        </p:txBody>
      </p:sp>
    </p:spTree>
    <p:extLst>
      <p:ext uri="{BB962C8B-B14F-4D97-AF65-F5344CB8AC3E}">
        <p14:creationId xmlns:p14="http://schemas.microsoft.com/office/powerpoint/2010/main" val="56645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3200">
                <a:solidFill>
                  <a:srgbClr val="FF0000"/>
                </a:solidFill>
                <a:latin typeface="Helvetica" charset="0"/>
                <a:ea typeface="MS PGothic" charset="-128"/>
              </a:rPr>
              <a:t>Further information on the gender dimension in R&amp;I content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0C68F01-C4E3-3145-851C-9F6289634783}" type="slidenum">
              <a:rPr lang="en-GB" altLang="en-US" sz="1400" i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GB" altLang="en-US" sz="140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457200" y="1461108"/>
            <a:ext cx="8247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just">
              <a:spcAft>
                <a:spcPts val="300"/>
              </a:spcAft>
              <a:buFontTx/>
              <a:buNone/>
            </a:pPr>
            <a:r>
              <a:rPr lang="en-GB" altLang="en-US" sz="2000" b="0" i="0" dirty="0">
                <a:solidFill>
                  <a:schemeClr val="tx1"/>
                </a:solidFill>
                <a:latin typeface="Helvetica" charset="0"/>
              </a:rPr>
              <a:t>For further information, you can consult the website of </a:t>
            </a:r>
            <a:r>
              <a:rPr lang="en-GB" altLang="en-US" sz="2000" i="0" dirty="0">
                <a:solidFill>
                  <a:schemeClr val="tx1"/>
                </a:solidFill>
                <a:latin typeface="Helvetica" charset="0"/>
              </a:rPr>
              <a:t>Gendered Innovations,</a:t>
            </a:r>
            <a:r>
              <a:rPr lang="en-GB" altLang="en-US" sz="2000" b="0" i="0" dirty="0">
                <a:solidFill>
                  <a:schemeClr val="tx1"/>
                </a:solidFill>
                <a:latin typeface="Helvetica" charset="0"/>
              </a:rPr>
              <a:t> a peer-reviewed project supported by the European Commission: </a:t>
            </a:r>
            <a:r>
              <a:rPr lang="pl-PL" altLang="en-US" sz="2000" i="0" dirty="0">
                <a:solidFill>
                  <a:schemeClr val="tx1"/>
                </a:solidFill>
                <a:latin typeface="Helvetica" charset="0"/>
                <a:hlinkClick r:id="rId3"/>
              </a:rPr>
              <a:t>http://ec.europa.eu/research/gendered-innovations/</a:t>
            </a:r>
            <a:endParaRPr lang="en-GB" altLang="en-US" sz="2000" i="0" dirty="0">
              <a:solidFill>
                <a:schemeClr val="tx1"/>
              </a:solidFill>
              <a:latin typeface="Helvetica" charset="0"/>
            </a:endParaRPr>
          </a:p>
        </p:txBody>
      </p:sp>
      <p:grpSp>
        <p:nvGrpSpPr>
          <p:cNvPr id="18437" name="Group 1"/>
          <p:cNvGrpSpPr>
            <a:grpSpLocks/>
          </p:cNvGrpSpPr>
          <p:nvPr/>
        </p:nvGrpSpPr>
        <p:grpSpPr bwMode="auto">
          <a:xfrm>
            <a:off x="6372200" y="2812254"/>
            <a:ext cx="2203474" cy="1348661"/>
            <a:chOff x="683568" y="4293095"/>
            <a:chExt cx="2174370" cy="1241338"/>
          </a:xfrm>
        </p:grpSpPr>
        <p:pic>
          <p:nvPicPr>
            <p:cNvPr id="167938" name="Picture 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293095"/>
              <a:ext cx="2174370" cy="124133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41" name="Picture 5" descr="C:\Users\halcath\Desktop\untitled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934" y="4674624"/>
              <a:ext cx="655638" cy="47828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8" name="Rectangle 2"/>
          <p:cNvSpPr>
            <a:spLocks noChangeArrowheads="1"/>
          </p:cNvSpPr>
          <p:nvPr/>
        </p:nvSpPr>
        <p:spPr bwMode="auto">
          <a:xfrm>
            <a:off x="457200" y="2780928"/>
            <a:ext cx="450373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just">
              <a:spcAft>
                <a:spcPts val="300"/>
              </a:spcAft>
              <a:buFontTx/>
              <a:buNone/>
            </a:pPr>
            <a:r>
              <a:rPr lang="en-GB" altLang="en-US" sz="2000" b="0" i="0">
                <a:solidFill>
                  <a:schemeClr val="tx1"/>
                </a:solidFill>
                <a:latin typeface="Helvetica" charset="0"/>
              </a:rPr>
              <a:t>On this website, you can also find a short videos on various aspects of "</a:t>
            </a:r>
            <a:r>
              <a:rPr lang="en-GB" altLang="en-US" sz="2000" i="0">
                <a:solidFill>
                  <a:schemeClr val="tx1"/>
                </a:solidFill>
                <a:latin typeface="Helvetica" charset="0"/>
              </a:rPr>
              <a:t>Gendered Innovations: Harnessing the Creative Power of Gender Analysis for Discovery and Design"</a:t>
            </a:r>
          </a:p>
          <a:p>
            <a:pPr algn="just">
              <a:spcAft>
                <a:spcPts val="300"/>
              </a:spcAft>
              <a:buFontTx/>
              <a:buNone/>
            </a:pPr>
            <a:r>
              <a:rPr lang="en-GB" altLang="en-US" sz="1200" b="0" i="0" dirty="0">
                <a:solidFill>
                  <a:schemeClr val="tx1"/>
                </a:solidFill>
                <a:latin typeface="Helvetica" charset="0"/>
                <a:hlinkClick r:id="rId4"/>
              </a:rPr>
              <a:t>(http://genderedinnovations.stanford.edu/video_landing.html</a:t>
            </a:r>
            <a:r>
              <a:rPr lang="en-GB" altLang="en-US" sz="1200" b="0" i="0" dirty="0">
                <a:solidFill>
                  <a:schemeClr val="tx1"/>
                </a:solidFill>
                <a:latin typeface="Helvetica" charset="0"/>
              </a:rPr>
              <a:t> )</a:t>
            </a:r>
          </a:p>
        </p:txBody>
      </p:sp>
      <p:pic>
        <p:nvPicPr>
          <p:cNvPr id="10" name="Imagen 4" descr="Captura de pantalla 2015-10-25 a las 19.57.2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16278"/>
            <a:ext cx="2203474" cy="156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5"/>
          <p:cNvSpPr>
            <a:spLocks noChangeArrowheads="1"/>
          </p:cNvSpPr>
          <p:nvPr/>
        </p:nvSpPr>
        <p:spPr bwMode="auto">
          <a:xfrm>
            <a:off x="465156" y="5797005"/>
            <a:ext cx="4252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/>
              <a:t>http://</a:t>
            </a:r>
            <a:r>
              <a:rPr lang="es-ES" dirty="0" err="1"/>
              <a:t>genderedinnovations.stanford.edu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84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Excellence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218488" cy="5000625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ea typeface="+mn-ea"/>
                <a:cs typeface="+mn-cs"/>
              </a:rPr>
              <a:t>1.2. </a:t>
            </a:r>
            <a:r>
              <a:rPr lang="en-US" sz="2000" b="1" dirty="0"/>
              <a:t>Quality and appropriateness of the training </a:t>
            </a:r>
            <a:r>
              <a:rPr lang="en-US" sz="2000" dirty="0"/>
              <a:t>and of the two way </a:t>
            </a:r>
            <a:r>
              <a:rPr lang="en-US" sz="2000" b="1" dirty="0"/>
              <a:t>transfer of knowledge </a:t>
            </a:r>
            <a:r>
              <a:rPr lang="en-US" sz="2000" dirty="0"/>
              <a:t>between the researcher and the host 	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Evaluators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</a:t>
            </a:r>
            <a:r>
              <a:rPr lang="en-GB" sz="2000" u="sng" dirty="0" smtClean="0">
                <a:ea typeface="+mn-ea"/>
                <a:cs typeface="+mn-cs"/>
              </a:rPr>
              <a:t>two way transfer of knowledge </a:t>
            </a:r>
            <a:r>
              <a:rPr lang="en-GB" sz="2000" dirty="0" smtClean="0">
                <a:ea typeface="+mn-ea"/>
                <a:cs typeface="+mn-cs"/>
              </a:rPr>
              <a:t>between the researcher and the host institution, in view of their future development and past experience:</a:t>
            </a:r>
          </a:p>
          <a:p>
            <a:pPr marL="685800" lvl="1" algn="just">
              <a:buFont typeface="Arial"/>
              <a:buChar char="•"/>
              <a:defRPr/>
            </a:pPr>
            <a:r>
              <a:rPr lang="en-GB" sz="1600" dirty="0" smtClean="0">
                <a:ea typeface="+mn-ea"/>
                <a:cs typeface="+mn-cs"/>
              </a:rPr>
              <a:t>How the researcher will gain new knowledge from the hosting organization during the fellowship training</a:t>
            </a:r>
          </a:p>
          <a:p>
            <a:pPr marL="685800" lvl="1" algn="just">
              <a:buFont typeface="Arial"/>
              <a:buChar char="•"/>
              <a:defRPr/>
            </a:pPr>
            <a:r>
              <a:rPr lang="en-GB" sz="1600" dirty="0" smtClean="0">
                <a:ea typeface="+mn-ea"/>
                <a:cs typeface="+mn-cs"/>
              </a:rPr>
              <a:t>Transfer from the researcher to the host organization of the knowledge ad skill previously acquired.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For</a:t>
            </a:r>
            <a:r>
              <a:rPr lang="en-GB" sz="2000" b="1" dirty="0" smtClean="0">
                <a:ea typeface="+mn-ea"/>
                <a:cs typeface="+mn-cs"/>
              </a:rPr>
              <a:t> Global Fellowships</a:t>
            </a:r>
            <a:r>
              <a:rPr lang="en-GB" sz="2000" dirty="0" smtClean="0">
                <a:ea typeface="+mn-ea"/>
                <a:cs typeface="+mn-cs"/>
              </a:rPr>
              <a:t>: how the new skills and knowledge acquired in the Third Country will be transferred back to the host institution in Europe.</a:t>
            </a:r>
          </a:p>
        </p:txBody>
      </p:sp>
    </p:spTree>
    <p:extLst>
      <p:ext uri="{BB962C8B-B14F-4D97-AF65-F5344CB8AC3E}">
        <p14:creationId xmlns:p14="http://schemas.microsoft.com/office/powerpoint/2010/main" val="8527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Excellence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ES" sz="2000" b="1" dirty="0">
                <a:ea typeface="+mn-ea"/>
                <a:cs typeface="+mn-cs"/>
              </a:rPr>
              <a:t>1.3 </a:t>
            </a:r>
            <a:r>
              <a:rPr lang="en-US" sz="2000" b="1" dirty="0"/>
              <a:t>Quality of the supervision </a:t>
            </a:r>
            <a:r>
              <a:rPr lang="en-US" sz="2000" dirty="0"/>
              <a:t>and of the integration in the team/institution </a:t>
            </a:r>
            <a:endParaRPr lang="en-US" sz="2000" dirty="0" smtClean="0"/>
          </a:p>
          <a:p>
            <a:pPr marL="0" indent="0"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Evaluators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</a:t>
            </a:r>
            <a:r>
              <a:rPr lang="en-GB" sz="2000" b="1" dirty="0" smtClean="0">
                <a:ea typeface="+mn-ea"/>
                <a:cs typeface="+mn-cs"/>
              </a:rPr>
              <a:t>qualification</a:t>
            </a:r>
            <a:r>
              <a:rPr lang="en-GB" sz="2000" dirty="0" smtClean="0">
                <a:ea typeface="+mn-ea"/>
                <a:cs typeface="+mn-cs"/>
              </a:rPr>
              <a:t> and </a:t>
            </a:r>
            <a:r>
              <a:rPr lang="en-GB" sz="2000" b="1" dirty="0" smtClean="0">
                <a:ea typeface="+mn-ea"/>
                <a:cs typeface="+mn-cs"/>
              </a:rPr>
              <a:t>experience</a:t>
            </a:r>
            <a:r>
              <a:rPr lang="en-GB" sz="2000" dirty="0" smtClean="0">
                <a:ea typeface="+mn-ea"/>
                <a:cs typeface="+mn-cs"/>
              </a:rPr>
              <a:t> of the supervisor(s):</a:t>
            </a:r>
          </a:p>
          <a:p>
            <a:pPr marL="685800" lvl="1">
              <a:buFont typeface="Arial"/>
              <a:buChar char="•"/>
              <a:defRPr/>
            </a:pPr>
            <a:r>
              <a:rPr lang="en-GB" sz="1600" dirty="0" smtClean="0">
                <a:ea typeface="+mn-ea"/>
                <a:cs typeface="+mn-cs"/>
              </a:rPr>
              <a:t>The level of experience of the supervision on the research topic proposed;</a:t>
            </a:r>
          </a:p>
          <a:p>
            <a:pPr marL="685800" lvl="1">
              <a:buFont typeface="Arial"/>
              <a:buChar char="•"/>
              <a:defRPr/>
            </a:pPr>
            <a:r>
              <a:rPr lang="en-GB" sz="1600" dirty="0" smtClean="0">
                <a:ea typeface="+mn-ea"/>
                <a:cs typeface="+mn-cs"/>
              </a:rPr>
              <a:t>Track record of work, including the main international collaboration.</a:t>
            </a:r>
          </a:p>
          <a:p>
            <a:pPr marL="685800" lvl="1">
              <a:buFont typeface="Arial"/>
              <a:buChar char="•"/>
              <a:defRPr/>
            </a:pPr>
            <a:r>
              <a:rPr lang="en-GB" sz="1600" dirty="0" smtClean="0">
                <a:ea typeface="+mn-ea"/>
                <a:cs typeface="+mn-cs"/>
              </a:rPr>
              <a:t>Participation in project, publication, patens and any other relevant results.</a:t>
            </a:r>
          </a:p>
          <a:p>
            <a:pPr marL="685800" lvl="1">
              <a:buFont typeface="Arial"/>
              <a:buChar char="•"/>
              <a:defRPr/>
            </a:pPr>
            <a:endParaRPr lang="en-GB" sz="1600" dirty="0">
              <a:ea typeface="+mn-ea"/>
              <a:cs typeface="+mn-cs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</a:t>
            </a:r>
            <a:r>
              <a:rPr lang="en-GB" sz="2000" b="1" dirty="0" smtClean="0">
                <a:ea typeface="+mn-ea"/>
                <a:cs typeface="+mn-cs"/>
              </a:rPr>
              <a:t>hosting arrangements</a:t>
            </a:r>
            <a:r>
              <a:rPr lang="en-GB" sz="2000" dirty="0" smtClean="0">
                <a:ea typeface="+mn-ea"/>
                <a:cs typeface="+mn-cs"/>
              </a:rPr>
              <a:t>; the integration of the researcher to his/her new environment in the premises of the Host. This is not about the infrastructure.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The </a:t>
            </a:r>
            <a:r>
              <a:rPr lang="en-GB" sz="2000" b="1" dirty="0" smtClean="0">
                <a:ea typeface="+mn-ea"/>
                <a:cs typeface="+mn-cs"/>
              </a:rPr>
              <a:t>Career Development Plan </a:t>
            </a:r>
            <a:r>
              <a:rPr lang="en-GB" sz="2000" dirty="0" smtClean="0">
                <a:ea typeface="+mn-ea"/>
                <a:cs typeface="+mn-cs"/>
              </a:rPr>
              <a:t>should not be included in the proposal but at least a brief description.</a:t>
            </a:r>
          </a:p>
        </p:txBody>
      </p:sp>
    </p:spTree>
    <p:extLst>
      <p:ext uri="{BB962C8B-B14F-4D97-AF65-F5344CB8AC3E}">
        <p14:creationId xmlns:p14="http://schemas.microsoft.com/office/powerpoint/2010/main" val="12664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2 Título"/>
          <p:cNvSpPr txBox="1">
            <a:spLocks/>
          </p:cNvSpPr>
          <p:nvPr/>
        </p:nvSpPr>
        <p:spPr bwMode="auto">
          <a:xfrm>
            <a:off x="14620" y="7485"/>
            <a:ext cx="8661836" cy="9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Bitstream Vera Serif" panose="020606030506050202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9pPr>
          </a:lstStyle>
          <a:p>
            <a:pPr algn="ctr" eaLnBrk="1" hangingPunct="1"/>
            <a:r>
              <a:rPr lang="es-ES" altLang="es-ES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MSCA </a:t>
            </a:r>
            <a:r>
              <a:rPr lang="es-ES" altLang="es-ES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Events</a:t>
            </a:r>
            <a:r>
              <a:rPr lang="es-ES" altLang="es-ES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2014/2015: </a:t>
            </a:r>
            <a:r>
              <a:rPr lang="es-ES" altLang="es-ES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events</a:t>
            </a:r>
            <a:r>
              <a:rPr lang="es-ES" altLang="es-ES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workshops </a:t>
            </a:r>
          </a:p>
        </p:txBody>
      </p:sp>
      <p:sp>
        <p:nvSpPr>
          <p:cNvPr id="92" name="2 Título"/>
          <p:cNvSpPr txBox="1">
            <a:spLocks/>
          </p:cNvSpPr>
          <p:nvPr/>
        </p:nvSpPr>
        <p:spPr bwMode="auto">
          <a:xfrm>
            <a:off x="1488486" y="4886488"/>
            <a:ext cx="6423956" cy="12961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Bitstream Vera Serif" panose="020606030506050202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9pPr>
          </a:lstStyle>
          <a:p>
            <a:pPr eaLnBrk="1" hangingPunct="1"/>
            <a:r>
              <a:rPr lang="es-ES" altLang="es-ES" sz="1100" b="1" u="sng" dirty="0" smtClean="0">
                <a:latin typeface="Bitstream Vera Serif"/>
              </a:rPr>
              <a:t>2014</a:t>
            </a:r>
            <a:endParaRPr lang="es-ES" altLang="es-ES" sz="1100" b="1" dirty="0" smtClean="0">
              <a:latin typeface="Bitstream Vera Serif"/>
            </a:endParaRPr>
          </a:p>
          <a:p>
            <a:pPr eaLnBrk="1" hangingPunct="1"/>
            <a:r>
              <a:rPr lang="es-ES" altLang="es-ES" sz="1100" b="1" dirty="0" smtClean="0">
                <a:latin typeface="Bitstream Vera Serif"/>
              </a:rPr>
              <a:t>+ 30 </a:t>
            </a:r>
            <a:r>
              <a:rPr lang="es-ES" altLang="es-ES" sz="1100" b="1" dirty="0" err="1" smtClean="0">
                <a:latin typeface="Bitstream Vera Serif"/>
              </a:rPr>
              <a:t>promotional</a:t>
            </a:r>
            <a:r>
              <a:rPr lang="es-ES" altLang="es-ES" sz="1100" b="1" dirty="0" smtClean="0">
                <a:latin typeface="Bitstream Vera Serif"/>
              </a:rPr>
              <a:t> </a:t>
            </a:r>
            <a:r>
              <a:rPr lang="es-ES" altLang="es-ES" sz="1100" b="1" dirty="0" err="1" smtClean="0">
                <a:latin typeface="Bitstream Vera Serif"/>
              </a:rPr>
              <a:t>events</a:t>
            </a:r>
            <a:r>
              <a:rPr lang="es-ES" altLang="es-ES" sz="1100" b="1" dirty="0" smtClean="0">
                <a:latin typeface="Bitstream Vera Serif"/>
              </a:rPr>
              <a:t> / trainings  </a:t>
            </a:r>
            <a:r>
              <a:rPr lang="es-ES" altLang="es-ES" sz="1100" dirty="0" err="1" smtClean="0">
                <a:latin typeface="Bitstream Vera Serif"/>
              </a:rPr>
              <a:t>throughout</a:t>
            </a:r>
            <a:r>
              <a:rPr lang="es-ES" altLang="es-ES" sz="1100" dirty="0" smtClean="0">
                <a:latin typeface="Bitstream Vera Serif"/>
              </a:rPr>
              <a:t> 11 </a:t>
            </a:r>
            <a:r>
              <a:rPr lang="es-ES" altLang="es-ES" sz="1100" dirty="0" err="1" smtClean="0">
                <a:latin typeface="Bitstream Vera Serif"/>
              </a:rPr>
              <a:t>Autonomous</a:t>
            </a:r>
            <a:r>
              <a:rPr lang="es-ES" altLang="es-ES" sz="1100" dirty="0" smtClean="0">
                <a:latin typeface="Bitstream Vera Serif"/>
              </a:rPr>
              <a:t> </a:t>
            </a:r>
            <a:r>
              <a:rPr lang="es-ES" altLang="es-ES" sz="1100" dirty="0" err="1" smtClean="0">
                <a:latin typeface="Bitstream Vera Serif"/>
              </a:rPr>
              <a:t>Regions</a:t>
            </a:r>
            <a:r>
              <a:rPr lang="es-ES" altLang="es-ES" sz="1100" dirty="0" smtClean="0">
                <a:latin typeface="Bitstream Vera Serif"/>
              </a:rPr>
              <a:t> in </a:t>
            </a:r>
            <a:r>
              <a:rPr lang="es-ES" altLang="es-ES" sz="1100" dirty="0" err="1" smtClean="0">
                <a:latin typeface="Bitstream Vera Serif"/>
              </a:rPr>
              <a:t>Spains</a:t>
            </a:r>
            <a:endParaRPr lang="es-ES" altLang="es-ES" sz="1100" b="1" dirty="0" smtClean="0">
              <a:latin typeface="Bitstream Vera Serif"/>
            </a:endParaRPr>
          </a:p>
          <a:p>
            <a:pPr eaLnBrk="1" hangingPunct="1"/>
            <a:r>
              <a:rPr lang="es-ES" altLang="es-ES" sz="1100" b="1" dirty="0" smtClean="0">
                <a:latin typeface="Bitstream Vera Serif"/>
              </a:rPr>
              <a:t>+ 2.050</a:t>
            </a:r>
            <a:r>
              <a:rPr lang="es-ES" altLang="es-ES" sz="1100" dirty="0" smtClean="0">
                <a:latin typeface="Bitstream Vera Serif"/>
              </a:rPr>
              <a:t> </a:t>
            </a:r>
            <a:r>
              <a:rPr lang="es-ES" altLang="es-ES" sz="1100" dirty="0" err="1" smtClean="0">
                <a:latin typeface="Bitstream Vera Serif"/>
              </a:rPr>
              <a:t>participants</a:t>
            </a:r>
            <a:r>
              <a:rPr lang="es-ES" altLang="es-ES" sz="1100" dirty="0" smtClean="0">
                <a:latin typeface="Bitstream Vera Serif"/>
              </a:rPr>
              <a:t> </a:t>
            </a:r>
            <a:r>
              <a:rPr lang="es-ES" altLang="es-ES" sz="1100" dirty="0" err="1" smtClean="0">
                <a:latin typeface="Bitstream Vera Serif"/>
              </a:rPr>
              <a:t>attended</a:t>
            </a:r>
            <a:r>
              <a:rPr lang="es-ES" altLang="es-ES" sz="1100" dirty="0" smtClean="0">
                <a:latin typeface="Bitstream Vera Serif"/>
              </a:rPr>
              <a:t> </a:t>
            </a:r>
            <a:r>
              <a:rPr lang="es-ES" altLang="es-ES" sz="1100" dirty="0" err="1" smtClean="0">
                <a:latin typeface="Bitstream Vera Serif"/>
              </a:rPr>
              <a:t>the</a:t>
            </a:r>
            <a:r>
              <a:rPr lang="es-ES" altLang="es-ES" sz="1100" dirty="0" smtClean="0">
                <a:latin typeface="Bitstream Vera Serif"/>
              </a:rPr>
              <a:t> </a:t>
            </a:r>
            <a:r>
              <a:rPr lang="es-ES" altLang="es-ES" sz="1100" dirty="0" err="1" smtClean="0">
                <a:latin typeface="Bitstream Vera Serif"/>
              </a:rPr>
              <a:t>sessions</a:t>
            </a:r>
            <a:r>
              <a:rPr lang="es-ES" altLang="es-ES" sz="1100" dirty="0" smtClean="0">
                <a:latin typeface="Bitstream Vera Serif"/>
              </a:rPr>
              <a:t> + online </a:t>
            </a:r>
            <a:r>
              <a:rPr lang="es-ES" altLang="es-ES" sz="1100" dirty="0" err="1" smtClean="0">
                <a:latin typeface="Bitstream Vera Serif"/>
              </a:rPr>
              <a:t>impact</a:t>
            </a:r>
            <a:r>
              <a:rPr lang="es-ES" altLang="es-ES" sz="1100" dirty="0" smtClean="0">
                <a:latin typeface="Bitstream Vera Serif"/>
              </a:rPr>
              <a:t> (</a:t>
            </a:r>
            <a:r>
              <a:rPr lang="es-ES" altLang="es-ES" sz="1100" dirty="0" err="1" smtClean="0">
                <a:latin typeface="Bitstream Vera Serif"/>
              </a:rPr>
              <a:t>webstreaming</a:t>
            </a:r>
            <a:r>
              <a:rPr lang="es-ES" altLang="es-ES" sz="1100" dirty="0" smtClean="0">
                <a:latin typeface="Bitstream Vera Serif"/>
              </a:rPr>
              <a:t>, </a:t>
            </a:r>
            <a:r>
              <a:rPr lang="es-ES" altLang="es-ES" sz="1100" dirty="0" err="1" smtClean="0">
                <a:latin typeface="Bitstream Vera Serif"/>
              </a:rPr>
              <a:t>youtube</a:t>
            </a:r>
            <a:r>
              <a:rPr lang="es-ES" altLang="es-ES" sz="1100" dirty="0" smtClean="0">
                <a:latin typeface="Bitstream Vera Serif"/>
              </a:rPr>
              <a:t> </a:t>
            </a:r>
            <a:r>
              <a:rPr lang="es-ES" altLang="es-ES" sz="1100" dirty="0" err="1" smtClean="0">
                <a:latin typeface="Bitstream Vera Serif"/>
              </a:rPr>
              <a:t>channel</a:t>
            </a:r>
            <a:r>
              <a:rPr lang="es-ES" altLang="es-ES" sz="1100" dirty="0" smtClean="0">
                <a:latin typeface="Bitstream Vera Serif"/>
              </a:rPr>
              <a:t>)</a:t>
            </a:r>
          </a:p>
          <a:p>
            <a:pPr eaLnBrk="1" hangingPunct="1"/>
            <a:endParaRPr lang="es-ES" altLang="es-ES" sz="1100" b="1" dirty="0" smtClean="0">
              <a:latin typeface="Bitstream Vera Serif"/>
            </a:endParaRPr>
          </a:p>
          <a:p>
            <a:pPr eaLnBrk="1" hangingPunct="1"/>
            <a:r>
              <a:rPr lang="es-ES" altLang="es-ES" sz="1100" b="1" u="sng" dirty="0" smtClean="0">
                <a:latin typeface="Bitstream Vera Serif"/>
              </a:rPr>
              <a:t>2015</a:t>
            </a:r>
            <a:r>
              <a:rPr lang="es-ES" altLang="es-ES" sz="1100" b="1" dirty="0" smtClean="0">
                <a:latin typeface="Bitstream Vera Serif"/>
              </a:rPr>
              <a:t> </a:t>
            </a:r>
          </a:p>
          <a:p>
            <a:pPr eaLnBrk="1" hangingPunct="1"/>
            <a:r>
              <a:rPr lang="es-ES" altLang="es-ES" sz="1100" b="1" dirty="0" smtClean="0">
                <a:latin typeface="Bitstream Vera Serif"/>
              </a:rPr>
              <a:t>+ 40 </a:t>
            </a:r>
            <a:r>
              <a:rPr lang="es-ES" altLang="es-ES" sz="1100" b="1" dirty="0" err="1" smtClean="0">
                <a:latin typeface="Bitstream Vera Serif"/>
              </a:rPr>
              <a:t>promotional</a:t>
            </a:r>
            <a:r>
              <a:rPr lang="es-ES" altLang="es-ES" sz="1100" b="1" dirty="0" smtClean="0">
                <a:latin typeface="Bitstream Vera Serif"/>
              </a:rPr>
              <a:t> </a:t>
            </a:r>
            <a:r>
              <a:rPr lang="es-ES" altLang="es-ES" sz="1100" b="1" dirty="0" err="1" smtClean="0">
                <a:latin typeface="Bitstream Vera Serif"/>
              </a:rPr>
              <a:t>events</a:t>
            </a:r>
            <a:r>
              <a:rPr lang="es-ES" altLang="es-ES" sz="1100" b="1" dirty="0" smtClean="0">
                <a:latin typeface="Bitstream Vera Serif"/>
              </a:rPr>
              <a:t> / trainings  </a:t>
            </a:r>
            <a:r>
              <a:rPr lang="es-ES" altLang="es-ES" sz="1100" dirty="0" err="1" smtClean="0">
                <a:latin typeface="Bitstream Vera Serif"/>
              </a:rPr>
              <a:t>throughout</a:t>
            </a:r>
            <a:r>
              <a:rPr lang="es-ES" altLang="es-ES" sz="1100" dirty="0">
                <a:latin typeface="Bitstream Vera Serif"/>
              </a:rPr>
              <a:t> </a:t>
            </a:r>
            <a:r>
              <a:rPr lang="es-ES" altLang="es-ES" sz="1100" dirty="0" smtClean="0">
                <a:latin typeface="Bitstream Vera Serif"/>
              </a:rPr>
              <a:t>11 </a:t>
            </a:r>
            <a:r>
              <a:rPr lang="es-ES" altLang="es-ES" sz="1100" dirty="0" err="1" smtClean="0">
                <a:latin typeface="Bitstream Vera Serif"/>
              </a:rPr>
              <a:t>Autonomous</a:t>
            </a:r>
            <a:r>
              <a:rPr lang="es-ES" altLang="es-ES" sz="1100" dirty="0" smtClean="0">
                <a:latin typeface="Bitstream Vera Serif"/>
              </a:rPr>
              <a:t> </a:t>
            </a:r>
            <a:r>
              <a:rPr lang="es-ES" altLang="es-ES" sz="1100" dirty="0" err="1" smtClean="0">
                <a:latin typeface="Bitstream Vera Serif"/>
              </a:rPr>
              <a:t>Regions</a:t>
            </a:r>
            <a:r>
              <a:rPr lang="es-ES" altLang="es-ES" sz="1100" dirty="0" smtClean="0">
                <a:latin typeface="Bitstream Vera Serif"/>
              </a:rPr>
              <a:t> in </a:t>
            </a:r>
            <a:r>
              <a:rPr lang="es-ES" altLang="es-ES" sz="1100" dirty="0" err="1" smtClean="0">
                <a:latin typeface="Bitstream Vera Serif"/>
              </a:rPr>
              <a:t>Spain</a:t>
            </a:r>
            <a:r>
              <a:rPr lang="es-ES" altLang="es-ES" sz="1100" dirty="0" smtClean="0">
                <a:latin typeface="Bitstream Vera Serif"/>
              </a:rPr>
              <a:t>, </a:t>
            </a:r>
          </a:p>
          <a:p>
            <a:pPr eaLnBrk="1" hangingPunct="1"/>
            <a:r>
              <a:rPr lang="es-ES" altLang="es-ES" sz="1100" dirty="0" smtClean="0">
                <a:latin typeface="Bitstream Vera Serif"/>
              </a:rPr>
              <a:t> + </a:t>
            </a:r>
            <a:r>
              <a:rPr lang="es-ES" altLang="es-ES" sz="1100" b="1" dirty="0" smtClean="0">
                <a:latin typeface="Bitstream Vera Serif"/>
              </a:rPr>
              <a:t>2,000 </a:t>
            </a:r>
            <a:r>
              <a:rPr lang="es-ES" altLang="es-ES" sz="1100" dirty="0" err="1">
                <a:latin typeface="Bitstream Vera Serif"/>
              </a:rPr>
              <a:t>participants</a:t>
            </a:r>
            <a:r>
              <a:rPr lang="es-ES" altLang="es-ES" sz="1100" dirty="0">
                <a:latin typeface="Bitstream Vera Serif"/>
              </a:rPr>
              <a:t> </a:t>
            </a:r>
            <a:r>
              <a:rPr lang="es-ES" altLang="es-ES" sz="1100" dirty="0" err="1">
                <a:latin typeface="Bitstream Vera Serif"/>
              </a:rPr>
              <a:t>attended</a:t>
            </a:r>
            <a:r>
              <a:rPr lang="es-ES" altLang="es-ES" sz="1100" dirty="0">
                <a:latin typeface="Bitstream Vera Serif"/>
              </a:rPr>
              <a:t> </a:t>
            </a:r>
            <a:r>
              <a:rPr lang="es-ES" altLang="es-ES" sz="1100" dirty="0" err="1">
                <a:latin typeface="Bitstream Vera Serif"/>
              </a:rPr>
              <a:t>the</a:t>
            </a:r>
            <a:r>
              <a:rPr lang="es-ES" altLang="es-ES" sz="1100" dirty="0">
                <a:latin typeface="Bitstream Vera Serif"/>
              </a:rPr>
              <a:t> </a:t>
            </a:r>
            <a:r>
              <a:rPr lang="es-ES" altLang="es-ES" sz="1100" dirty="0" err="1">
                <a:latin typeface="Bitstream Vera Serif"/>
              </a:rPr>
              <a:t>sessions</a:t>
            </a:r>
            <a:r>
              <a:rPr lang="es-ES" altLang="es-ES" sz="1100" dirty="0">
                <a:latin typeface="Bitstream Vera Serif"/>
              </a:rPr>
              <a:t> + online </a:t>
            </a:r>
            <a:r>
              <a:rPr lang="es-ES" altLang="es-ES" sz="1100" dirty="0" err="1">
                <a:latin typeface="Bitstream Vera Serif"/>
              </a:rPr>
              <a:t>impact</a:t>
            </a:r>
            <a:r>
              <a:rPr lang="es-ES" altLang="es-ES" sz="1100" dirty="0">
                <a:latin typeface="Bitstream Vera Serif"/>
              </a:rPr>
              <a:t> (</a:t>
            </a:r>
            <a:r>
              <a:rPr lang="es-ES" altLang="es-ES" sz="1100" dirty="0" err="1">
                <a:latin typeface="Bitstream Vera Serif"/>
              </a:rPr>
              <a:t>webstreaming</a:t>
            </a:r>
            <a:r>
              <a:rPr lang="es-ES" altLang="es-ES" sz="1100" dirty="0">
                <a:latin typeface="Bitstream Vera Serif"/>
              </a:rPr>
              <a:t>, </a:t>
            </a:r>
            <a:r>
              <a:rPr lang="es-ES" altLang="es-ES" sz="1100" dirty="0" err="1">
                <a:latin typeface="Bitstream Vera Serif"/>
              </a:rPr>
              <a:t>youtube</a:t>
            </a:r>
            <a:r>
              <a:rPr lang="es-ES" altLang="es-ES" sz="1100" dirty="0">
                <a:latin typeface="Bitstream Vera Serif"/>
              </a:rPr>
              <a:t> </a:t>
            </a:r>
            <a:r>
              <a:rPr lang="es-ES" altLang="es-ES" sz="1100" dirty="0" err="1">
                <a:latin typeface="Bitstream Vera Serif"/>
              </a:rPr>
              <a:t>channel</a:t>
            </a:r>
            <a:r>
              <a:rPr lang="es-ES" altLang="es-ES" sz="1100" dirty="0" smtClean="0">
                <a:latin typeface="Bitstream Vera Serif"/>
              </a:rPr>
              <a:t>)</a:t>
            </a:r>
            <a:endParaRPr lang="es-ES" altLang="es-ES" sz="1100" dirty="0">
              <a:latin typeface="Bitstream Vera Serif"/>
            </a:endParaRPr>
          </a:p>
        </p:txBody>
      </p:sp>
      <p:sp>
        <p:nvSpPr>
          <p:cNvPr id="9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6732240" y="1198574"/>
            <a:ext cx="2160240" cy="30945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65 Más"/>
          <p:cNvSpPr/>
          <p:nvPr/>
        </p:nvSpPr>
        <p:spPr>
          <a:xfrm>
            <a:off x="7408386" y="1289983"/>
            <a:ext cx="504056" cy="524212"/>
          </a:xfrm>
          <a:prstGeom prst="mathPl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95 CuadroTexto"/>
          <p:cNvSpPr txBox="1"/>
          <p:nvPr/>
        </p:nvSpPr>
        <p:spPr>
          <a:xfrm>
            <a:off x="7089215" y="1908767"/>
            <a:ext cx="144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4"/>
                </a:solidFill>
              </a:rPr>
              <a:t>WEBINARS</a:t>
            </a:r>
            <a:endParaRPr lang="es-ES" b="1" dirty="0">
              <a:solidFill>
                <a:schemeClr val="accent4"/>
              </a:solidFill>
            </a:endParaRPr>
          </a:p>
        </p:txBody>
      </p:sp>
      <p:pic>
        <p:nvPicPr>
          <p:cNvPr id="94" name="Picture 2" descr="ECUS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19"/>
          <a:stretch/>
        </p:blipFill>
        <p:spPr bwMode="auto">
          <a:xfrm>
            <a:off x="6927435" y="2320991"/>
            <a:ext cx="480951" cy="6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http://www.cerfa.de/_layout/logo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19" y="2359465"/>
            <a:ext cx="509826" cy="55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06" y="2343054"/>
            <a:ext cx="526435" cy="58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00" y="3181609"/>
            <a:ext cx="1064319" cy="91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4 Marcador de contenid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440" y="1205847"/>
            <a:ext cx="4963815" cy="3550172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59" name="58 Elipse"/>
          <p:cNvSpPr/>
          <p:nvPr/>
        </p:nvSpPr>
        <p:spPr>
          <a:xfrm>
            <a:off x="3617676" y="1622656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59 Elipse"/>
          <p:cNvSpPr/>
          <p:nvPr/>
        </p:nvSpPr>
        <p:spPr>
          <a:xfrm>
            <a:off x="2478090" y="2210346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60 Elipse"/>
          <p:cNvSpPr/>
          <p:nvPr/>
        </p:nvSpPr>
        <p:spPr>
          <a:xfrm>
            <a:off x="3022009" y="1383512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61 Elipse"/>
          <p:cNvSpPr/>
          <p:nvPr/>
        </p:nvSpPr>
        <p:spPr>
          <a:xfrm>
            <a:off x="1023044" y="4367823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62 Elipse"/>
          <p:cNvSpPr/>
          <p:nvPr/>
        </p:nvSpPr>
        <p:spPr>
          <a:xfrm>
            <a:off x="3061757" y="2438852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63 Elipse"/>
          <p:cNvSpPr/>
          <p:nvPr/>
        </p:nvSpPr>
        <p:spPr>
          <a:xfrm>
            <a:off x="1328581" y="4473875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64 Elipse"/>
          <p:cNvSpPr/>
          <p:nvPr/>
        </p:nvSpPr>
        <p:spPr>
          <a:xfrm>
            <a:off x="4100513" y="2896801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66 Elipse"/>
          <p:cNvSpPr/>
          <p:nvPr/>
        </p:nvSpPr>
        <p:spPr>
          <a:xfrm>
            <a:off x="3804093" y="3461736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Elipse"/>
          <p:cNvSpPr/>
          <p:nvPr/>
        </p:nvSpPr>
        <p:spPr>
          <a:xfrm>
            <a:off x="2158000" y="3687527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70 Elipse"/>
          <p:cNvSpPr/>
          <p:nvPr/>
        </p:nvSpPr>
        <p:spPr>
          <a:xfrm>
            <a:off x="2475125" y="3687527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71 Elipse"/>
          <p:cNvSpPr/>
          <p:nvPr/>
        </p:nvSpPr>
        <p:spPr>
          <a:xfrm>
            <a:off x="3523641" y="3877635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72 Elipse"/>
          <p:cNvSpPr/>
          <p:nvPr/>
        </p:nvSpPr>
        <p:spPr>
          <a:xfrm>
            <a:off x="3154965" y="3556791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73 Elipse"/>
          <p:cNvSpPr/>
          <p:nvPr/>
        </p:nvSpPr>
        <p:spPr>
          <a:xfrm>
            <a:off x="3815328" y="2047149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74 Elipse"/>
          <p:cNvSpPr/>
          <p:nvPr/>
        </p:nvSpPr>
        <p:spPr>
          <a:xfrm>
            <a:off x="3360695" y="1395369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76 Elipse"/>
          <p:cNvSpPr/>
          <p:nvPr/>
        </p:nvSpPr>
        <p:spPr>
          <a:xfrm>
            <a:off x="4828332" y="1840163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77 Elipse"/>
          <p:cNvSpPr/>
          <p:nvPr/>
        </p:nvSpPr>
        <p:spPr>
          <a:xfrm>
            <a:off x="4489647" y="3972689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4658989" y="3972689"/>
            <a:ext cx="620923" cy="241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2014</a:t>
            </a:r>
            <a:endParaRPr lang="es-ES" sz="1400" dirty="0"/>
          </a:p>
        </p:txBody>
      </p:sp>
      <p:sp>
        <p:nvSpPr>
          <p:cNvPr id="79" name="78 Elipse"/>
          <p:cNvSpPr/>
          <p:nvPr/>
        </p:nvSpPr>
        <p:spPr>
          <a:xfrm>
            <a:off x="4582855" y="2073322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80 Elipse"/>
          <p:cNvSpPr/>
          <p:nvPr/>
        </p:nvSpPr>
        <p:spPr>
          <a:xfrm>
            <a:off x="4031528" y="3238236"/>
            <a:ext cx="186417" cy="1901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81 Elipse"/>
          <p:cNvSpPr/>
          <p:nvPr/>
        </p:nvSpPr>
        <p:spPr>
          <a:xfrm>
            <a:off x="4489647" y="4255954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82 CuadroTexto"/>
          <p:cNvSpPr txBox="1"/>
          <p:nvPr/>
        </p:nvSpPr>
        <p:spPr>
          <a:xfrm>
            <a:off x="4676064" y="4232606"/>
            <a:ext cx="620923" cy="241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2015</a:t>
            </a:r>
            <a:endParaRPr lang="es-ES" sz="1400" dirty="0"/>
          </a:p>
        </p:txBody>
      </p:sp>
      <p:sp>
        <p:nvSpPr>
          <p:cNvPr id="84" name="83 Elipse"/>
          <p:cNvSpPr/>
          <p:nvPr/>
        </p:nvSpPr>
        <p:spPr>
          <a:xfrm>
            <a:off x="3516049" y="1363488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84 Elipse"/>
          <p:cNvSpPr/>
          <p:nvPr/>
        </p:nvSpPr>
        <p:spPr>
          <a:xfrm>
            <a:off x="4676064" y="2073322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85 Elipse"/>
          <p:cNvSpPr/>
          <p:nvPr/>
        </p:nvSpPr>
        <p:spPr>
          <a:xfrm>
            <a:off x="3404198" y="1462254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86 Elipse"/>
          <p:cNvSpPr/>
          <p:nvPr/>
        </p:nvSpPr>
        <p:spPr>
          <a:xfrm>
            <a:off x="4085329" y="2980933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87 Elipse"/>
          <p:cNvSpPr/>
          <p:nvPr/>
        </p:nvSpPr>
        <p:spPr>
          <a:xfrm>
            <a:off x="4378587" y="2305400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88 Elipse"/>
          <p:cNvSpPr/>
          <p:nvPr/>
        </p:nvSpPr>
        <p:spPr>
          <a:xfrm>
            <a:off x="3446311" y="2945643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89 Elipse"/>
          <p:cNvSpPr/>
          <p:nvPr/>
        </p:nvSpPr>
        <p:spPr>
          <a:xfrm>
            <a:off x="2552102" y="3717650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90 Elipse"/>
          <p:cNvSpPr/>
          <p:nvPr/>
        </p:nvSpPr>
        <p:spPr>
          <a:xfrm>
            <a:off x="4969671" y="2694808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97 Elipse"/>
          <p:cNvSpPr/>
          <p:nvPr/>
        </p:nvSpPr>
        <p:spPr>
          <a:xfrm>
            <a:off x="2158000" y="3179525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98 Elipse"/>
          <p:cNvSpPr/>
          <p:nvPr/>
        </p:nvSpPr>
        <p:spPr>
          <a:xfrm>
            <a:off x="2664507" y="3499791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99 Elipse"/>
          <p:cNvSpPr/>
          <p:nvPr/>
        </p:nvSpPr>
        <p:spPr>
          <a:xfrm>
            <a:off x="2866546" y="2831738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100 Elipse"/>
          <p:cNvSpPr/>
          <p:nvPr/>
        </p:nvSpPr>
        <p:spPr>
          <a:xfrm>
            <a:off x="3139781" y="2447312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101 Elipse"/>
          <p:cNvSpPr/>
          <p:nvPr/>
        </p:nvSpPr>
        <p:spPr>
          <a:xfrm>
            <a:off x="1723714" y="1375028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3" name="102 Elipse"/>
          <p:cNvSpPr/>
          <p:nvPr/>
        </p:nvSpPr>
        <p:spPr>
          <a:xfrm>
            <a:off x="3415247" y="1755746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4" name="103 Elipse"/>
          <p:cNvSpPr/>
          <p:nvPr/>
        </p:nvSpPr>
        <p:spPr>
          <a:xfrm>
            <a:off x="2753703" y="1930975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5" name="104 Elipse"/>
          <p:cNvSpPr/>
          <p:nvPr/>
        </p:nvSpPr>
        <p:spPr>
          <a:xfrm>
            <a:off x="3107625" y="3816946"/>
            <a:ext cx="201601" cy="19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5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328697"/>
            <a:ext cx="8215302" cy="596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9512" y="179348"/>
            <a:ext cx="6067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IE" b="1" dirty="0" smtClean="0">
                <a:solidFill>
                  <a:srgbClr val="008697"/>
                </a:solidFill>
              </a:rPr>
              <a:t>VITAE Researcher Development Framework ©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482507" y="5365488"/>
            <a:ext cx="30813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www.vitae.ac.uk</a:t>
            </a:r>
            <a:r>
              <a:rPr lang="en-GB" sz="1400" dirty="0"/>
              <a:t>/researchers-professional-development/about-the-vitae-researcher-development-framework</a:t>
            </a:r>
          </a:p>
        </p:txBody>
      </p:sp>
    </p:spTree>
    <p:extLst>
      <p:ext uri="{BB962C8B-B14F-4D97-AF65-F5344CB8AC3E}">
        <p14:creationId xmlns:p14="http://schemas.microsoft.com/office/powerpoint/2010/main" val="19303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Excellence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ES" sz="2000" b="1" dirty="0">
                <a:ea typeface="+mn-ea"/>
                <a:cs typeface="+mn-cs"/>
              </a:rPr>
              <a:t>1.4 </a:t>
            </a:r>
            <a:r>
              <a:rPr lang="en-US" sz="2000" b="1" dirty="0"/>
              <a:t>Capacity of the researcher </a:t>
            </a:r>
            <a:r>
              <a:rPr lang="en-US" sz="2000" dirty="0"/>
              <a:t>to reach or re-enforce a position of professional maturity/independence </a:t>
            </a:r>
            <a:endParaRPr lang="en-US" sz="2000" dirty="0" smtClean="0"/>
          </a:p>
          <a:p>
            <a:pPr marL="0" indent="0">
              <a:buNone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Evaluators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How can the proposed research and personal experience contribute to the professional development as an independent/mature researcher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They will check your Curriculum Vitae and will evaluate the track record in relation of research experience</a:t>
            </a:r>
          </a:p>
        </p:txBody>
      </p:sp>
    </p:spTree>
    <p:extLst>
      <p:ext uri="{BB962C8B-B14F-4D97-AF65-F5344CB8AC3E}">
        <p14:creationId xmlns:p14="http://schemas.microsoft.com/office/powerpoint/2010/main" val="21184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graphicFrame>
        <p:nvGraphicFramePr>
          <p:cNvPr id="7" name="5 Tabla"/>
          <p:cNvGraphicFramePr>
            <a:graphicFrameLocks noGrp="1"/>
          </p:cNvGraphicFramePr>
          <p:nvPr>
            <p:extLst/>
          </p:nvPr>
        </p:nvGraphicFramePr>
        <p:xfrm>
          <a:off x="455982" y="1302297"/>
          <a:ext cx="3755776" cy="4913096"/>
        </p:xfrm>
        <a:graphic>
          <a:graphicData uri="http://schemas.openxmlformats.org/drawingml/2006/table">
            <a:tbl>
              <a:tblPr/>
              <a:tblGrid>
                <a:gridCol w="375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9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IMPACT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9170">
                <a:tc>
                  <a:txBody>
                    <a:bodyPr/>
                    <a:lstStyle/>
                    <a:p>
                      <a:pPr marL="177800" indent="0" algn="ctr"/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Enhancing the potential and future career prospects of the researcher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	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9170">
                <a:tc>
                  <a:txBody>
                    <a:bodyPr/>
                    <a:lstStyle/>
                    <a:p>
                      <a:pPr marL="177800" marR="0" lvl="1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Quality of the proposed measures to exploit and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disseminate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the project results 	</a:t>
                      </a:r>
                    </a:p>
                    <a:p>
                      <a:pPr marL="457200" lvl="1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s-ES" sz="1600" b="0" dirty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353">
                <a:tc>
                  <a:txBody>
                    <a:bodyPr/>
                    <a:lstStyle/>
                    <a:p>
                      <a:pPr marL="177800" marR="0" lvl="1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Quality of the proposed measures to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communicate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the project activities to different target audiences 	</a:t>
                      </a:r>
                    </a:p>
                    <a:p>
                      <a:pPr marL="457200" lvl="1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s-ES" sz="1600" b="0" dirty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13 Rectángulo redondeado"/>
          <p:cNvSpPr/>
          <p:nvPr/>
        </p:nvSpPr>
        <p:spPr>
          <a:xfrm>
            <a:off x="4644008" y="1628800"/>
            <a:ext cx="4041574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400" dirty="0" smtClean="0"/>
              <a:t>Impacto mejora conocimiento del ER / institución de acogida.</a:t>
            </a:r>
            <a:endParaRPr lang="es-ES_tradnl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400" dirty="0" smtClean="0"/>
              <a:t>Beneficios a nivel EU</a:t>
            </a:r>
            <a:endParaRPr lang="es-ES_tradnl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400" dirty="0" smtClean="0"/>
              <a:t>Contribuir a perspectivas </a:t>
            </a:r>
            <a:r>
              <a:rPr lang="es-ES_tradnl" sz="1400" dirty="0"/>
              <a:t>de Carrera a medio y largo plazo.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4644008" y="3292923"/>
            <a:ext cx="4041574" cy="1288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400" dirty="0" smtClean="0"/>
              <a:t>Estrategia </a:t>
            </a:r>
            <a:r>
              <a:rPr lang="es-ES_tradnl" sz="1400" dirty="0"/>
              <a:t>de </a:t>
            </a:r>
            <a:r>
              <a:rPr lang="es-ES_tradnl" sz="1400" dirty="0" smtClean="0"/>
              <a:t>diseminación </a:t>
            </a:r>
            <a:r>
              <a:rPr lang="es-ES_tradnl" sz="1400" dirty="0"/>
              <a:t>de los </a:t>
            </a:r>
            <a:r>
              <a:rPr lang="es-ES_tradnl" sz="1400" dirty="0" smtClean="0"/>
              <a:t>resultados, publicación en Open Access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400" dirty="0" err="1" smtClean="0"/>
              <a:t>Protecci</a:t>
            </a:r>
            <a:r>
              <a:rPr lang="es-ES" sz="1400" dirty="0" err="1" smtClean="0"/>
              <a:t>ón</a:t>
            </a:r>
            <a:r>
              <a:rPr lang="es-ES" sz="1400" dirty="0" smtClean="0"/>
              <a:t> de los resultados, IPR, </a:t>
            </a:r>
            <a:r>
              <a:rPr lang="es-ES_tradnl" sz="1400" dirty="0" smtClean="0"/>
              <a:t>estado de la Técnica, prever generación de patentes</a:t>
            </a:r>
          </a:p>
        </p:txBody>
      </p:sp>
      <p:sp>
        <p:nvSpPr>
          <p:cNvPr id="16" name="4 Marcador de número de diapositiva"/>
          <p:cNvSpPr txBox="1">
            <a:spLocks/>
          </p:cNvSpPr>
          <p:nvPr/>
        </p:nvSpPr>
        <p:spPr>
          <a:xfrm>
            <a:off x="7010400" y="6481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62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Impact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sp>
        <p:nvSpPr>
          <p:cNvPr id="10" name="14 Rectángulo redondeado"/>
          <p:cNvSpPr/>
          <p:nvPr/>
        </p:nvSpPr>
        <p:spPr>
          <a:xfrm>
            <a:off x="4589784" y="4941168"/>
            <a:ext cx="404157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400" dirty="0" smtClean="0"/>
              <a:t>Estrategia completa de acciones </a:t>
            </a:r>
            <a:r>
              <a:rPr lang="es-ES_tradnl" sz="1400" dirty="0"/>
              <a:t>de </a:t>
            </a:r>
            <a:r>
              <a:rPr lang="es-ES_tradnl" sz="1400" dirty="0" smtClean="0"/>
              <a:t>comunicación </a:t>
            </a:r>
            <a:r>
              <a:rPr lang="es-ES_tradnl" sz="1400" smtClean="0"/>
              <a:t>y divulgación</a:t>
            </a:r>
            <a:r>
              <a:rPr lang="es-ES" sz="1400" dirty="0" err="1" smtClean="0"/>
              <a:t>ón</a:t>
            </a:r>
            <a:r>
              <a:rPr lang="es-ES_tradnl" sz="1400" dirty="0" smtClean="0"/>
              <a:t> </a:t>
            </a:r>
            <a:r>
              <a:rPr lang="es-ES_tradnl" sz="1400" dirty="0"/>
              <a:t>hacia el publico </a:t>
            </a:r>
            <a:r>
              <a:rPr lang="es-ES_tradnl" sz="1400" dirty="0" smtClean="0"/>
              <a:t>general, compromiso púbico. </a:t>
            </a:r>
          </a:p>
        </p:txBody>
      </p:sp>
    </p:spTree>
    <p:extLst>
      <p:ext uri="{BB962C8B-B14F-4D97-AF65-F5344CB8AC3E}">
        <p14:creationId xmlns:p14="http://schemas.microsoft.com/office/powerpoint/2010/main" val="19858390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Impact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ES" sz="2000" b="1" dirty="0">
                <a:ea typeface="+mn-ea"/>
                <a:cs typeface="+mn-cs"/>
              </a:rPr>
              <a:t>2.1 </a:t>
            </a: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Enhancing the potential and future career prospects of the researcher </a:t>
            </a:r>
            <a:endParaRPr lang="en-US" sz="20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Evaluators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expected </a:t>
            </a:r>
            <a:r>
              <a:rPr lang="en-GB" sz="2000" b="1" dirty="0" smtClean="0">
                <a:ea typeface="+mn-ea"/>
                <a:cs typeface="+mn-cs"/>
              </a:rPr>
              <a:t>impact</a:t>
            </a:r>
            <a:r>
              <a:rPr lang="en-GB" sz="2000" dirty="0" smtClean="0">
                <a:ea typeface="+mn-ea"/>
                <a:cs typeface="+mn-cs"/>
              </a:rPr>
              <a:t> of the research and training and new competences acquired during the fellowships on the capacity to increase prospects for the fellow after this fellowships finishes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To what extent competences acquires during the fellowship, including any </a:t>
            </a:r>
            <a:r>
              <a:rPr lang="en-GB" sz="2000" b="1" dirty="0" smtClean="0">
                <a:ea typeface="+mn-ea"/>
                <a:cs typeface="+mn-cs"/>
              </a:rPr>
              <a:t>secondments</a:t>
            </a:r>
            <a:r>
              <a:rPr lang="en-GB" sz="2000" dirty="0" smtClean="0">
                <a:ea typeface="+mn-ea"/>
                <a:cs typeface="+mn-cs"/>
              </a:rPr>
              <a:t>, increase the impact of the researchers’ future activity on European Society.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Involving stakeholders and end-users.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3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Impact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45059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</a:pPr>
            <a:r>
              <a:rPr lang="es-ES" sz="2000" b="1" dirty="0">
                <a:latin typeface="Verdana" charset="0"/>
                <a:ea typeface="MS PGothic" charset="0"/>
              </a:rPr>
              <a:t>2.2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Quality of the proposed measures to exploit and </a:t>
            </a: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disseminate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the project results </a:t>
            </a:r>
            <a:endParaRPr lang="en-GB" sz="2000" dirty="0">
              <a:latin typeface="Verdana" charset="0"/>
              <a:ea typeface="MS PGothic" charset="0"/>
            </a:endParaRPr>
          </a:p>
          <a:p>
            <a:pPr marL="0" indent="0">
              <a:buFont typeface="Arial" charset="0"/>
              <a:buNone/>
            </a:pPr>
            <a:endParaRPr lang="en-GB" sz="2000" dirty="0" smtClean="0">
              <a:latin typeface="Verdana" charset="0"/>
              <a:ea typeface="MS PGothic" charset="0"/>
            </a:endParaRPr>
          </a:p>
          <a:p>
            <a:pPr marL="0" indent="0">
              <a:buFont typeface="Arial" charset="0"/>
              <a:buNone/>
            </a:pPr>
            <a:r>
              <a:rPr lang="en-GB" sz="2000" dirty="0" smtClean="0">
                <a:latin typeface="Verdana" charset="0"/>
                <a:ea typeface="MS PGothic" charset="0"/>
              </a:rPr>
              <a:t>Evaluators </a:t>
            </a:r>
            <a:r>
              <a:rPr lang="en-GB" sz="2000" dirty="0">
                <a:latin typeface="Verdana" charset="0"/>
                <a:ea typeface="MS PGothic" charset="0"/>
              </a:rPr>
              <a:t>will assess</a:t>
            </a:r>
            <a:r>
              <a:rPr lang="en-GB" sz="2000" dirty="0" smtClean="0">
                <a:latin typeface="Verdana" charset="0"/>
                <a:ea typeface="MS PGothic" charset="0"/>
              </a:rPr>
              <a:t>:</a:t>
            </a:r>
          </a:p>
          <a:p>
            <a:pPr marL="0" indent="0">
              <a:buFont typeface="Arial" charset="0"/>
              <a:buNone/>
            </a:pPr>
            <a:endParaRPr lang="en-GB" sz="2000" dirty="0">
              <a:latin typeface="Verdana" charset="0"/>
              <a:ea typeface="MS PGothic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/>
              <a:t>Dissemination of the research results </a:t>
            </a:r>
          </a:p>
          <a:p>
            <a:pPr lvl="1">
              <a:defRPr/>
            </a:pPr>
            <a:r>
              <a:rPr lang="en-GB" sz="1600" dirty="0"/>
              <a:t>Dissemination of the research results should include papers, publications and participate in international conferences with high impact.</a:t>
            </a:r>
          </a:p>
          <a:p>
            <a:pPr lvl="1">
              <a:defRPr/>
            </a:pPr>
            <a:r>
              <a:rPr lang="en-GB" sz="1600" dirty="0"/>
              <a:t>Open Access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/>
              <a:t>Exploitation of results and intellectual property rights </a:t>
            </a:r>
          </a:p>
          <a:p>
            <a:pPr lvl="1">
              <a:defRPr/>
            </a:pPr>
            <a:r>
              <a:rPr lang="en-GB" sz="1600" dirty="0"/>
              <a:t>A plan for protection of the results. Your TTO or EPO is key here.</a:t>
            </a:r>
          </a:p>
          <a:p>
            <a:pPr lvl="1">
              <a:defRPr/>
            </a:pPr>
            <a:r>
              <a:rPr lang="en-GB" sz="1600" dirty="0"/>
              <a:t>Highlight previous experience in patents</a:t>
            </a:r>
            <a:endParaRPr lang="en-GB" sz="2000" dirty="0"/>
          </a:p>
          <a:p>
            <a:pPr lvl="1">
              <a:defRPr/>
            </a:pPr>
            <a:r>
              <a:rPr lang="en-GB" sz="1600" dirty="0"/>
              <a:t>Create a strategy for protection and exploitation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Must </a:t>
            </a:r>
            <a:r>
              <a:rPr lang="en-GB" sz="2000" dirty="0"/>
              <a:t>be included in the Gantt Chart </a:t>
            </a:r>
          </a:p>
          <a:p>
            <a:pPr marL="0" indent="0">
              <a:buFont typeface="Calibri" charset="0"/>
              <a:buAutoNum type="arabicPeriod"/>
            </a:pPr>
            <a:endParaRPr lang="en-GB" sz="2000" dirty="0">
              <a:latin typeface="Verdana" charset="0"/>
              <a:ea typeface="MS PGothic" charset="0"/>
            </a:endParaRPr>
          </a:p>
          <a:p>
            <a:pPr marL="0" indent="0">
              <a:buFont typeface="Calibri" charset="0"/>
              <a:buAutoNum type="arabicPeriod"/>
            </a:pPr>
            <a:endParaRPr lang="en-GB" sz="1600" dirty="0" smtClean="0">
              <a:latin typeface="Verdana" charset="0"/>
              <a:ea typeface="MS PGothic" charset="0"/>
            </a:endParaRPr>
          </a:p>
          <a:p>
            <a:pPr marL="0" indent="0">
              <a:buFont typeface="Arial" charset="0"/>
              <a:buNone/>
            </a:pPr>
            <a:endParaRPr lang="en-GB" sz="2000" dirty="0" smtClean="0">
              <a:latin typeface="Verdana" charset="0"/>
              <a:ea typeface="MS PGothic" charset="0"/>
            </a:endParaRPr>
          </a:p>
          <a:p>
            <a:pPr marL="0" indent="0">
              <a:buFont typeface="Calibri" charset="0"/>
              <a:buAutoNum type="arabicPeriod"/>
            </a:pPr>
            <a:endParaRPr lang="en-GB" sz="2000" dirty="0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</a:rPr>
              <a:t>Open Access – Open Science H2020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ctr"/>
            <a:r>
              <a:rPr lang="es-ES_tradnl" sz="1800" dirty="0" err="1" smtClean="0"/>
              <a:t>Applicants</a:t>
            </a:r>
            <a:r>
              <a:rPr lang="es-ES_tradnl" sz="1800" dirty="0" smtClean="0"/>
              <a:t> </a:t>
            </a:r>
            <a:r>
              <a:rPr lang="es-ES_tradnl" sz="1800" dirty="0"/>
              <a:t>and </a:t>
            </a:r>
            <a:r>
              <a:rPr lang="es-ES_tradnl" sz="1800" dirty="0" err="1"/>
              <a:t>beneficiaries</a:t>
            </a:r>
            <a:r>
              <a:rPr lang="es-ES_tradnl" sz="1800" dirty="0"/>
              <a:t> </a:t>
            </a:r>
            <a:r>
              <a:rPr lang="es-ES_tradnl" sz="1800" dirty="0" err="1"/>
              <a:t>should</a:t>
            </a:r>
            <a:r>
              <a:rPr lang="es-ES_tradnl" sz="1800" dirty="0"/>
              <a:t> </a:t>
            </a:r>
            <a:r>
              <a:rPr lang="es-ES_tradnl" sz="1800" dirty="0" err="1"/>
              <a:t>respect</a:t>
            </a:r>
            <a:r>
              <a:rPr lang="es-ES_tradnl" sz="1800" dirty="0"/>
              <a:t> </a:t>
            </a:r>
            <a:r>
              <a:rPr lang="es-ES_tradnl" sz="1800" dirty="0" err="1"/>
              <a:t>the</a:t>
            </a:r>
            <a:r>
              <a:rPr lang="es-ES_tradnl" sz="1800" dirty="0"/>
              <a:t> </a:t>
            </a:r>
            <a:r>
              <a:rPr lang="es-ES_tradnl" sz="1800" b="1" dirty="0" err="1"/>
              <a:t>Horizon</a:t>
            </a:r>
            <a:r>
              <a:rPr lang="es-ES_tradnl" sz="1800" b="1" dirty="0"/>
              <a:t> 2020 </a:t>
            </a:r>
            <a:r>
              <a:rPr lang="es-ES_tradnl" sz="1800" b="1" dirty="0" err="1"/>
              <a:t>strategic</a:t>
            </a:r>
            <a:r>
              <a:rPr lang="es-ES_tradnl" sz="1800" b="1" dirty="0"/>
              <a:t> </a:t>
            </a:r>
            <a:r>
              <a:rPr lang="es-ES_tradnl" sz="1800" b="1" dirty="0" err="1"/>
              <a:t>priority</a:t>
            </a:r>
            <a:r>
              <a:rPr lang="es-ES_tradnl" sz="1800" b="1" dirty="0"/>
              <a:t> of Open </a:t>
            </a:r>
            <a:r>
              <a:rPr lang="es-ES_tradnl" sz="1800" b="1" dirty="0" err="1"/>
              <a:t>Science</a:t>
            </a:r>
            <a:r>
              <a:rPr lang="es-ES_tradnl" sz="1800" b="1" dirty="0"/>
              <a:t>. </a:t>
            </a:r>
            <a:endParaRPr lang="es-ES_tradnl" sz="1800" b="1" dirty="0" smtClean="0"/>
          </a:p>
          <a:p>
            <a:pPr fontAlgn="ctr"/>
            <a:r>
              <a:rPr lang="es-ES_tradnl" sz="1800" b="1" dirty="0" smtClean="0"/>
              <a:t>Open </a:t>
            </a:r>
            <a:r>
              <a:rPr lang="es-ES_tradnl" sz="1800" b="1" dirty="0" err="1"/>
              <a:t>Science</a:t>
            </a:r>
            <a:r>
              <a:rPr lang="es-ES_tradnl" sz="1800" b="1" dirty="0"/>
              <a:t> </a:t>
            </a:r>
            <a:r>
              <a:rPr lang="es-ES_tradnl" sz="1800" dirty="0" err="1"/>
              <a:t>is</a:t>
            </a:r>
            <a:r>
              <a:rPr lang="es-ES_tradnl" sz="1800" dirty="0"/>
              <a:t> </a:t>
            </a:r>
            <a:r>
              <a:rPr lang="es-ES_tradnl" sz="1800" dirty="0" err="1"/>
              <a:t>an</a:t>
            </a:r>
            <a:r>
              <a:rPr lang="es-ES_tradnl" sz="1800" dirty="0"/>
              <a:t> inclusive </a:t>
            </a:r>
            <a:r>
              <a:rPr lang="es-ES_tradnl" sz="1800" dirty="0" err="1"/>
              <a:t>process</a:t>
            </a:r>
            <a:r>
              <a:rPr lang="es-ES_tradnl" sz="1800" dirty="0"/>
              <a:t> </a:t>
            </a:r>
            <a:r>
              <a:rPr lang="es-ES_tradnl" sz="1800" dirty="0" err="1"/>
              <a:t>aimed</a:t>
            </a:r>
            <a:r>
              <a:rPr lang="es-ES_tradnl" sz="1800" dirty="0"/>
              <a:t> at </a:t>
            </a:r>
            <a:r>
              <a:rPr lang="es-ES_tradnl" sz="1800" b="1" dirty="0" err="1"/>
              <a:t>promoting</a:t>
            </a:r>
            <a:r>
              <a:rPr lang="es-ES_tradnl" sz="1800" b="1" dirty="0"/>
              <a:t> </a:t>
            </a:r>
            <a:r>
              <a:rPr lang="es-ES_tradnl" sz="1800" b="1" dirty="0" err="1"/>
              <a:t>diversity</a:t>
            </a:r>
            <a:r>
              <a:rPr lang="es-ES_tradnl" sz="1800" b="1" dirty="0"/>
              <a:t> in </a:t>
            </a:r>
            <a:r>
              <a:rPr lang="es-ES_tradnl" sz="1800" b="1" dirty="0" err="1"/>
              <a:t>science</a:t>
            </a:r>
            <a:r>
              <a:rPr lang="es-ES_tradnl" sz="1800" b="1" dirty="0"/>
              <a:t> </a:t>
            </a:r>
            <a:r>
              <a:rPr lang="es-ES_tradnl" sz="1800" b="1" dirty="0" err="1"/>
              <a:t>across</a:t>
            </a:r>
            <a:r>
              <a:rPr lang="es-ES_tradnl" sz="1800" b="1" dirty="0"/>
              <a:t> </a:t>
            </a:r>
            <a:r>
              <a:rPr lang="es-ES_tradnl" sz="1800" b="1" dirty="0" smtClean="0"/>
              <a:t> </a:t>
            </a:r>
            <a:r>
              <a:rPr lang="es-ES_tradnl" sz="1800" b="1" dirty="0" err="1" smtClean="0"/>
              <a:t>the</a:t>
            </a:r>
            <a:r>
              <a:rPr lang="es-ES_tradnl" sz="1800" b="1" dirty="0" smtClean="0"/>
              <a:t> </a:t>
            </a:r>
            <a:r>
              <a:rPr lang="es-ES_tradnl" sz="1800" b="1" dirty="0" err="1"/>
              <a:t>European</a:t>
            </a:r>
            <a:r>
              <a:rPr lang="es-ES_tradnl" sz="1800" b="1" dirty="0"/>
              <a:t> </a:t>
            </a:r>
            <a:r>
              <a:rPr lang="es-ES_tradnl" sz="1800" b="1" dirty="0" err="1"/>
              <a:t>Union</a:t>
            </a:r>
            <a:r>
              <a:rPr lang="es-ES_tradnl" sz="1800" b="1" dirty="0"/>
              <a:t> </a:t>
            </a:r>
            <a:r>
              <a:rPr lang="es-ES_tradnl" sz="1800" dirty="0"/>
              <a:t>and </a:t>
            </a:r>
            <a:r>
              <a:rPr lang="es-ES_tradnl" sz="1800" dirty="0" err="1"/>
              <a:t>opening</a:t>
            </a:r>
            <a:r>
              <a:rPr lang="es-ES_tradnl" sz="1800" dirty="0"/>
              <a:t> </a:t>
            </a:r>
            <a:r>
              <a:rPr lang="es-ES_tradnl" sz="1800" dirty="0" err="1"/>
              <a:t>it</a:t>
            </a:r>
            <a:r>
              <a:rPr lang="es-ES_tradnl" sz="1800" dirty="0"/>
              <a:t> to </a:t>
            </a:r>
            <a:r>
              <a:rPr lang="es-ES_tradnl" sz="1800" dirty="0" err="1"/>
              <a:t>the</a:t>
            </a:r>
            <a:r>
              <a:rPr lang="es-ES_tradnl" sz="1800" dirty="0"/>
              <a:t> general </a:t>
            </a:r>
            <a:r>
              <a:rPr lang="es-ES_tradnl" sz="1800" dirty="0" err="1"/>
              <a:t>public</a:t>
            </a:r>
            <a:r>
              <a:rPr lang="es-ES_tradnl" sz="1800" dirty="0"/>
              <a:t>, in </a:t>
            </a:r>
            <a:r>
              <a:rPr lang="es-ES_tradnl" sz="1800" dirty="0" err="1"/>
              <a:t>order</a:t>
            </a:r>
            <a:r>
              <a:rPr lang="es-ES_tradnl" sz="1800" dirty="0"/>
              <a:t> to </a:t>
            </a:r>
            <a:r>
              <a:rPr lang="es-ES_tradnl" sz="1800" dirty="0" err="1"/>
              <a:t>better</a:t>
            </a:r>
            <a:r>
              <a:rPr lang="es-ES_tradnl" sz="1800" dirty="0"/>
              <a:t> </a:t>
            </a:r>
            <a:r>
              <a:rPr lang="es-ES_tradnl" sz="1800" dirty="0" err="1"/>
              <a:t>address</a:t>
            </a:r>
            <a:r>
              <a:rPr lang="es-ES_tradnl" sz="1800" dirty="0"/>
              <a:t> </a:t>
            </a:r>
            <a:r>
              <a:rPr lang="es-ES_tradnl" sz="1800" dirty="0" err="1"/>
              <a:t>the</a:t>
            </a:r>
            <a:r>
              <a:rPr lang="es-ES_tradnl" sz="1800" dirty="0"/>
              <a:t> H2020 </a:t>
            </a:r>
            <a:r>
              <a:rPr lang="es-ES_tradnl" sz="1800" dirty="0" err="1"/>
              <a:t>societal</a:t>
            </a:r>
            <a:r>
              <a:rPr lang="es-ES_tradnl" sz="1800" dirty="0"/>
              <a:t> </a:t>
            </a:r>
            <a:r>
              <a:rPr lang="es-ES_tradnl" sz="1800" dirty="0" err="1"/>
              <a:t>challenges</a:t>
            </a:r>
            <a:r>
              <a:rPr lang="es-ES_tradnl" sz="1800" dirty="0"/>
              <a:t> and </a:t>
            </a:r>
            <a:r>
              <a:rPr lang="es-ES_tradnl" sz="1800" dirty="0" err="1"/>
              <a:t>ensure</a:t>
            </a:r>
            <a:r>
              <a:rPr lang="es-ES_tradnl" sz="1800" dirty="0"/>
              <a:t> </a:t>
            </a:r>
            <a:r>
              <a:rPr lang="es-ES_tradnl" sz="1800" dirty="0" err="1"/>
              <a:t>that</a:t>
            </a:r>
            <a:r>
              <a:rPr lang="es-ES_tradnl" sz="1800" dirty="0"/>
              <a:t> </a:t>
            </a:r>
            <a:r>
              <a:rPr lang="es-ES_tradnl" sz="1800" b="1" dirty="0" err="1"/>
              <a:t>science</a:t>
            </a:r>
            <a:r>
              <a:rPr lang="es-ES_tradnl" sz="1800" b="1" dirty="0"/>
              <a:t> </a:t>
            </a:r>
            <a:r>
              <a:rPr lang="es-ES_tradnl" sz="1800" b="1" dirty="0" err="1"/>
              <a:t>becomes</a:t>
            </a:r>
            <a:r>
              <a:rPr lang="es-ES_tradnl" sz="1800" b="1" dirty="0"/>
              <a:t> more </a:t>
            </a:r>
            <a:r>
              <a:rPr lang="es-ES_tradnl" sz="1800" b="1" dirty="0" err="1"/>
              <a:t>responsive</a:t>
            </a:r>
            <a:r>
              <a:rPr lang="es-ES_tradnl" sz="1800" b="1" dirty="0"/>
              <a:t> </a:t>
            </a:r>
            <a:r>
              <a:rPr lang="es-ES_tradnl" sz="1800" dirty="0" err="1"/>
              <a:t>both</a:t>
            </a:r>
            <a:r>
              <a:rPr lang="es-ES_tradnl" sz="1800" dirty="0"/>
              <a:t> to </a:t>
            </a:r>
            <a:r>
              <a:rPr lang="es-ES_tradnl" sz="1800" b="1" dirty="0"/>
              <a:t>socio-</a:t>
            </a:r>
            <a:r>
              <a:rPr lang="es-ES_tradnl" sz="1800" b="1" dirty="0" err="1"/>
              <a:t>economic</a:t>
            </a:r>
            <a:r>
              <a:rPr lang="es-ES_tradnl" sz="1800" b="1" dirty="0"/>
              <a:t> </a:t>
            </a:r>
            <a:r>
              <a:rPr lang="es-ES_tradnl" sz="1800" b="1" dirty="0" err="1"/>
              <a:t>demands</a:t>
            </a:r>
            <a:r>
              <a:rPr lang="es-ES_tradnl" sz="1800" b="1" dirty="0"/>
              <a:t> </a:t>
            </a:r>
            <a:r>
              <a:rPr lang="es-ES_tradnl" sz="1800" dirty="0"/>
              <a:t>and to </a:t>
            </a:r>
            <a:r>
              <a:rPr lang="es-ES_tradnl" sz="1800" dirty="0" err="1"/>
              <a:t>those</a:t>
            </a:r>
            <a:r>
              <a:rPr lang="es-ES_tradnl" sz="1800" dirty="0"/>
              <a:t> of </a:t>
            </a:r>
            <a:r>
              <a:rPr lang="es-ES_tradnl" sz="1800" b="1" dirty="0" err="1"/>
              <a:t>European</a:t>
            </a:r>
            <a:r>
              <a:rPr lang="es-ES_tradnl" sz="1800" b="1" dirty="0"/>
              <a:t> </a:t>
            </a:r>
            <a:r>
              <a:rPr lang="es-ES_tradnl" sz="1800" b="1" dirty="0" err="1"/>
              <a:t>citizens</a:t>
            </a:r>
            <a:r>
              <a:rPr lang="es-ES_tradnl" sz="1800" dirty="0" smtClean="0"/>
              <a:t>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42215" y="5853797"/>
            <a:ext cx="81578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https://</a:t>
            </a:r>
            <a:r>
              <a:rPr lang="en-GB" sz="1600" dirty="0" err="1"/>
              <a:t>ec.europa.eu</a:t>
            </a:r>
            <a:r>
              <a:rPr lang="en-GB" sz="1600" dirty="0"/>
              <a:t>/programmes/horizon2020/en/h2020-section/open-science-open-access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68" y="3554005"/>
            <a:ext cx="4395498" cy="2161293"/>
          </a:xfrm>
          <a:prstGeom prst="rect">
            <a:avLst/>
          </a:prstGeom>
        </p:spPr>
      </p:pic>
      <p:sp>
        <p:nvSpPr>
          <p:cNvPr id="12" name="Marcador de contenido 8"/>
          <p:cNvSpPr txBox="1">
            <a:spLocks/>
          </p:cNvSpPr>
          <p:nvPr/>
        </p:nvSpPr>
        <p:spPr>
          <a:xfrm>
            <a:off x="842215" y="3862054"/>
            <a:ext cx="3585769" cy="1991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s-ES_tradnl" sz="2200" dirty="0" smtClean="0"/>
              <a:t>Open </a:t>
            </a:r>
            <a:r>
              <a:rPr lang="es-ES_tradnl" sz="2200" dirty="0" err="1" smtClean="0"/>
              <a:t>Science</a:t>
            </a:r>
            <a:r>
              <a:rPr lang="es-ES_tradnl" sz="2200" dirty="0" smtClean="0"/>
              <a:t> </a:t>
            </a:r>
            <a:r>
              <a:rPr lang="es-ES_tradnl" sz="2200" dirty="0" err="1" smtClean="0"/>
              <a:t>also</a:t>
            </a:r>
            <a:r>
              <a:rPr lang="es-ES_tradnl" sz="2200" dirty="0" smtClean="0"/>
              <a:t> </a:t>
            </a:r>
            <a:r>
              <a:rPr lang="es-ES_tradnl" sz="2200" dirty="0" err="1" smtClean="0"/>
              <a:t>provides</a:t>
            </a:r>
            <a:r>
              <a:rPr lang="es-ES_tradnl" sz="2200" dirty="0" smtClean="0"/>
              <a:t> </a:t>
            </a:r>
            <a:r>
              <a:rPr lang="es-ES_tradnl" sz="2200" dirty="0" err="1" smtClean="0"/>
              <a:t>significant</a:t>
            </a:r>
            <a:r>
              <a:rPr lang="es-ES_tradnl" sz="2200" dirty="0" smtClean="0"/>
              <a:t> new </a:t>
            </a:r>
            <a:r>
              <a:rPr lang="es-ES_tradnl" sz="2200" b="1" dirty="0" err="1" smtClean="0"/>
              <a:t>opportunities</a:t>
            </a:r>
            <a:r>
              <a:rPr lang="es-ES_tradnl" sz="2200" b="1" dirty="0" smtClean="0"/>
              <a:t> </a:t>
            </a:r>
            <a:r>
              <a:rPr lang="es-ES_tradnl" sz="2200" b="1" dirty="0" err="1" smtClean="0"/>
              <a:t>for</a:t>
            </a:r>
            <a:r>
              <a:rPr lang="es-ES_tradnl" sz="2200" b="1" dirty="0" smtClean="0"/>
              <a:t> </a:t>
            </a:r>
            <a:r>
              <a:rPr lang="es-ES_tradnl" sz="2200" b="1" dirty="0" err="1" smtClean="0"/>
              <a:t>researchers</a:t>
            </a:r>
            <a:r>
              <a:rPr lang="es-ES_tradnl" sz="2200" b="1" dirty="0" smtClean="0"/>
              <a:t> to </a:t>
            </a:r>
            <a:r>
              <a:rPr lang="es-ES_tradnl" sz="2200" b="1" dirty="0" err="1" smtClean="0"/>
              <a:t>disseminate</a:t>
            </a:r>
            <a:r>
              <a:rPr lang="es-ES_tradnl" sz="2200" dirty="0" smtClean="0"/>
              <a:t>, share, explore and </a:t>
            </a:r>
            <a:r>
              <a:rPr lang="es-ES_tradnl" sz="2200" dirty="0" err="1" smtClean="0"/>
              <a:t>collaborate</a:t>
            </a:r>
            <a:r>
              <a:rPr lang="es-ES_tradnl" sz="2200" dirty="0" smtClean="0"/>
              <a:t> </a:t>
            </a:r>
            <a:r>
              <a:rPr lang="es-ES_tradnl" sz="2200" dirty="0" err="1" smtClean="0"/>
              <a:t>with</a:t>
            </a:r>
            <a:r>
              <a:rPr lang="es-ES_tradnl" sz="2200" dirty="0" smtClean="0"/>
              <a:t> </a:t>
            </a:r>
            <a:r>
              <a:rPr lang="es-ES_tradnl" sz="2200" dirty="0" err="1" smtClean="0"/>
              <a:t>other</a:t>
            </a:r>
            <a:r>
              <a:rPr lang="es-ES_tradnl" sz="2200" dirty="0" smtClean="0"/>
              <a:t> </a:t>
            </a:r>
            <a:r>
              <a:rPr lang="es-ES_tradnl" sz="2200" dirty="0" err="1" smtClean="0"/>
              <a:t>researchers</a:t>
            </a:r>
            <a:r>
              <a:rPr lang="es-ES_tradnl" sz="2200" dirty="0" smtClean="0"/>
              <a:t>. 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5296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Impact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2000" b="1" dirty="0" smtClean="0">
                <a:ea typeface="+mn-ea"/>
                <a:cs typeface="+mn-cs"/>
              </a:rPr>
              <a:t>2.3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Quality of the proposed measures to </a:t>
            </a: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communicate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the project activities to different target audiences </a:t>
            </a:r>
            <a:endParaRPr lang="en-GB" sz="2000" dirty="0" smtClean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Evaluators will assess:</a:t>
            </a:r>
          </a:p>
          <a:p>
            <a:pPr marL="0" indent="0">
              <a:buFont typeface="Arial" charset="0"/>
              <a:buNone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0" indent="0">
              <a:buFont typeface="Calibri" charset="0"/>
              <a:buAutoNum type="arabicPeriod"/>
            </a:pPr>
            <a:r>
              <a:rPr lang="en-GB" sz="2000" dirty="0">
                <a:latin typeface="Verdana" charset="0"/>
                <a:ea typeface="MS PGothic" charset="0"/>
              </a:rPr>
              <a:t> Communication and public engagement </a:t>
            </a:r>
            <a:r>
              <a:rPr lang="en-GB" sz="2000" b="1" dirty="0">
                <a:latin typeface="Verdana" charset="0"/>
                <a:ea typeface="MS PGothic" charset="0"/>
              </a:rPr>
              <a:t>strategy</a:t>
            </a:r>
            <a:r>
              <a:rPr lang="en-GB" sz="2000" dirty="0">
                <a:latin typeface="Verdana" charset="0"/>
                <a:ea typeface="MS PGothic" charset="0"/>
              </a:rPr>
              <a:t> of the action </a:t>
            </a:r>
          </a:p>
          <a:p>
            <a:pPr marL="0" indent="0">
              <a:buFont typeface="Calibri" charset="0"/>
              <a:buAutoNum type="arabicPeriod"/>
            </a:pPr>
            <a:endParaRPr lang="en-GB" sz="2000" dirty="0">
              <a:latin typeface="Verdana" charset="0"/>
              <a:ea typeface="MS PGothic" charset="0"/>
            </a:endParaRPr>
          </a:p>
          <a:p>
            <a:pPr marL="685800" lvl="2"/>
            <a:r>
              <a:rPr lang="en-GB" sz="1600" dirty="0">
                <a:latin typeface="Verdana" charset="0"/>
                <a:ea typeface="MS PGothic" charset="0"/>
              </a:rPr>
              <a:t>RRI (Responsible Research and Innovation)</a:t>
            </a:r>
          </a:p>
          <a:p>
            <a:pPr marL="685800" lvl="2"/>
            <a:r>
              <a:rPr lang="en-GB" sz="1600" dirty="0">
                <a:latin typeface="Verdana" charset="0"/>
                <a:ea typeface="MS PGothic" charset="0"/>
              </a:rPr>
              <a:t>How the ER get </a:t>
            </a:r>
            <a:r>
              <a:rPr lang="en-GB" sz="1600" b="1" dirty="0">
                <a:latin typeface="Verdana" charset="0"/>
                <a:ea typeface="MS PGothic" charset="0"/>
              </a:rPr>
              <a:t>feedback from citizens</a:t>
            </a:r>
          </a:p>
          <a:p>
            <a:pPr marL="685800" lvl="2"/>
            <a:r>
              <a:rPr lang="en-GB" sz="1600" b="1" dirty="0">
                <a:latin typeface="Verdana" charset="0"/>
                <a:ea typeface="MS PGothic" charset="0"/>
              </a:rPr>
              <a:t>Real commitment </a:t>
            </a:r>
            <a:r>
              <a:rPr lang="en-GB" sz="1600" dirty="0">
                <a:latin typeface="Verdana" charset="0"/>
                <a:ea typeface="MS PGothic" charset="0"/>
              </a:rPr>
              <a:t>from the Host Institution and from the fellow</a:t>
            </a:r>
          </a:p>
          <a:p>
            <a:pPr marL="685800" lvl="2" eaLnBrk="1" hangingPunct="1"/>
            <a:r>
              <a:rPr lang="en-GB" sz="1600" dirty="0">
                <a:latin typeface="Verdana" charset="0"/>
                <a:ea typeface="MS PGothic" charset="0"/>
              </a:rPr>
              <a:t>Highlight </a:t>
            </a:r>
            <a:r>
              <a:rPr lang="en-GB" sz="1600" b="1" dirty="0">
                <a:latin typeface="Verdana" charset="0"/>
                <a:ea typeface="MS PGothic" charset="0"/>
              </a:rPr>
              <a:t>previous experiences </a:t>
            </a:r>
            <a:r>
              <a:rPr lang="en-GB" sz="1600" dirty="0">
                <a:latin typeface="Verdana" charset="0"/>
                <a:ea typeface="MS PGothic" charset="0"/>
              </a:rPr>
              <a:t>in Host Institution</a:t>
            </a:r>
          </a:p>
          <a:p>
            <a:pPr marL="685800" lvl="2" eaLnBrk="1" hangingPunct="1"/>
            <a:r>
              <a:rPr lang="en-GB" sz="1600" dirty="0">
                <a:latin typeface="Verdana" charset="0"/>
                <a:ea typeface="MS PGothic" charset="0"/>
              </a:rPr>
              <a:t>Remark fellows’</a:t>
            </a:r>
            <a:r>
              <a:rPr lang="en-GB" altLang="ja-JP" sz="1600" dirty="0">
                <a:latin typeface="Verdana" charset="0"/>
                <a:ea typeface="MS PGothic" charset="0"/>
              </a:rPr>
              <a:t> profile on outreach, communication and public engagement</a:t>
            </a:r>
          </a:p>
          <a:p>
            <a:pPr marL="685800" lvl="2" eaLnBrk="1" hangingPunct="1"/>
            <a:r>
              <a:rPr lang="en-GB" sz="1600" dirty="0">
                <a:latin typeface="Verdana" charset="0"/>
                <a:ea typeface="MS PGothic" charset="0"/>
              </a:rPr>
              <a:t>Define properly Communication, Outreach and Public </a:t>
            </a:r>
            <a:r>
              <a:rPr lang="en-GB" sz="1600" dirty="0" smtClean="0">
                <a:latin typeface="Verdana" charset="0"/>
                <a:ea typeface="MS PGothic" charset="0"/>
              </a:rPr>
              <a:t>Engagement</a:t>
            </a:r>
          </a:p>
          <a:p>
            <a:pPr marL="457200" lvl="2" indent="0" eaLnBrk="1" hangingPunct="1">
              <a:buNone/>
            </a:pPr>
            <a:endParaRPr lang="en-GB" sz="1600" dirty="0" smtClean="0">
              <a:latin typeface="Verdana" charset="0"/>
              <a:ea typeface="MS PGothic" charset="0"/>
            </a:endParaRPr>
          </a:p>
          <a:p>
            <a:pPr marL="9525" lvl="2" indent="0" eaLnBrk="1" hangingPunct="1">
              <a:buNone/>
            </a:pPr>
            <a:r>
              <a:rPr lang="en-GB" sz="1600" dirty="0" smtClean="0"/>
              <a:t>Must </a:t>
            </a:r>
            <a:r>
              <a:rPr lang="en-GB" sz="1600" dirty="0"/>
              <a:t>be included in the Gantt Chart </a:t>
            </a:r>
          </a:p>
          <a:p>
            <a:pPr marL="457200" lvl="2" indent="0" eaLnBrk="1" hangingPunct="1">
              <a:buNone/>
            </a:pPr>
            <a:endParaRPr lang="en-GB" sz="16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Outreach</a:t>
            </a:r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versus </a:t>
            </a:r>
            <a:r>
              <a:rPr lang="es-ES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Communication</a:t>
            </a:r>
            <a:endParaRPr lang="es-ES" sz="3200" dirty="0">
              <a:solidFill>
                <a:schemeClr val="accent2">
                  <a:lumMod val="20000"/>
                  <a:lumOff val="8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6635080" cy="500141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Outreach</a:t>
            </a:r>
            <a:endParaRPr lang="en-US" sz="18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Activities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aimed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at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reaching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s-ES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big</a:t>
            </a:r>
            <a:r>
              <a:rPr lang="es-E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audience</a:t>
            </a:r>
            <a:r>
              <a:rPr lang="es-E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presentations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at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schools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seminars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visits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labs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…)..</a:t>
            </a:r>
          </a:p>
          <a:p>
            <a:pPr algn="just"/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Objective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inform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general </a:t>
            </a:r>
            <a:r>
              <a:rPr lang="es-ES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public</a:t>
            </a:r>
            <a:r>
              <a:rPr lang="es-E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benefits</a:t>
            </a:r>
            <a:r>
              <a:rPr lang="es-E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carried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out</a:t>
            </a:r>
            <a:r>
              <a:rPr lang="es-E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Language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has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be accesible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public</a:t>
            </a:r>
            <a:r>
              <a:rPr lang="es-ES_tradnl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8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18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800" b="1" u="sng" dirty="0" smtClean="0">
                <a:ea typeface="Verdana" panose="020B0604030504040204" pitchFamily="34" charset="0"/>
                <a:cs typeface="Verdana" panose="020B0604030504040204" pitchFamily="34" charset="0"/>
              </a:rPr>
              <a:t>Outreach activities</a:t>
            </a:r>
            <a:r>
              <a:rPr lang="en-US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GB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ea typeface="Verdana" panose="020B0604030504040204" pitchFamily="34" charset="0"/>
                <a:cs typeface="Verdana" panose="020B0604030504040204" pitchFamily="34" charset="0"/>
              </a:rPr>
              <a:t>European Researchers' Night (NIGHT) </a:t>
            </a:r>
            <a:r>
              <a:rPr lang="en-GB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// EU </a:t>
            </a:r>
            <a:r>
              <a:rPr lang="en-GB" sz="1800" dirty="0">
                <a:ea typeface="Verdana" panose="020B0604030504040204" pitchFamily="34" charset="0"/>
                <a:cs typeface="Verdana" panose="020B0604030504040204" pitchFamily="34" charset="0"/>
              </a:rPr>
              <a:t>open days </a:t>
            </a:r>
            <a:r>
              <a:rPr lang="en-GB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// </a:t>
            </a: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// </a:t>
            </a:r>
            <a:r>
              <a:rPr lang="en-GB" sz="1800" dirty="0">
                <a:ea typeface="Verdana" panose="020B0604030504040204" pitchFamily="34" charset="0"/>
                <a:cs typeface="Verdana" panose="020B0604030504040204" pitchFamily="34" charset="0"/>
              </a:rPr>
              <a:t>EXPO 2015 </a:t>
            </a:r>
            <a:r>
              <a:rPr lang="en-GB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// </a:t>
            </a:r>
            <a:r>
              <a:rPr lang="en-GB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Meet The Fellows</a:t>
            </a:r>
            <a:endParaRPr lang="en-GB" sz="18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Marie </a:t>
            </a:r>
            <a:r>
              <a:rPr lang="en-GB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Sklodowska</a:t>
            </a:r>
            <a:r>
              <a:rPr lang="en-GB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-Curie Ambassadors // </a:t>
            </a:r>
            <a:r>
              <a:rPr lang="en-U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Facebook </a:t>
            </a: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fellow of the week </a:t>
            </a:r>
            <a:r>
              <a:rPr lang="en-U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//  Going </a:t>
            </a: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to schools, science festivals, etc. </a:t>
            </a:r>
            <a:endParaRPr lang="en-US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http://</a:t>
            </a:r>
            <a:r>
              <a:rPr lang="en-US" sz="1800" dirty="0" smtClean="0"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ec.europa.eu/research/mariecurieactions/documents/documentation/publications/outreach_activities_en.pdf</a:t>
            </a:r>
            <a:r>
              <a:rPr lang="en-U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endParaRPr lang="es-ES" sz="1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67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/>
          <a:srcRect t="9619" r="10111" b="9940"/>
          <a:stretch/>
        </p:blipFill>
        <p:spPr>
          <a:xfrm>
            <a:off x="7321154" y="1412776"/>
            <a:ext cx="1570641" cy="9361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5266" y="2492896"/>
            <a:ext cx="1576530" cy="1008112"/>
          </a:xfrm>
          <a:prstGeom prst="rect">
            <a:avLst/>
          </a:prstGeom>
        </p:spPr>
      </p:pic>
      <p:sp>
        <p:nvSpPr>
          <p:cNvPr id="8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92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Communication</a:t>
            </a:r>
            <a:r>
              <a:rPr lang="es-ES" sz="28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800" dirty="0">
                <a:solidFill>
                  <a:schemeClr val="accent2">
                    <a:lumMod val="20000"/>
                    <a:lumOff val="8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versus </a:t>
            </a:r>
            <a:r>
              <a:rPr lang="es-ES" sz="2800" dirty="0" err="1">
                <a:solidFill>
                  <a:schemeClr val="accent2">
                    <a:lumMod val="20000"/>
                    <a:lumOff val="8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Outreach</a:t>
            </a:r>
            <a:endParaRPr lang="es-ES" sz="2800" dirty="0">
              <a:solidFill>
                <a:schemeClr val="accent2">
                  <a:lumMod val="20000"/>
                  <a:lumOff val="8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2861" y="1196752"/>
            <a:ext cx="5554960" cy="5001419"/>
          </a:xfrm>
        </p:spPr>
        <p:txBody>
          <a:bodyPr/>
          <a:lstStyle/>
          <a:p>
            <a:pPr marL="0" indent="0" algn="just">
              <a:buNone/>
            </a:pPr>
            <a:endParaRPr lang="en-US" sz="1800" b="1" dirty="0"/>
          </a:p>
          <a:p>
            <a:pPr marL="0" indent="0" algn="just">
              <a:buNone/>
            </a:pPr>
            <a:r>
              <a:rPr lang="es-ES_tradnl" sz="1800" dirty="0" err="1" smtClean="0"/>
              <a:t>Communication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activites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refer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to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articles</a:t>
            </a:r>
            <a:r>
              <a:rPr lang="es-ES_tradnl" sz="1800" dirty="0" smtClean="0"/>
              <a:t> in </a:t>
            </a:r>
            <a:r>
              <a:rPr lang="es-ES_tradnl" sz="1800" dirty="0" err="1" smtClean="0"/>
              <a:t>newspapers</a:t>
            </a:r>
            <a:r>
              <a:rPr lang="es-ES_tradnl" sz="1800" dirty="0" smtClean="0"/>
              <a:t>, </a:t>
            </a:r>
            <a:r>
              <a:rPr lang="es-ES_tradnl" sz="1800" dirty="0" err="1" smtClean="0"/>
              <a:t>journals</a:t>
            </a:r>
            <a:r>
              <a:rPr lang="es-ES_tradnl" sz="1800" dirty="0" smtClean="0"/>
              <a:t>, TV and radio </a:t>
            </a:r>
            <a:r>
              <a:rPr lang="es-ES_tradnl" sz="1800" dirty="0" err="1" smtClean="0"/>
              <a:t>programmes</a:t>
            </a:r>
            <a:r>
              <a:rPr lang="es-ES_tradnl" sz="1800" dirty="0" smtClean="0"/>
              <a:t>.</a:t>
            </a:r>
          </a:p>
          <a:p>
            <a:pPr marL="0" indent="0" algn="just">
              <a:buNone/>
            </a:pPr>
            <a:endParaRPr lang="es-ES_tradnl" sz="1800" dirty="0" smtClean="0"/>
          </a:p>
          <a:p>
            <a:pPr marL="0" indent="0" algn="just">
              <a:buNone/>
            </a:pPr>
            <a:r>
              <a:rPr lang="es-ES" sz="1800" dirty="0" err="1" smtClean="0"/>
              <a:t>Needs</a:t>
            </a:r>
            <a:r>
              <a:rPr lang="es-ES" sz="1800" dirty="0" smtClean="0"/>
              <a:t> a </a:t>
            </a:r>
            <a:r>
              <a:rPr lang="es-ES" sz="1800" dirty="0" err="1" smtClean="0"/>
              <a:t>clear</a:t>
            </a:r>
            <a:r>
              <a:rPr lang="es-ES" sz="1800" dirty="0" smtClean="0"/>
              <a:t> </a:t>
            </a:r>
            <a:r>
              <a:rPr lang="es-ES" sz="1800" dirty="0" err="1" smtClean="0"/>
              <a:t>language</a:t>
            </a:r>
            <a:r>
              <a:rPr lang="es-ES" sz="1800" dirty="0" smtClean="0"/>
              <a:t> and </a:t>
            </a:r>
            <a:r>
              <a:rPr lang="es-ES" sz="1800" dirty="0" err="1" smtClean="0"/>
              <a:t>an</a:t>
            </a:r>
            <a:r>
              <a:rPr lang="es-ES" sz="1800" dirty="0" smtClean="0"/>
              <a:t> </a:t>
            </a:r>
            <a:r>
              <a:rPr lang="es-ES" sz="1800" dirty="0" err="1" smtClean="0"/>
              <a:t>attractive</a:t>
            </a:r>
            <a:r>
              <a:rPr lang="es-ES" sz="1800" dirty="0" smtClean="0"/>
              <a:t> </a:t>
            </a:r>
            <a:r>
              <a:rPr lang="es-ES" sz="1800" dirty="0" err="1" smtClean="0"/>
              <a:t>scientific</a:t>
            </a:r>
            <a:r>
              <a:rPr lang="es-ES" sz="1800" dirty="0" smtClean="0"/>
              <a:t> </a:t>
            </a:r>
            <a:r>
              <a:rPr lang="es-ES" sz="1800" dirty="0" err="1" smtClean="0"/>
              <a:t>topic</a:t>
            </a:r>
            <a:r>
              <a:rPr lang="es-ES" sz="1800" dirty="0" smtClean="0"/>
              <a:t> </a:t>
            </a:r>
            <a:r>
              <a:rPr lang="es-ES" sz="1800" dirty="0" err="1" smtClean="0"/>
              <a:t>with</a:t>
            </a:r>
            <a:r>
              <a:rPr lang="es-ES" sz="1800" dirty="0" smtClean="0"/>
              <a:t> </a:t>
            </a:r>
            <a:r>
              <a:rPr lang="es-ES" sz="1800" dirty="0" err="1" smtClean="0"/>
              <a:t>results</a:t>
            </a:r>
            <a:r>
              <a:rPr lang="es-ES" sz="1800" dirty="0" smtClean="0"/>
              <a:t> in </a:t>
            </a:r>
            <a:r>
              <a:rPr lang="es-ES" sz="1800" dirty="0" err="1" smtClean="0"/>
              <a:t>order</a:t>
            </a:r>
            <a:r>
              <a:rPr lang="es-ES" sz="1800" dirty="0" smtClean="0"/>
              <a:t> </a:t>
            </a:r>
            <a:r>
              <a:rPr lang="es-ES" sz="1800" dirty="0" err="1" smtClean="0"/>
              <a:t>to</a:t>
            </a:r>
            <a:r>
              <a:rPr lang="es-ES" sz="1800" dirty="0" smtClean="0"/>
              <a:t> </a:t>
            </a:r>
            <a:r>
              <a:rPr lang="es-ES" sz="1800" dirty="0" err="1" smtClean="0"/>
              <a:t>attract</a:t>
            </a:r>
            <a:r>
              <a:rPr lang="es-ES" sz="1800" dirty="0" smtClean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public</a:t>
            </a:r>
            <a:r>
              <a:rPr lang="es-ES" sz="1800" dirty="0" smtClean="0"/>
              <a:t> </a:t>
            </a:r>
            <a:r>
              <a:rPr lang="es-ES" sz="1800" dirty="0" err="1" smtClean="0"/>
              <a:t>interest</a:t>
            </a:r>
            <a:r>
              <a:rPr lang="es-ES" sz="1800" dirty="0" smtClean="0"/>
              <a:t>. </a:t>
            </a:r>
          </a:p>
          <a:p>
            <a:pPr marL="0" indent="0" algn="just">
              <a:buNone/>
            </a:pPr>
            <a:endParaRPr lang="es-ES" sz="1800" b="1" dirty="0" smtClean="0"/>
          </a:p>
          <a:p>
            <a:pPr marL="0" indent="0" algn="just">
              <a:buNone/>
            </a:pPr>
            <a:r>
              <a:rPr lang="es-ES" sz="1800" b="1" u="sng" dirty="0" err="1" smtClean="0"/>
              <a:t>Examples</a:t>
            </a:r>
            <a:endParaRPr lang="es-ES" sz="1800" b="1" u="sng" dirty="0"/>
          </a:p>
          <a:p>
            <a:r>
              <a:rPr lang="en-GB" sz="1800" dirty="0" smtClean="0">
                <a:hlinkClick r:id="rId2"/>
              </a:rPr>
              <a:t>http</a:t>
            </a:r>
            <a:r>
              <a:rPr lang="en-GB" sz="1800" dirty="0">
                <a:hlinkClick r:id="rId2"/>
              </a:rPr>
              <a:t>://</a:t>
            </a:r>
            <a:r>
              <a:rPr lang="en-GB" sz="1800" dirty="0" smtClean="0">
                <a:hlinkClick r:id="rId2"/>
              </a:rPr>
              <a:t>internacional.elpais.com/internacional/2015/03/13/actualidad/1426257897_005821.html</a:t>
            </a:r>
            <a:r>
              <a:rPr lang="en-GB" sz="1800" dirty="0" smtClean="0"/>
              <a:t>  </a:t>
            </a:r>
            <a:endParaRPr lang="en-GB" sz="1800" dirty="0"/>
          </a:p>
          <a:p>
            <a:r>
              <a:rPr lang="en-GB" sz="1800" dirty="0" smtClean="0">
                <a:hlinkClick r:id="rId3"/>
              </a:rPr>
              <a:t>http</a:t>
            </a:r>
            <a:r>
              <a:rPr lang="en-GB" sz="1800" dirty="0">
                <a:hlinkClick r:id="rId3"/>
              </a:rPr>
              <a:t>://</a:t>
            </a:r>
            <a:r>
              <a:rPr lang="en-GB" sz="1800" dirty="0" smtClean="0">
                <a:hlinkClick r:id="rId3"/>
              </a:rPr>
              <a:t>www.irishtimes.com/news/health/fat-fighter-1.538013</a:t>
            </a:r>
            <a:r>
              <a:rPr lang="en-GB" sz="1800" dirty="0" smtClean="0"/>
              <a:t> </a:t>
            </a:r>
            <a:endParaRPr lang="en-GB" sz="1800" dirty="0"/>
          </a:p>
          <a:p>
            <a:r>
              <a:rPr lang="en-GB" sz="1800" b="1" dirty="0" smtClean="0"/>
              <a:t>Public </a:t>
            </a:r>
            <a:r>
              <a:rPr lang="en-GB" sz="1800" b="1" dirty="0"/>
              <a:t>talks </a:t>
            </a:r>
            <a:r>
              <a:rPr lang="en-GB" sz="1800" dirty="0"/>
              <a:t>(Paolo Aversa) </a:t>
            </a:r>
          </a:p>
          <a:p>
            <a:pPr>
              <a:buNone/>
            </a:pPr>
            <a:endParaRPr lang="es-ES" sz="18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68</a:t>
            </a:fld>
            <a:endParaRPr lang="es-ES" dirty="0"/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24223" t="753" r="24368" b="7419"/>
          <a:stretch/>
        </p:blipFill>
        <p:spPr bwMode="auto">
          <a:xfrm>
            <a:off x="6335688" y="1605993"/>
            <a:ext cx="2808312" cy="2961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903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Five </a:t>
            </a:r>
            <a:r>
              <a:rPr lang="en-GB" dirty="0" err="1" smtClean="0">
                <a:solidFill>
                  <a:srgbClr val="FF0000"/>
                </a:solidFill>
              </a:rPr>
              <a:t>Dimesions</a:t>
            </a:r>
            <a:r>
              <a:rPr lang="en-GB" dirty="0" smtClean="0">
                <a:solidFill>
                  <a:srgbClr val="FF0000"/>
                </a:solidFill>
              </a:rPr>
              <a:t> of RRI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444490" y="1844824"/>
            <a:ext cx="1768476" cy="2710574"/>
            <a:chOff x="134938" y="3027363"/>
            <a:chExt cx="2054681" cy="3149244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77234">
              <a:off x="407988" y="3027363"/>
              <a:ext cx="1152525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134938" y="5783263"/>
              <a:ext cx="2054681" cy="393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fr-BE" altLang="en-US" sz="1600" b="1" dirty="0">
                  <a:solidFill>
                    <a:srgbClr val="CC6600"/>
                  </a:solidFill>
                </a:rPr>
                <a:t>Engagement</a:t>
              </a:r>
              <a:r>
                <a:rPr lang="fr-BE" altLang="en-US" sz="1600" b="1" dirty="0">
                  <a:solidFill>
                    <a:srgbClr val="FF9900"/>
                  </a:solidFill>
                </a:rPr>
                <a:t> </a:t>
              </a:r>
              <a:endParaRPr lang="en-GB" altLang="en-US" sz="1600" b="1" dirty="0">
                <a:solidFill>
                  <a:srgbClr val="FF9900"/>
                </a:solidFill>
              </a:endParaRPr>
            </a:p>
          </p:txBody>
        </p:sp>
      </p:grp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213344" y="1165210"/>
            <a:ext cx="1419080" cy="2825625"/>
            <a:chOff x="3750431" y="2328863"/>
            <a:chExt cx="1648738" cy="328291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2328863"/>
              <a:ext cx="1471613" cy="2520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3750431" y="4932363"/>
              <a:ext cx="1648738" cy="67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1600" b="1">
                  <a:solidFill>
                    <a:srgbClr val="CC00CC"/>
                  </a:solidFill>
                </a:rPr>
                <a:t>Science Education</a:t>
              </a:r>
              <a:endParaRPr lang="en-GB" altLang="en-US" sz="160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6088436" y="1346465"/>
            <a:ext cx="1256731" cy="2548489"/>
            <a:chOff x="5656263" y="2584211"/>
            <a:chExt cx="1460116" cy="2960927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8192">
              <a:off x="5887654" y="2584211"/>
              <a:ext cx="1228725" cy="251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5656263" y="5207000"/>
              <a:ext cx="1219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33CC33"/>
                  </a:solidFill>
                </a:rPr>
                <a:t>Ethics</a:t>
              </a:r>
              <a:endParaRPr lang="en-GB" altLang="en-US" sz="1600" dirty="0">
                <a:solidFill>
                  <a:srgbClr val="33CC33"/>
                </a:solidFill>
              </a:endParaRPr>
            </a:p>
          </p:txBody>
        </p:sp>
      </p:grp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7190117" y="1932669"/>
            <a:ext cx="1559030" cy="2613868"/>
            <a:chOff x="6880225" y="3201988"/>
            <a:chExt cx="1811338" cy="3036887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5752">
              <a:off x="7402513" y="3201988"/>
              <a:ext cx="1289050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6880225" y="5654675"/>
              <a:ext cx="12207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1600" b="1">
                  <a:solidFill>
                    <a:srgbClr val="9966FF"/>
                  </a:solidFill>
                </a:rPr>
                <a:t>Open Access</a:t>
              </a:r>
            </a:p>
          </p:txBody>
        </p:sp>
      </p:grpSp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2212966" y="1357975"/>
            <a:ext cx="1739390" cy="2683181"/>
            <a:chOff x="1903413" y="2537258"/>
            <a:chExt cx="2020887" cy="3117417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7852">
              <a:off x="2178006" y="2537258"/>
              <a:ext cx="1390650" cy="25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1903413" y="5314950"/>
              <a:ext cx="202088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FF0000"/>
                  </a:solidFill>
                </a:rPr>
                <a:t>Gender Equality</a:t>
              </a:r>
              <a:endParaRPr lang="en-GB" altLang="en-US" sz="1600" dirty="0"/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1091056" y="4653136"/>
            <a:ext cx="76274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alibri" charset="0"/>
              <a:buAutoNum type="arabicPeriod"/>
            </a:pPr>
            <a:r>
              <a:rPr lang="en-US" altLang="es-ES_tradnl" dirty="0">
                <a:ea typeface="ＭＳ Ｐゴシック" charset="-128"/>
              </a:rPr>
              <a:t>The engagement of citizens and civil society in Research and Innovation;</a:t>
            </a:r>
          </a:p>
          <a:p>
            <a:pPr>
              <a:buFont typeface="Calibri" charset="0"/>
              <a:buAutoNum type="arabicPeriod"/>
            </a:pPr>
            <a:r>
              <a:rPr lang="en-US" altLang="es-ES_tradnl" dirty="0">
                <a:ea typeface="ＭＳ Ｐゴシック" charset="-128"/>
              </a:rPr>
              <a:t>The Gender equality and gender dimension in the Research content;</a:t>
            </a:r>
          </a:p>
          <a:p>
            <a:pPr>
              <a:buFont typeface="Calibri" charset="0"/>
              <a:buAutoNum type="arabicPeriod"/>
            </a:pPr>
            <a:r>
              <a:rPr lang="en-US" altLang="es-ES_tradnl" dirty="0">
                <a:ea typeface="ＭＳ Ｐゴシック" charset="-128"/>
              </a:rPr>
              <a:t>Formal and informal science education;</a:t>
            </a:r>
          </a:p>
          <a:p>
            <a:pPr>
              <a:buFont typeface="Calibri" charset="0"/>
              <a:buAutoNum type="arabicPeriod"/>
            </a:pPr>
            <a:r>
              <a:rPr lang="en-US" altLang="es-ES_tradnl" dirty="0">
                <a:ea typeface="ＭＳ Ｐゴシック" charset="-128"/>
              </a:rPr>
              <a:t>Ethics;</a:t>
            </a:r>
          </a:p>
          <a:p>
            <a:pPr>
              <a:buFont typeface="Calibri" charset="0"/>
              <a:buAutoNum type="arabicPeriod"/>
            </a:pPr>
            <a:r>
              <a:rPr lang="en-US" altLang="es-ES_tradnl" dirty="0">
                <a:ea typeface="ＭＳ Ｐゴシック" charset="-128"/>
              </a:rPr>
              <a:t>And a more open science, including the open access to scientific results.</a:t>
            </a:r>
          </a:p>
        </p:txBody>
      </p:sp>
    </p:spTree>
    <p:extLst>
      <p:ext uri="{BB962C8B-B14F-4D97-AF65-F5344CB8AC3E}">
        <p14:creationId xmlns:p14="http://schemas.microsoft.com/office/powerpoint/2010/main" val="17403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8676456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S" sz="1600" b="1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  <a:p>
            <a:endParaRPr lang="es-ES" sz="1600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876256" y="6492875"/>
            <a:ext cx="2133600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12" name="2 Título"/>
          <p:cNvSpPr txBox="1">
            <a:spLocks/>
          </p:cNvSpPr>
          <p:nvPr/>
        </p:nvSpPr>
        <p:spPr bwMode="auto">
          <a:xfrm>
            <a:off x="683568" y="13115"/>
            <a:ext cx="8003326" cy="9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Bitstream Vera Serif" panose="020606030506050202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itstream Vera Serif"/>
              </a:defRPr>
            </a:lvl9pPr>
          </a:lstStyle>
          <a:p>
            <a:pPr eaLnBrk="1" hangingPunct="1"/>
            <a:r>
              <a:rPr lang="es-ES" altLang="es-ES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MSCA </a:t>
            </a:r>
            <a:r>
              <a:rPr lang="es-ES" altLang="es-ES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</a:t>
            </a:r>
            <a:r>
              <a:rPr lang="es-ES" altLang="es-ES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ES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answered</a:t>
            </a:r>
            <a:r>
              <a:rPr lang="es-ES" altLang="es-ES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pre-</a:t>
            </a:r>
            <a:r>
              <a:rPr lang="es-ES" altLang="es-ES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screening</a:t>
            </a:r>
            <a:endParaRPr lang="es-ES" altLang="es-ES" sz="24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8" name="Straight Connector 15"/>
          <p:cNvCxnSpPr/>
          <p:nvPr/>
        </p:nvCxnSpPr>
        <p:spPr>
          <a:xfrm>
            <a:off x="323528" y="3540730"/>
            <a:ext cx="4536504" cy="0"/>
          </a:xfrm>
          <a:prstGeom prst="line">
            <a:avLst/>
          </a:prstGeom>
          <a:ln w="15875">
            <a:solidFill>
              <a:schemeClr val="accent1">
                <a:shade val="95000"/>
                <a:satMod val="105000"/>
                <a:alpha val="49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298751"/>
              </p:ext>
            </p:extLst>
          </p:nvPr>
        </p:nvGraphicFramePr>
        <p:xfrm>
          <a:off x="154741" y="1169066"/>
          <a:ext cx="4812795" cy="2270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1 Rectángulo redondeado"/>
          <p:cNvSpPr/>
          <p:nvPr/>
        </p:nvSpPr>
        <p:spPr>
          <a:xfrm>
            <a:off x="287524" y="1249017"/>
            <a:ext cx="720080" cy="354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2014</a:t>
            </a:r>
            <a:endParaRPr lang="es-ES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87524" y="3655825"/>
            <a:ext cx="792088" cy="356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2015</a:t>
            </a:r>
            <a:endParaRPr lang="es-ES" dirty="0"/>
          </a:p>
        </p:txBody>
      </p:sp>
      <p:cxnSp>
        <p:nvCxnSpPr>
          <p:cNvPr id="24" name="Straight Connector 15"/>
          <p:cNvCxnSpPr/>
          <p:nvPr/>
        </p:nvCxnSpPr>
        <p:spPr>
          <a:xfrm>
            <a:off x="4860032" y="1151807"/>
            <a:ext cx="0" cy="5018958"/>
          </a:xfrm>
          <a:prstGeom prst="line">
            <a:avLst/>
          </a:prstGeom>
          <a:ln w="15875">
            <a:solidFill>
              <a:schemeClr val="accent1">
                <a:shade val="95000"/>
                <a:satMod val="105000"/>
                <a:alpha val="49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3 Gráfico"/>
          <p:cNvGraphicFramePr>
            <a:graphicFrameLocks/>
          </p:cNvGraphicFramePr>
          <p:nvPr>
            <p:extLst/>
          </p:nvPr>
        </p:nvGraphicFramePr>
        <p:xfrm>
          <a:off x="5220072" y="1146346"/>
          <a:ext cx="3816424" cy="215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9" name="Straight Connector 15"/>
          <p:cNvCxnSpPr/>
          <p:nvPr/>
        </p:nvCxnSpPr>
        <p:spPr>
          <a:xfrm>
            <a:off x="5004048" y="3540730"/>
            <a:ext cx="4104456" cy="0"/>
          </a:xfrm>
          <a:prstGeom prst="line">
            <a:avLst/>
          </a:prstGeom>
          <a:ln w="15875">
            <a:solidFill>
              <a:schemeClr val="accent1">
                <a:shade val="95000"/>
                <a:satMod val="105000"/>
                <a:alpha val="49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4 Gráfico"/>
          <p:cNvGraphicFramePr>
            <a:graphicFrameLocks/>
          </p:cNvGraphicFramePr>
          <p:nvPr>
            <p:extLst/>
          </p:nvPr>
        </p:nvGraphicFramePr>
        <p:xfrm>
          <a:off x="5184067" y="3655825"/>
          <a:ext cx="3744417" cy="230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30 CuadroTexto"/>
          <p:cNvSpPr txBox="1"/>
          <p:nvPr/>
        </p:nvSpPr>
        <p:spPr>
          <a:xfrm>
            <a:off x="5148064" y="5877272"/>
            <a:ext cx="52565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300" dirty="0" err="1" smtClean="0">
                <a:solidFill>
                  <a:schemeClr val="tx2"/>
                </a:solidFill>
              </a:rPr>
              <a:t>Proposals</a:t>
            </a:r>
            <a:r>
              <a:rPr lang="es-ES" sz="1300" dirty="0" smtClean="0">
                <a:solidFill>
                  <a:schemeClr val="tx2"/>
                </a:solidFill>
              </a:rPr>
              <a:t> </a:t>
            </a:r>
            <a:r>
              <a:rPr lang="es-ES" sz="1300" dirty="0" err="1" smtClean="0">
                <a:solidFill>
                  <a:schemeClr val="tx2"/>
                </a:solidFill>
              </a:rPr>
              <a:t>from</a:t>
            </a:r>
            <a:r>
              <a:rPr lang="es-ES" sz="1300" dirty="0" smtClean="0">
                <a:solidFill>
                  <a:schemeClr val="tx2"/>
                </a:solidFill>
              </a:rPr>
              <a:t> ITN 2015 pre-</a:t>
            </a:r>
            <a:r>
              <a:rPr lang="es-ES" sz="1300" dirty="0" err="1" smtClean="0">
                <a:solidFill>
                  <a:schemeClr val="tx2"/>
                </a:solidFill>
              </a:rPr>
              <a:t>screened</a:t>
            </a:r>
            <a:r>
              <a:rPr lang="es-ES" sz="1300" dirty="0" smtClean="0">
                <a:solidFill>
                  <a:schemeClr val="tx2"/>
                </a:solidFill>
              </a:rPr>
              <a:t> in 2014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300" b="1" dirty="0" smtClean="0">
                <a:solidFill>
                  <a:schemeClr val="tx2"/>
                </a:solidFill>
              </a:rPr>
              <a:t>ITN 2016 </a:t>
            </a:r>
            <a:r>
              <a:rPr lang="es-ES" sz="1300" dirty="0" err="1" smtClean="0">
                <a:solidFill>
                  <a:schemeClr val="tx2"/>
                </a:solidFill>
              </a:rPr>
              <a:t>started</a:t>
            </a:r>
            <a:r>
              <a:rPr lang="es-ES" sz="1300" dirty="0" smtClean="0">
                <a:solidFill>
                  <a:schemeClr val="tx2"/>
                </a:solidFill>
              </a:rPr>
              <a:t> in Oct 15 – Jan.16.: </a:t>
            </a:r>
            <a:r>
              <a:rPr lang="es-ES" sz="1300" b="1" dirty="0" smtClean="0">
                <a:solidFill>
                  <a:schemeClr val="tx2"/>
                </a:solidFill>
              </a:rPr>
              <a:t>25</a:t>
            </a:r>
          </a:p>
          <a:p>
            <a:r>
              <a:rPr lang="es-ES" sz="1300" dirty="0" smtClean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0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407738"/>
              </p:ext>
            </p:extLst>
          </p:nvPr>
        </p:nvGraphicFramePr>
        <p:xfrm>
          <a:off x="131149" y="3589387"/>
          <a:ext cx="4896544" cy="243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0977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Ethical Aspects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All proposals will undergo an ethics review</a:t>
            </a: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70</a:t>
            </a:fld>
            <a:endParaRPr lang="es-ES" dirty="0"/>
          </a:p>
        </p:txBody>
      </p:sp>
      <p:pic>
        <p:nvPicPr>
          <p:cNvPr id="1026" name="Picture 2" descr="http://images.the-scientist.com/content/images/articles/54226/27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82" y="1412776"/>
            <a:ext cx="911234" cy="96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>
            <a:spLocks/>
          </p:cNvSpPr>
          <p:nvPr/>
        </p:nvSpPr>
        <p:spPr>
          <a:xfrm>
            <a:off x="544978" y="1988840"/>
            <a:ext cx="4171038" cy="280076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Embryos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Foetuses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Humans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Cells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Tissues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Protection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Personal Data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Animals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Third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Countries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Protection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safety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Dual Use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Misuse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B0000F"/>
              </a:buClr>
              <a:buFont typeface="Arial" panose="020B0604020202020204" pitchFamily="34" charset="0"/>
              <a:buChar char="•"/>
            </a:pP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Ethics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Issues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4803794" y="3073310"/>
            <a:ext cx="4027022" cy="30243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1400" dirty="0" err="1" smtClean="0">
                <a:solidFill>
                  <a:schemeClr val="tx2"/>
                </a:solidFill>
              </a:rPr>
              <a:t>Participants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have</a:t>
            </a:r>
            <a:r>
              <a:rPr lang="es-ES_tradnl" sz="1400" dirty="0" smtClean="0">
                <a:solidFill>
                  <a:schemeClr val="tx2"/>
                </a:solidFill>
              </a:rPr>
              <a:t> to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s-ES_tradnl" sz="1400" b="1" dirty="0" err="1" smtClean="0">
                <a:solidFill>
                  <a:schemeClr val="tx2"/>
                </a:solidFill>
              </a:rPr>
              <a:t>Identify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all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potential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ethical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aspects</a:t>
            </a:r>
            <a:endParaRPr lang="es-ES_tradnl" sz="1400" dirty="0" smtClean="0">
              <a:solidFill>
                <a:schemeClr val="tx2"/>
              </a:solidFill>
            </a:endParaRPr>
          </a:p>
          <a:p>
            <a:r>
              <a:rPr lang="es-ES_tradnl" sz="1400" dirty="0" err="1" smtClean="0">
                <a:solidFill>
                  <a:schemeClr val="tx2"/>
                </a:solidFill>
              </a:rPr>
              <a:t>Explain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their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future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management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s-ES_tradnl" sz="1400" dirty="0" err="1" smtClean="0">
                <a:solidFill>
                  <a:schemeClr val="tx2"/>
                </a:solidFill>
              </a:rPr>
              <a:t>Give</a:t>
            </a:r>
            <a:r>
              <a:rPr lang="es-ES_tradnl" sz="1400" dirty="0" smtClean="0">
                <a:solidFill>
                  <a:schemeClr val="tx2"/>
                </a:solidFill>
              </a:rPr>
              <a:t> a </a:t>
            </a:r>
            <a:r>
              <a:rPr lang="es-ES_tradnl" sz="1400" dirty="0" err="1" smtClean="0">
                <a:solidFill>
                  <a:schemeClr val="tx2"/>
                </a:solidFill>
              </a:rPr>
              <a:t>detailed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explanation</a:t>
            </a:r>
            <a:r>
              <a:rPr lang="es-ES_tradnl" sz="1400" dirty="0" smtClean="0">
                <a:solidFill>
                  <a:schemeClr val="tx2"/>
                </a:solidFill>
              </a:rPr>
              <a:t> at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proposal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stage</a:t>
            </a:r>
            <a:r>
              <a:rPr lang="es-ES" sz="1400" dirty="0" smtClean="0">
                <a:solidFill>
                  <a:schemeClr val="tx2"/>
                </a:solidFill>
              </a:rPr>
              <a:t> 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 smtClean="0">
                <a:solidFill>
                  <a:schemeClr val="tx2"/>
                </a:solidFill>
              </a:rPr>
              <a:t>Description</a:t>
            </a:r>
            <a:r>
              <a:rPr lang="en-US" sz="1400" dirty="0" smtClean="0">
                <a:solidFill>
                  <a:schemeClr val="tx2"/>
                </a:solidFill>
              </a:rPr>
              <a:t> on Ethics:  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Ethic Issues Table </a:t>
            </a:r>
            <a:r>
              <a:rPr lang="en-US" sz="1400" dirty="0" err="1" smtClean="0">
                <a:solidFill>
                  <a:schemeClr val="tx2"/>
                </a:solidFill>
              </a:rPr>
              <a:t>en</a:t>
            </a:r>
            <a:r>
              <a:rPr lang="en-US" sz="1400" dirty="0" smtClean="0">
                <a:solidFill>
                  <a:schemeClr val="tx2"/>
                </a:solidFill>
              </a:rPr>
              <a:t> part A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Ethics Self-Assessment </a:t>
            </a:r>
            <a:r>
              <a:rPr lang="en-US" sz="1400" dirty="0" err="1" smtClean="0">
                <a:solidFill>
                  <a:schemeClr val="tx2"/>
                </a:solidFill>
              </a:rPr>
              <a:t>en</a:t>
            </a:r>
            <a:r>
              <a:rPr lang="en-US" sz="1400" dirty="0" smtClean="0">
                <a:solidFill>
                  <a:schemeClr val="tx2"/>
                </a:solidFill>
              </a:rPr>
              <a:t> part B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 smtClean="0">
              <a:solidFill>
                <a:schemeClr val="tx2"/>
              </a:solidFill>
              <a:hlinkClick r:id="rId3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 smtClean="0">
              <a:solidFill>
                <a:schemeClr val="tx2"/>
              </a:solidFill>
              <a:hlinkClick r:id="rId3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_tradnl" sz="1100" dirty="0" smtClean="0">
                <a:solidFill>
                  <a:schemeClr val="tx2"/>
                </a:solidFill>
                <a:hlinkClick r:id=""/>
              </a:rPr>
              <a:t>RTD-ETHICS-REVIEW-HELPDESK@ec.europa.eu</a:t>
            </a:r>
            <a:r>
              <a:rPr lang="es-ES_tradnl" sz="1100" dirty="0" smtClean="0">
                <a:solidFill>
                  <a:schemeClr val="tx2"/>
                </a:solidFill>
              </a:rPr>
              <a:t> </a:t>
            </a:r>
            <a:endParaRPr lang="en-US" sz="1100" dirty="0" smtClean="0">
              <a:solidFill>
                <a:schemeClr val="tx2"/>
              </a:solidFill>
            </a:endParaRPr>
          </a:p>
          <a:p>
            <a:endParaRPr lang="es-ES_tradnl" sz="1100" dirty="0">
              <a:solidFill>
                <a:schemeClr val="tx2"/>
              </a:solidFill>
            </a:endParaRPr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21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graphicFrame>
        <p:nvGraphicFramePr>
          <p:cNvPr id="10" name="5 Tabla"/>
          <p:cNvGraphicFramePr>
            <a:graphicFrameLocks noGrp="1"/>
          </p:cNvGraphicFramePr>
          <p:nvPr>
            <p:extLst/>
          </p:nvPr>
        </p:nvGraphicFramePr>
        <p:xfrm>
          <a:off x="440843" y="1435844"/>
          <a:ext cx="3960440" cy="4590121"/>
        </p:xfrm>
        <a:graphic>
          <a:graphicData uri="http://schemas.openxmlformats.org/drawingml/2006/table">
            <a:tbl>
              <a:tblPr/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IMPLEMENTATION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53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Coherence and effectiveness of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the work plan </a:t>
                      </a:r>
                      <a:endParaRPr lang="en-US" sz="1800" b="0" i="0" u="none" strike="noStrike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Appropriateness of the allocation of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tasks and resources </a:t>
                      </a:r>
                      <a:endParaRPr lang="en-US" sz="1800" b="0" i="0" u="none" strike="noStrike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449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Appropriateness of the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management structure and procedures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including risk management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37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Appropriateness of the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institutional environment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(infrastructure)</a:t>
                      </a:r>
                    </a:p>
                  </a:txBody>
                  <a:tcPr marL="47801" marR="4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14 Rectángulo redondeado"/>
          <p:cNvSpPr/>
          <p:nvPr/>
        </p:nvSpPr>
        <p:spPr>
          <a:xfrm>
            <a:off x="4597557" y="1670787"/>
            <a:ext cx="346429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WPs</a:t>
            </a:r>
            <a:r>
              <a:rPr lang="es-ES" sz="1400" dirty="0" smtClean="0"/>
              <a:t>, tareas y recursos asignados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Deliverables</a:t>
            </a:r>
            <a:r>
              <a:rPr lang="es-ES" sz="1400" dirty="0" smtClean="0"/>
              <a:t> / </a:t>
            </a:r>
            <a:r>
              <a:rPr lang="es-ES" sz="1400" dirty="0" err="1" smtClean="0"/>
              <a:t>Milestones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Gantt Visual y comprensible  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4610944" y="2780928"/>
            <a:ext cx="3491071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Estructura de gestión (mecanismo de seguimiento, apoyo RRHH – </a:t>
            </a:r>
            <a:r>
              <a:rPr lang="es-ES" sz="1400" dirty="0" err="1" smtClean="0"/>
              <a:t>OPEs</a:t>
            </a:r>
            <a:r>
              <a:rPr lang="es-ES" sz="1400" dirty="0" smtClean="0"/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 Planes de contingencia (visual: tabla…)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4639344" y="3959007"/>
            <a:ext cx="3464296" cy="773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Adecuación de las infraestructuras, acceso a recursos / instalaciones / 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4639344" y="5013176"/>
            <a:ext cx="3464298" cy="773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Complementariedad de instituciones con el proyecto / ER</a:t>
            </a:r>
          </a:p>
        </p:txBody>
      </p:sp>
      <p:sp>
        <p:nvSpPr>
          <p:cNvPr id="12" name="4 Marcador de número de diapositiva"/>
          <p:cNvSpPr txBox="1">
            <a:spLocks/>
          </p:cNvSpPr>
          <p:nvPr/>
        </p:nvSpPr>
        <p:spPr>
          <a:xfrm>
            <a:off x="6995053" y="6481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71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Quality and efficiency of the implementation </a:t>
            </a:r>
            <a:r>
              <a:rPr lang="en-US" sz="2800" b="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84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Implementation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</a:pPr>
            <a:r>
              <a:rPr lang="es-ES" sz="2000" b="1" dirty="0" smtClean="0">
                <a:ea typeface="+mn-ea"/>
                <a:cs typeface="+mn-cs"/>
              </a:rPr>
              <a:t>3.1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Coherence and effectiveness of </a:t>
            </a: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the work plan </a:t>
            </a:r>
            <a:endParaRPr 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GB" sz="2000" dirty="0"/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The proposal should be designed in order to achieve the desired impact, the evaluator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Work Packages description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List of major deliverables (</a:t>
            </a: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= tangible output: report, document, technical diagram, software, etc.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)</a:t>
            </a: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List of major milestones </a:t>
            </a: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(=control/ decision points that help to chart progress)</a:t>
            </a: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Secondments</a:t>
            </a:r>
          </a:p>
          <a:p>
            <a:pPr marL="0" indent="0" algn="just">
              <a:buNone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0" indent="0" algn="just">
              <a:buNone/>
              <a:defRPr/>
            </a:pPr>
            <a:r>
              <a:rPr lang="en-GB" sz="2000" b="1" dirty="0" smtClean="0">
                <a:ea typeface="+mn-ea"/>
                <a:cs typeface="+mn-cs"/>
              </a:rPr>
              <a:t>IMPORTANT</a:t>
            </a:r>
            <a:r>
              <a:rPr lang="en-GB" sz="2000" dirty="0" smtClean="0">
                <a:ea typeface="+mn-ea"/>
                <a:cs typeface="+mn-cs"/>
              </a:rPr>
              <a:t>: ASK FOR HELP TO YOUR TTO - EPO</a:t>
            </a:r>
            <a:endParaRPr lang="en-GB" sz="2000" dirty="0">
              <a:ea typeface="+mn-ea"/>
              <a:cs typeface="+mn-cs"/>
            </a:endParaRPr>
          </a:p>
          <a:p>
            <a:pPr marL="0" indent="0" algn="just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The </a:t>
            </a:r>
            <a:r>
              <a:rPr lang="en-GB" sz="2000" b="1" dirty="0" smtClean="0">
                <a:ea typeface="+mn-ea"/>
                <a:cs typeface="+mn-cs"/>
              </a:rPr>
              <a:t>GANTT Chart </a:t>
            </a:r>
            <a:r>
              <a:rPr lang="en-GB" sz="2000" dirty="0" smtClean="0">
                <a:ea typeface="+mn-ea"/>
                <a:cs typeface="+mn-cs"/>
              </a:rPr>
              <a:t>should be clear and complete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5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Implementation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</a:pPr>
            <a:r>
              <a:rPr lang="es-ES" sz="2000" b="1" dirty="0">
                <a:ea typeface="+mn-ea"/>
                <a:cs typeface="+mn-cs"/>
              </a:rPr>
              <a:t>3.2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Appropriateness of the allocation of </a:t>
            </a: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tasks and resources </a:t>
            </a:r>
            <a:endParaRPr 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The evaluator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Describe </a:t>
            </a:r>
            <a:r>
              <a:rPr lang="en-GB" sz="2000" dirty="0"/>
              <a:t>how the work planning and the resources mobilised will ensure that the research and training objectives will be reached.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Explain why the amount of person-months is appropriate in relation to the activities proposed. 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en-GB" sz="2000" dirty="0">
              <a:ea typeface="+mn-ea"/>
              <a:cs typeface="+mn-cs"/>
            </a:endParaRPr>
          </a:p>
          <a:p>
            <a:pPr marL="0" indent="0" algn="just">
              <a:buNone/>
              <a:defRPr/>
            </a:pPr>
            <a:r>
              <a:rPr lang="en-GB" sz="2000" b="1" dirty="0" smtClean="0">
                <a:ea typeface="+mn-ea"/>
                <a:cs typeface="+mn-cs"/>
              </a:rPr>
              <a:t>Your institution </a:t>
            </a:r>
            <a:r>
              <a:rPr lang="en-GB" sz="2000" dirty="0" smtClean="0">
                <a:ea typeface="+mn-ea"/>
                <a:cs typeface="+mn-cs"/>
              </a:rPr>
              <a:t>services here is </a:t>
            </a:r>
            <a:r>
              <a:rPr lang="en-GB" sz="2000" b="1" dirty="0" smtClean="0">
                <a:ea typeface="+mn-ea"/>
                <a:cs typeface="+mn-cs"/>
              </a:rPr>
              <a:t>crucial</a:t>
            </a:r>
            <a:r>
              <a:rPr lang="en-GB" sz="2000" dirty="0" smtClean="0">
                <a:ea typeface="+mn-ea"/>
                <a:cs typeface="+mn-cs"/>
              </a:rPr>
              <a:t>. Work together with your colleagues from Project Office or Tech Transfer Office.</a:t>
            </a:r>
          </a:p>
        </p:txBody>
      </p:sp>
    </p:spTree>
    <p:extLst>
      <p:ext uri="{BB962C8B-B14F-4D97-AF65-F5344CB8AC3E}">
        <p14:creationId xmlns:p14="http://schemas.microsoft.com/office/powerpoint/2010/main" val="8471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Implementation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</a:pPr>
            <a:r>
              <a:rPr lang="es-ES" sz="2000" b="1" dirty="0" smtClean="0">
                <a:ea typeface="+mn-ea"/>
                <a:cs typeface="+mn-cs"/>
              </a:rPr>
              <a:t>3.3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Appropriateness of the </a:t>
            </a: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management structure and procedures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, including risk management</a:t>
            </a:r>
          </a:p>
          <a:p>
            <a:pPr marL="0" indent="0">
              <a:buFont typeface="Arial" charset="0"/>
              <a:buNone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The evaluator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</a:t>
            </a:r>
            <a:r>
              <a:rPr lang="en-GB" sz="2000" b="1" dirty="0" smtClean="0">
                <a:ea typeface="+mn-ea"/>
                <a:cs typeface="+mn-cs"/>
              </a:rPr>
              <a:t>project organization </a:t>
            </a:r>
            <a:r>
              <a:rPr lang="en-GB" sz="2000" dirty="0" smtClean="0">
                <a:ea typeface="+mn-ea"/>
                <a:cs typeface="+mn-cs"/>
              </a:rPr>
              <a:t>and </a:t>
            </a:r>
            <a:r>
              <a:rPr lang="en-GB" sz="2000" b="1" dirty="0" smtClean="0">
                <a:ea typeface="+mn-ea"/>
                <a:cs typeface="+mn-cs"/>
              </a:rPr>
              <a:t>management structure</a:t>
            </a:r>
            <a:r>
              <a:rPr lang="en-GB" sz="2000" dirty="0" smtClean="0">
                <a:ea typeface="+mn-ea"/>
                <a:cs typeface="+mn-cs"/>
              </a:rPr>
              <a:t>, including the </a:t>
            </a:r>
            <a:r>
              <a:rPr lang="en-GB" sz="2000" b="1" dirty="0" smtClean="0">
                <a:ea typeface="+mn-ea"/>
                <a:cs typeface="+mn-cs"/>
              </a:rPr>
              <a:t>financial management </a:t>
            </a:r>
            <a:r>
              <a:rPr lang="en-GB" sz="2000" dirty="0" smtClean="0">
                <a:ea typeface="+mn-ea"/>
                <a:cs typeface="+mn-cs"/>
              </a:rPr>
              <a:t>strategy and the progress monitoring mechanism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Remark possible risks for project objectives and concrete contingency plan and mitigation actions.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en-GB" sz="2000" dirty="0">
              <a:ea typeface="+mn-ea"/>
              <a:cs typeface="+mn-cs"/>
            </a:endParaRPr>
          </a:p>
          <a:p>
            <a:pPr marL="0" indent="0" algn="just">
              <a:buNone/>
              <a:defRPr/>
            </a:pPr>
            <a:r>
              <a:rPr lang="en-GB" sz="2000" b="1" dirty="0" smtClean="0">
                <a:ea typeface="+mn-ea"/>
                <a:cs typeface="+mn-cs"/>
              </a:rPr>
              <a:t>Your institution </a:t>
            </a:r>
            <a:r>
              <a:rPr lang="en-GB" sz="2000" dirty="0" smtClean="0">
                <a:ea typeface="+mn-ea"/>
                <a:cs typeface="+mn-cs"/>
              </a:rPr>
              <a:t>services here is </a:t>
            </a:r>
            <a:r>
              <a:rPr lang="en-GB" sz="2000" b="1" dirty="0" smtClean="0">
                <a:ea typeface="+mn-ea"/>
                <a:cs typeface="+mn-cs"/>
              </a:rPr>
              <a:t>crucial</a:t>
            </a:r>
            <a:r>
              <a:rPr lang="en-GB" sz="2000" dirty="0" smtClean="0">
                <a:ea typeface="+mn-ea"/>
                <a:cs typeface="+mn-cs"/>
              </a:rPr>
              <a:t>. Work together with your colleagues from Project Office or Tech Transfer Office.</a:t>
            </a:r>
          </a:p>
        </p:txBody>
      </p:sp>
    </p:spTree>
    <p:extLst>
      <p:ext uri="{BB962C8B-B14F-4D97-AF65-F5344CB8AC3E}">
        <p14:creationId xmlns:p14="http://schemas.microsoft.com/office/powerpoint/2010/main" val="7112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Implementation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3.4. </a:t>
            </a:r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Appropriateness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of the </a:t>
            </a: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institutional environment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(infrastructure)</a:t>
            </a:r>
          </a:p>
          <a:p>
            <a:pPr marL="0" indent="0">
              <a:buFont typeface="Arial" charset="0"/>
              <a:buNone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The evaluator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commitment of the beneficiary and partner organization with the project. </a:t>
            </a:r>
            <a:r>
              <a:rPr lang="en-GB" sz="2000" dirty="0"/>
              <a:t>For GF also the role of partner organisations in Third Countries for the outgoing </a:t>
            </a: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infrastructure, logistics, facilities offered to the fellow for the good implementation of the action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Section 6 (Capacities of the participating organizations) is evaluated here.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842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FF0000"/>
                </a:solidFill>
                <a:latin typeface="Verdana" charset="0"/>
                <a:ea typeface="MS PGothic" charset="0"/>
              </a:rPr>
              <a:t>Implementation</a:t>
            </a:r>
            <a:endParaRPr lang="es-ES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0006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ES" sz="2000" b="1" dirty="0" smtClean="0">
                <a:ea typeface="+mn-ea"/>
                <a:cs typeface="+mn-cs"/>
              </a:rPr>
              <a:t>3.4. </a:t>
            </a:r>
            <a:r>
              <a:rPr lang="es-ES" sz="2000" b="1" dirty="0" err="1">
                <a:ea typeface="+mn-ea"/>
                <a:cs typeface="+mn-cs"/>
              </a:rPr>
              <a:t>Competences</a:t>
            </a:r>
            <a:r>
              <a:rPr lang="es-ES" sz="2000" b="1" dirty="0">
                <a:ea typeface="+mn-ea"/>
                <a:cs typeface="+mn-cs"/>
              </a:rPr>
              <a:t>, </a:t>
            </a:r>
            <a:r>
              <a:rPr lang="es-ES" sz="2000" b="1" dirty="0" err="1">
                <a:ea typeface="+mn-ea"/>
                <a:cs typeface="+mn-cs"/>
              </a:rPr>
              <a:t>experience</a:t>
            </a:r>
            <a:r>
              <a:rPr lang="es-ES" sz="2000" b="1" dirty="0">
                <a:ea typeface="+mn-ea"/>
                <a:cs typeface="+mn-cs"/>
              </a:rPr>
              <a:t> and </a:t>
            </a:r>
            <a:r>
              <a:rPr lang="es-ES" sz="2000" b="1" dirty="0" err="1">
                <a:ea typeface="+mn-ea"/>
                <a:cs typeface="+mn-cs"/>
              </a:rPr>
              <a:t>complementarity</a:t>
            </a:r>
            <a:r>
              <a:rPr lang="es-ES" sz="2000" b="1" dirty="0">
                <a:ea typeface="+mn-ea"/>
                <a:cs typeface="+mn-cs"/>
              </a:rPr>
              <a:t> </a:t>
            </a:r>
            <a:r>
              <a:rPr lang="es-ES" sz="2000" dirty="0">
                <a:ea typeface="+mn-ea"/>
                <a:cs typeface="+mn-cs"/>
              </a:rPr>
              <a:t>of </a:t>
            </a:r>
            <a:r>
              <a:rPr lang="es-ES" sz="2000" dirty="0" err="1">
                <a:ea typeface="+mn-ea"/>
                <a:cs typeface="+mn-cs"/>
              </a:rPr>
              <a:t>the</a:t>
            </a:r>
            <a:r>
              <a:rPr lang="es-ES" sz="2000" dirty="0">
                <a:ea typeface="+mn-ea"/>
                <a:cs typeface="+mn-cs"/>
              </a:rPr>
              <a:t> </a:t>
            </a:r>
            <a:r>
              <a:rPr lang="es-ES" sz="2000" dirty="0" err="1">
                <a:ea typeface="+mn-ea"/>
                <a:cs typeface="+mn-cs"/>
              </a:rPr>
              <a:t>participating</a:t>
            </a:r>
            <a:r>
              <a:rPr lang="es-ES" sz="2000" dirty="0">
                <a:ea typeface="+mn-ea"/>
                <a:cs typeface="+mn-cs"/>
              </a:rPr>
              <a:t> </a:t>
            </a:r>
            <a:r>
              <a:rPr lang="es-ES" sz="2000" dirty="0" err="1">
                <a:ea typeface="+mn-ea"/>
                <a:cs typeface="+mn-cs"/>
              </a:rPr>
              <a:t>organisations</a:t>
            </a:r>
            <a:r>
              <a:rPr lang="es-ES" sz="2000" dirty="0">
                <a:ea typeface="+mn-ea"/>
                <a:cs typeface="+mn-cs"/>
              </a:rPr>
              <a:t> </a:t>
            </a:r>
            <a:r>
              <a:rPr lang="es-ES" sz="2000" b="1" dirty="0">
                <a:ea typeface="+mn-ea"/>
                <a:cs typeface="+mn-cs"/>
              </a:rPr>
              <a:t>and </a:t>
            </a:r>
            <a:r>
              <a:rPr lang="es-ES" sz="2000" b="1" dirty="0" err="1">
                <a:ea typeface="+mn-ea"/>
                <a:cs typeface="+mn-cs"/>
              </a:rPr>
              <a:t>institutional</a:t>
            </a:r>
            <a:r>
              <a:rPr lang="es-ES" sz="2000" b="1" dirty="0">
                <a:ea typeface="+mn-ea"/>
                <a:cs typeface="+mn-cs"/>
              </a:rPr>
              <a:t> </a:t>
            </a:r>
            <a:r>
              <a:rPr lang="es-ES" sz="2000" b="1" dirty="0" err="1">
                <a:ea typeface="+mn-ea"/>
                <a:cs typeface="+mn-cs"/>
              </a:rPr>
              <a:t>commitment</a:t>
            </a:r>
            <a:r>
              <a:rPr lang="es-ES" sz="2000" b="1" dirty="0">
                <a:ea typeface="+mn-ea"/>
                <a:cs typeface="+mn-cs"/>
              </a:rPr>
              <a:t> </a:t>
            </a:r>
            <a:endParaRPr lang="es-ES" sz="2000" dirty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The evaluator will assess: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 smtClean="0">
              <a:ea typeface="+mn-ea"/>
              <a:cs typeface="+mn-cs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Remark the competences of the host institution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The contribution of the beneficiary to the research and training activities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In GF the role of the Partner organization during the outgoing phase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ea typeface="+mn-ea"/>
                <a:cs typeface="+mn-cs"/>
              </a:rPr>
              <a:t>Letter of Commitment plays an important role here. </a:t>
            </a:r>
          </a:p>
        </p:txBody>
      </p:sp>
    </p:spTree>
    <p:extLst>
      <p:ext uri="{BB962C8B-B14F-4D97-AF65-F5344CB8AC3E}">
        <p14:creationId xmlns:p14="http://schemas.microsoft.com/office/powerpoint/2010/main" val="11476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When preparing a </a:t>
            </a:r>
            <a:r>
              <a:rPr lang="en-GB" dirty="0" smtClean="0">
                <a:solidFill>
                  <a:srgbClr val="FF0000"/>
                </a:solidFill>
              </a:rPr>
              <a:t>proposal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19869"/>
            <a:ext cx="8147248" cy="5001419"/>
          </a:xfrm>
        </p:spPr>
        <p:txBody>
          <a:bodyPr>
            <a:noAutofit/>
          </a:bodyPr>
          <a:lstStyle/>
          <a:p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Read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Call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Documents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lvl="1"/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Work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Guide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ES" sz="16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Applicants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, Horizontal </a:t>
            </a:r>
            <a:r>
              <a:rPr lang="es-ES" sz="1600" dirty="0" err="1">
                <a:ea typeface="Verdana" panose="020B0604030504040204" pitchFamily="34" charset="0"/>
                <a:cs typeface="Verdana" panose="020B0604030504040204" pitchFamily="34" charset="0"/>
              </a:rPr>
              <a:t>Issues</a:t>
            </a:r>
            <a:r>
              <a:rPr lang="es-ES" sz="160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sz="1600" dirty="0" err="1">
                <a:ea typeface="Verdana" panose="020B0604030504040204" pitchFamily="34" charset="0"/>
                <a:cs typeface="Verdana" panose="020B0604030504040204" pitchFamily="34" charset="0"/>
              </a:rPr>
              <a:t>Gender</a:t>
            </a:r>
            <a:r>
              <a:rPr lang="es-ES" sz="1600" dirty="0"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s-ES" sz="1600" dirty="0" err="1">
                <a:ea typeface="Verdana" panose="020B0604030504040204" pitchFamily="34" charset="0"/>
                <a:cs typeface="Verdana" panose="020B0604030504040204" pitchFamily="34" charset="0"/>
              </a:rPr>
              <a:t>Ethic</a:t>
            </a:r>
            <a:r>
              <a:rPr lang="es-ES" sz="16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>
                <a:ea typeface="Verdana" panose="020B0604030504040204" pitchFamily="34" charset="0"/>
                <a:cs typeface="Verdana" panose="020B0604030504040204" pitchFamily="34" charset="0"/>
              </a:rPr>
              <a:t>Issues</a:t>
            </a:r>
            <a:r>
              <a:rPr lang="es-ES" sz="1600"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FAQ, RRI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documents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endParaRPr lang="es-ES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s-ES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Use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official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templates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lvl="1"/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Include the information where requested, evaluators will look at all headings and sub-headings</a:t>
            </a:r>
          </a:p>
          <a:p>
            <a:pPr lvl="1"/>
            <a:r>
              <a:rPr lang="en-U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1600" b="1" dirty="0"/>
              <a:t>A picture speaks a thousand words</a:t>
            </a:r>
            <a:r>
              <a:rPr lang="en-U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”: </a:t>
            </a: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use visuals to provide global information at a glance.</a:t>
            </a:r>
          </a:p>
          <a:p>
            <a:pPr lvl="1"/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Be aware of all criteria weight, it is not all about Excellence!</a:t>
            </a: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Ask for support:</a:t>
            </a:r>
          </a:p>
          <a:p>
            <a:pPr lvl="1"/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Own institution: European Projects Offices /  Transfer of Technology Offices / HR Departments …</a:t>
            </a:r>
          </a:p>
          <a:p>
            <a:pPr lvl="1"/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National Contact Points</a:t>
            </a:r>
          </a:p>
          <a:p>
            <a:endParaRPr lang="es-ES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leave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6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last</a:t>
            </a:r>
            <a:r>
              <a:rPr lang="es-E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minute! </a:t>
            </a:r>
            <a:endParaRPr lang="es-ES" sz="16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Get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familiar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Participants´Portal</a:t>
            </a:r>
            <a:endParaRPr lang="es-ES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Upload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version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will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be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able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rewrite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es-E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ES" sz="1600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s-ES" sz="2000" dirty="0" smtClean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4 Marcador de número de diapositiva"/>
          <p:cNvSpPr txBox="1">
            <a:spLocks/>
          </p:cNvSpPr>
          <p:nvPr/>
        </p:nvSpPr>
        <p:spPr>
          <a:xfrm>
            <a:off x="7010400" y="64919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77</a:t>
            </a:fld>
            <a:endParaRPr lang="es-ES" dirty="0"/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020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Strengths Excellence</a:t>
            </a:r>
          </a:p>
        </p:txBody>
      </p:sp>
      <p:sp>
        <p:nvSpPr>
          <p:cNvPr id="56323" name="2 Marcador de contenido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248150"/>
          </a:xfrm>
        </p:spPr>
        <p:txBody>
          <a:bodyPr/>
          <a:lstStyle/>
          <a:p>
            <a:r>
              <a:rPr lang="en-US" sz="1800">
                <a:latin typeface="Verdana" charset="0"/>
                <a:ea typeface="MS PGothic" charset="0"/>
              </a:rPr>
              <a:t>The proposed research </a:t>
            </a:r>
            <a:r>
              <a:rPr lang="en-US" sz="1800" b="1">
                <a:latin typeface="Verdana" charset="0"/>
                <a:ea typeface="MS PGothic" charset="0"/>
              </a:rPr>
              <a:t>topic</a:t>
            </a:r>
            <a:r>
              <a:rPr lang="en-US" sz="1800">
                <a:latin typeface="Verdana" charset="0"/>
                <a:ea typeface="MS PGothic" charset="0"/>
              </a:rPr>
              <a:t> is of </a:t>
            </a:r>
            <a:r>
              <a:rPr lang="en-US" sz="1800" b="1">
                <a:latin typeface="Verdana" charset="0"/>
                <a:ea typeface="MS PGothic" charset="0"/>
              </a:rPr>
              <a:t>high scientific relevance </a:t>
            </a:r>
            <a:r>
              <a:rPr lang="en-US" sz="1800">
                <a:latin typeface="Verdana" charset="0"/>
                <a:ea typeface="MS PGothic" charset="0"/>
              </a:rPr>
              <a:t>and </a:t>
            </a:r>
            <a:r>
              <a:rPr lang="en-US" sz="1800" b="1">
                <a:latin typeface="Verdana" charset="0"/>
                <a:ea typeface="MS PGothic" charset="0"/>
              </a:rPr>
              <a:t>innovative</a:t>
            </a:r>
            <a:r>
              <a:rPr lang="en-US" sz="1800">
                <a:latin typeface="Verdana" charset="0"/>
                <a:ea typeface="MS PGothic" charset="0"/>
              </a:rPr>
              <a:t>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</a:t>
            </a:r>
            <a:r>
              <a:rPr lang="en-US" sz="1800" b="1">
                <a:latin typeface="Verdana" charset="0"/>
                <a:ea typeface="MS PGothic" charset="0"/>
              </a:rPr>
              <a:t>originality and innovative aspects </a:t>
            </a:r>
            <a:r>
              <a:rPr lang="en-US" sz="1800">
                <a:latin typeface="Verdana" charset="0"/>
                <a:ea typeface="MS PGothic" charset="0"/>
              </a:rPr>
              <a:t>of the proposal are very well explained. The progress beyond the state of the art is promising. 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knowledge of the </a:t>
            </a:r>
            <a:r>
              <a:rPr lang="en-US" sz="1800" b="1">
                <a:latin typeface="Verdana" charset="0"/>
                <a:ea typeface="MS PGothic" charset="0"/>
              </a:rPr>
              <a:t>state-of-the-art</a:t>
            </a:r>
            <a:r>
              <a:rPr lang="en-US" sz="1800">
                <a:latin typeface="Verdana" charset="0"/>
                <a:ea typeface="MS PGothic" charset="0"/>
              </a:rPr>
              <a:t> in the field of cancer diagnostic techniques, is </a:t>
            </a:r>
            <a:r>
              <a:rPr lang="en-US" sz="1800" b="1">
                <a:latin typeface="Verdana" charset="0"/>
                <a:ea typeface="MS PGothic" charset="0"/>
              </a:rPr>
              <a:t>well formulated</a:t>
            </a:r>
            <a:r>
              <a:rPr lang="en-US" sz="1800">
                <a:latin typeface="Verdana" charset="0"/>
                <a:ea typeface="MS PGothic" charset="0"/>
              </a:rPr>
              <a:t>. 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project presents several </a:t>
            </a:r>
            <a:r>
              <a:rPr lang="en-US" sz="1800" b="1">
                <a:latin typeface="Verdana" charset="0"/>
                <a:ea typeface="MS PGothic" charset="0"/>
              </a:rPr>
              <a:t>innovations</a:t>
            </a:r>
            <a:r>
              <a:rPr lang="en-US" sz="1800">
                <a:latin typeface="Verdana" charset="0"/>
                <a:ea typeface="MS PGothic" charset="0"/>
              </a:rPr>
              <a:t>, in a </a:t>
            </a:r>
            <a:r>
              <a:rPr lang="en-US" sz="1800" b="1">
                <a:latin typeface="Verdana" charset="0"/>
                <a:ea typeface="MS PGothic" charset="0"/>
              </a:rPr>
              <a:t>multidisciplinary</a:t>
            </a:r>
            <a:r>
              <a:rPr lang="en-US" sz="1800">
                <a:latin typeface="Verdana" charset="0"/>
                <a:ea typeface="MS PGothic" charset="0"/>
              </a:rPr>
              <a:t> framework, to </a:t>
            </a:r>
            <a:r>
              <a:rPr lang="en-US" sz="1800" b="1">
                <a:latin typeface="Verdana" charset="0"/>
                <a:ea typeface="MS PGothic" charset="0"/>
              </a:rPr>
              <a:t>advance in the state of the art</a:t>
            </a:r>
            <a:r>
              <a:rPr lang="en-US" sz="1800">
                <a:latin typeface="Verdana" charset="0"/>
                <a:ea typeface="MS PGothic" charset="0"/>
              </a:rPr>
              <a:t>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proposal has very </a:t>
            </a:r>
            <a:r>
              <a:rPr lang="en-US" sz="1800" b="1">
                <a:latin typeface="Verdana" charset="0"/>
                <a:ea typeface="MS PGothic" charset="0"/>
              </a:rPr>
              <a:t>good research aims </a:t>
            </a:r>
            <a:r>
              <a:rPr lang="en-US" sz="1800">
                <a:latin typeface="Verdana" charset="0"/>
                <a:ea typeface="MS PGothic" charset="0"/>
              </a:rPr>
              <a:t>and is based on research tools of appropriate technological quality.</a:t>
            </a:r>
          </a:p>
          <a:p>
            <a:r>
              <a:rPr lang="en-US" sz="1800" b="1">
                <a:latin typeface="Verdana" charset="0"/>
                <a:ea typeface="MS PGothic" charset="0"/>
              </a:rPr>
              <a:t>Multidisciplinary aspects </a:t>
            </a:r>
            <a:r>
              <a:rPr lang="en-US" sz="1800">
                <a:latin typeface="Verdana" charset="0"/>
                <a:ea typeface="MS PGothic" charset="0"/>
              </a:rPr>
              <a:t>of the proposal are </a:t>
            </a:r>
            <a:r>
              <a:rPr lang="en-US" sz="1800" b="1">
                <a:latin typeface="Verdana" charset="0"/>
                <a:ea typeface="MS PGothic" charset="0"/>
              </a:rPr>
              <a:t>supported</a:t>
            </a:r>
            <a:r>
              <a:rPr lang="en-US" sz="1800">
                <a:latin typeface="Verdana" charset="0"/>
                <a:ea typeface="MS PGothic" charset="0"/>
              </a:rPr>
              <a:t> with the relevant data.</a:t>
            </a:r>
          </a:p>
          <a:p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s-ES">
              <a:latin typeface="Verdana" charset="0"/>
              <a:ea typeface="MS PGothic" charset="0"/>
            </a:endParaRPr>
          </a:p>
        </p:txBody>
      </p:sp>
      <p:sp>
        <p:nvSpPr>
          <p:cNvPr id="56325" name="Rectángulo 5"/>
          <p:cNvSpPr>
            <a:spLocks noChangeArrowheads="1"/>
          </p:cNvSpPr>
          <p:nvPr/>
        </p:nvSpPr>
        <p:spPr bwMode="auto">
          <a:xfrm>
            <a:off x="1187450" y="5741988"/>
            <a:ext cx="67691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algn="ctr">
              <a:lnSpc>
                <a:spcPct val="115000"/>
              </a:lnSpc>
            </a:pPr>
            <a:r>
              <a:rPr lang="en-GB" sz="1200" b="1">
                <a:solidFill>
                  <a:srgbClr val="000000"/>
                </a:solidFill>
                <a:latin typeface="Verdana" charset="0"/>
                <a:cs typeface="Calibri" charset="0"/>
              </a:rPr>
              <a:t>Quality, innovative aspects and </a:t>
            </a:r>
            <a:r>
              <a:rPr lang="en-GB" sz="1200" b="1">
                <a:solidFill>
                  <a:schemeClr val="accent2"/>
                </a:solidFill>
                <a:latin typeface="Verdana" charset="0"/>
                <a:cs typeface="Calibri" charset="0"/>
              </a:rPr>
              <a:t>credibility of the research </a:t>
            </a:r>
          </a:p>
          <a:p>
            <a:pPr marL="180975" algn="ctr">
              <a:lnSpc>
                <a:spcPct val="115000"/>
              </a:lnSpc>
            </a:pPr>
            <a:r>
              <a:rPr lang="en-GB" sz="1200">
                <a:latin typeface="Verdana" charset="0"/>
                <a:cs typeface="Calibri" charset="0"/>
              </a:rPr>
              <a:t>(including inter / multidisciplinary aspects) </a:t>
            </a:r>
            <a:endParaRPr lang="es-ES" sz="1200">
              <a:latin typeface="Verdana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Strengths Excellence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 smtClean="0">
                <a:ea typeface="+mn-ea"/>
                <a:cs typeface="+mn-cs"/>
              </a:rPr>
              <a:t>Complementary </a:t>
            </a:r>
            <a:r>
              <a:rPr lang="en-US" sz="1800" b="1" dirty="0">
                <a:ea typeface="+mn-ea"/>
                <a:cs typeface="+mn-cs"/>
              </a:rPr>
              <a:t>training </a:t>
            </a:r>
            <a:r>
              <a:rPr lang="en-US" sz="1800" dirty="0">
                <a:ea typeface="+mn-ea"/>
                <a:cs typeface="+mn-cs"/>
              </a:rPr>
              <a:t>involves different skills with mentoring/tutoring and other institutions and experts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sz="1800" dirty="0" smtClean="0">
                <a:ea typeface="+mn-ea"/>
                <a:cs typeface="+mn-cs"/>
              </a:rPr>
              <a:t>The </a:t>
            </a:r>
            <a:r>
              <a:rPr lang="en-US" sz="1800" dirty="0">
                <a:ea typeface="+mn-ea"/>
                <a:cs typeface="+mn-cs"/>
              </a:rPr>
              <a:t>proposal includes </a:t>
            </a:r>
            <a:r>
              <a:rPr lang="en-US" sz="1800" b="1" dirty="0">
                <a:ea typeface="+mn-ea"/>
                <a:cs typeface="+mn-cs"/>
              </a:rPr>
              <a:t>exploitation of research results </a:t>
            </a:r>
            <a:r>
              <a:rPr lang="en-US" sz="1800" dirty="0">
                <a:ea typeface="+mn-ea"/>
                <a:cs typeface="+mn-cs"/>
              </a:rPr>
              <a:t>to the </a:t>
            </a:r>
            <a:r>
              <a:rPr lang="en-US" sz="1800" b="1" dirty="0">
                <a:ea typeface="+mn-ea"/>
                <a:cs typeface="+mn-cs"/>
              </a:rPr>
              <a:t>industrial </a:t>
            </a:r>
            <a:r>
              <a:rPr lang="en-US" sz="1800" b="1" dirty="0" smtClean="0">
                <a:ea typeface="+mn-ea"/>
                <a:cs typeface="+mn-cs"/>
              </a:rPr>
              <a:t>sector</a:t>
            </a:r>
            <a:r>
              <a:rPr lang="en-US" sz="1800" dirty="0" smtClean="0">
                <a:ea typeface="+mn-ea"/>
                <a:cs typeface="+mn-cs"/>
              </a:rPr>
              <a:t>.</a:t>
            </a: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r>
              <a:rPr lang="en-US" sz="1800" b="1" dirty="0" smtClean="0">
                <a:ea typeface="+mn-ea"/>
                <a:cs typeface="+mn-cs"/>
              </a:rPr>
              <a:t>Transfer </a:t>
            </a:r>
            <a:r>
              <a:rPr lang="en-US" sz="1800" b="1" dirty="0">
                <a:ea typeface="+mn-ea"/>
                <a:cs typeface="+mn-cs"/>
              </a:rPr>
              <a:t>of knowledge </a:t>
            </a:r>
            <a:r>
              <a:rPr lang="en-US" sz="1800" dirty="0">
                <a:ea typeface="+mn-ea"/>
                <a:cs typeface="+mn-cs"/>
              </a:rPr>
              <a:t>from the </a:t>
            </a:r>
            <a:r>
              <a:rPr lang="en-US" sz="1800" b="1" dirty="0">
                <a:ea typeface="+mn-ea"/>
                <a:cs typeface="+mn-cs"/>
              </a:rPr>
              <a:t>applicant to the host </a:t>
            </a:r>
            <a:r>
              <a:rPr lang="en-US" sz="1800" dirty="0">
                <a:ea typeface="+mn-ea"/>
                <a:cs typeface="+mn-cs"/>
              </a:rPr>
              <a:t>is </a:t>
            </a:r>
            <a:r>
              <a:rPr lang="en-US" sz="1800" dirty="0" smtClean="0">
                <a:ea typeface="+mn-ea"/>
                <a:cs typeface="+mn-cs"/>
              </a:rPr>
              <a:t>well described.</a:t>
            </a:r>
          </a:p>
          <a:p>
            <a:pPr>
              <a:defRPr/>
            </a:pPr>
            <a:r>
              <a:rPr lang="en-US" sz="1800" dirty="0">
                <a:ea typeface="+mn-ea"/>
                <a:cs typeface="+mn-cs"/>
              </a:rPr>
              <a:t>The researcher will transfer </a:t>
            </a:r>
            <a:r>
              <a:rPr lang="en-US" sz="1800" b="1" dirty="0">
                <a:ea typeface="+mn-ea"/>
                <a:cs typeface="+mn-cs"/>
              </a:rPr>
              <a:t>previously gained knowledge </a:t>
            </a:r>
            <a:r>
              <a:rPr lang="en-US" sz="1800" dirty="0">
                <a:ea typeface="+mn-ea"/>
                <a:cs typeface="+mn-cs"/>
              </a:rPr>
              <a:t>to the host.</a:t>
            </a:r>
            <a:endParaRPr lang="en-US" sz="1800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sz="1800" b="1" dirty="0">
                <a:ea typeface="+mn-ea"/>
                <a:cs typeface="+mn-cs"/>
              </a:rPr>
              <a:t>Transferable skills </a:t>
            </a:r>
            <a:r>
              <a:rPr lang="en-US" sz="1800" dirty="0">
                <a:ea typeface="+mn-ea"/>
                <a:cs typeface="+mn-cs"/>
              </a:rPr>
              <a:t>are of good quality and relevant for the researcher. The expected </a:t>
            </a:r>
            <a:r>
              <a:rPr lang="en-US" sz="1800" b="1" dirty="0">
                <a:ea typeface="+mn-ea"/>
                <a:cs typeface="+mn-cs"/>
              </a:rPr>
              <a:t>exposure to the industry </a:t>
            </a:r>
            <a:r>
              <a:rPr lang="en-US" sz="1800" dirty="0">
                <a:ea typeface="+mn-ea"/>
                <a:cs typeface="+mn-cs"/>
              </a:rPr>
              <a:t>is appropriate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sz="1800" dirty="0">
                <a:ea typeface="+mn-ea"/>
                <a:cs typeface="+mn-cs"/>
              </a:rPr>
              <a:t>The </a:t>
            </a:r>
            <a:r>
              <a:rPr lang="en-US" sz="1800" b="1" dirty="0">
                <a:ea typeface="+mn-ea"/>
                <a:cs typeface="+mn-cs"/>
              </a:rPr>
              <a:t>host Institution </a:t>
            </a:r>
            <a:r>
              <a:rPr lang="en-US" sz="1800" dirty="0">
                <a:ea typeface="+mn-ea"/>
                <a:cs typeface="+mn-cs"/>
              </a:rPr>
              <a:t>has a </a:t>
            </a:r>
            <a:r>
              <a:rPr lang="en-US" sz="1800" b="1" dirty="0">
                <a:ea typeface="+mn-ea"/>
                <a:cs typeface="+mn-cs"/>
              </a:rPr>
              <a:t>strong track record </a:t>
            </a:r>
            <a:r>
              <a:rPr lang="en-US" sz="1800" dirty="0">
                <a:ea typeface="+mn-ea"/>
                <a:cs typeface="+mn-cs"/>
              </a:rPr>
              <a:t>of work relevant to the proposed project</a:t>
            </a:r>
            <a:r>
              <a:rPr lang="en-US" sz="1800" dirty="0" smtClean="0">
                <a:ea typeface="+mn-ea"/>
                <a:cs typeface="+mn-cs"/>
              </a:rPr>
              <a:t>.</a:t>
            </a:r>
            <a:r>
              <a:rPr lang="en-US" sz="1800" dirty="0">
                <a:ea typeface="+mn-ea"/>
                <a:cs typeface="+mn-cs"/>
              </a:rPr>
              <a:t/>
            </a:r>
            <a:br>
              <a:rPr lang="en-US" sz="1800" dirty="0">
                <a:ea typeface="+mn-ea"/>
                <a:cs typeface="+mn-cs"/>
              </a:rPr>
            </a:b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i="1" dirty="0" smtClean="0">
              <a:ea typeface="+mn-ea"/>
              <a:cs typeface="+mn-cs"/>
            </a:endParaRPr>
          </a:p>
          <a:p>
            <a:pPr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s-ES" dirty="0">
              <a:ea typeface="+mn-ea"/>
              <a:cs typeface="+mn-cs"/>
            </a:endParaRPr>
          </a:p>
        </p:txBody>
      </p:sp>
      <p:sp>
        <p:nvSpPr>
          <p:cNvPr id="57348" name="3 Marcador de fecha"/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F0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F0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F0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F0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s-ES" sz="900">
                <a:solidFill>
                  <a:schemeClr val="bg1"/>
                </a:solidFill>
                <a:cs typeface="Arial" charset="0"/>
              </a:rPr>
              <a:t>INDIVIDUAL FELLOWSHIPS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00113" y="5734050"/>
            <a:ext cx="7920037" cy="515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Clarity and quality of </a:t>
            </a:r>
            <a:r>
              <a:rPr lang="en-GB" sz="1200" b="1" dirty="0">
                <a:solidFill>
                  <a:schemeClr val="accent2"/>
                </a:solidFill>
                <a:latin typeface="Verdana"/>
                <a:ea typeface="Calibri"/>
                <a:cs typeface="Verdana"/>
              </a:rPr>
              <a:t>transfer of knowledge </a:t>
            </a:r>
            <a:r>
              <a:rPr lang="en-GB" sz="1200" b="1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/ </a:t>
            </a:r>
            <a:r>
              <a:rPr lang="en-GB" sz="1200" b="1" dirty="0">
                <a:solidFill>
                  <a:schemeClr val="accent2"/>
                </a:solidFill>
                <a:latin typeface="Verdana"/>
                <a:ea typeface="Calibri"/>
                <a:cs typeface="Verdana"/>
              </a:rPr>
              <a:t>training</a:t>
            </a:r>
            <a:r>
              <a:rPr lang="en-GB" sz="1200" b="1" dirty="0">
                <a:solidFill>
                  <a:schemeClr val="accent3"/>
                </a:solidFill>
                <a:latin typeface="Verdana"/>
                <a:ea typeface="Calibri"/>
                <a:cs typeface="Verdana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for the development of the researchers in light of the research objectives</a:t>
            </a:r>
            <a:endParaRPr lang="es-ES" sz="1200" dirty="0">
              <a:solidFill>
                <a:srgbClr val="000000"/>
              </a:solidFill>
              <a:latin typeface="Verdana"/>
              <a:ea typeface="Calibri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60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82" y="2636912"/>
            <a:ext cx="8229600" cy="34178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2" indent="-357188" defTabSz="449263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GB" sz="1600" kern="0" dirty="0" smtClean="0">
              <a:latin typeface="Verdana"/>
              <a:ea typeface="MS Gothic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MSCA </a:t>
            </a:r>
            <a:r>
              <a:rPr lang="es-ES" sz="3200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  <a:endParaRPr lang="es-ES" sz="3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s-ES" sz="1600" dirty="0" err="1">
                <a:ea typeface="Verdana" pitchFamily="34" charset="0"/>
                <a:cs typeface="Verdana" pitchFamily="34" charset="0"/>
              </a:rPr>
              <a:t>Support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 of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the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researchers´</a:t>
            </a:r>
            <a:r>
              <a:rPr lang="es-ES" sz="1600" b="1" dirty="0" err="1">
                <a:ea typeface="Verdana" pitchFamily="34" charset="0"/>
                <a:cs typeface="Verdana" pitchFamily="34" charset="0"/>
              </a:rPr>
              <a:t>career</a:t>
            </a:r>
            <a:r>
              <a:rPr 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b="1" dirty="0" err="1">
                <a:ea typeface="Verdana" pitchFamily="34" charset="0"/>
                <a:cs typeface="Verdana" pitchFamily="34" charset="0"/>
              </a:rPr>
              <a:t>path</a:t>
            </a:r>
            <a:r>
              <a:rPr 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at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all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stages</a:t>
            </a:r>
            <a:endParaRPr lang="es-ES" sz="1600" dirty="0"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ea typeface="Verdana" pitchFamily="34" charset="0"/>
                <a:cs typeface="Verdana" pitchFamily="34" charset="0"/>
              </a:rPr>
              <a:t>Mobility</a:t>
            </a:r>
            <a:r>
              <a:rPr 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is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 a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key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requirement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: triple “i” </a:t>
            </a:r>
            <a:r>
              <a:rPr lang="es-ES" sz="1600" dirty="0" err="1" smtClean="0">
                <a:ea typeface="Verdana" pitchFamily="34" charset="0"/>
                <a:cs typeface="Verdana" pitchFamily="34" charset="0"/>
              </a:rPr>
              <a:t>dimension</a:t>
            </a:r>
            <a:endParaRPr lang="es-ES" sz="1600" dirty="0"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s-ES" sz="1600" dirty="0" err="1">
                <a:ea typeface="Verdana" pitchFamily="34" charset="0"/>
                <a:cs typeface="Verdana" pitchFamily="34" charset="0"/>
              </a:rPr>
              <a:t>Adquisition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 of new and </a:t>
            </a:r>
            <a:r>
              <a:rPr lang="es-ES" sz="1600" b="1" dirty="0" err="1">
                <a:ea typeface="Verdana" pitchFamily="34" charset="0"/>
                <a:cs typeface="Verdana" pitchFamily="34" charset="0"/>
              </a:rPr>
              <a:t>complementary</a:t>
            </a:r>
            <a:r>
              <a:rPr 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b="1" dirty="0" err="1">
                <a:ea typeface="Verdana" pitchFamily="34" charset="0"/>
                <a:cs typeface="Verdana" pitchFamily="34" charset="0"/>
              </a:rPr>
              <a:t>skills</a:t>
            </a:r>
            <a:endParaRPr lang="es-ES" sz="1600" b="1" dirty="0"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s-ES" altLang="es-ES" sz="1600" b="1" dirty="0" err="1">
                <a:ea typeface="Verdana" pitchFamily="34" charset="0"/>
                <a:cs typeface="Verdana" pitchFamily="34" charset="0"/>
              </a:rPr>
              <a:t>Strong</a:t>
            </a:r>
            <a:r>
              <a:rPr lang="es-ES" alt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altLang="es-ES" sz="1600" b="1" dirty="0" err="1">
                <a:ea typeface="Verdana" pitchFamily="34" charset="0"/>
                <a:cs typeface="Verdana" pitchFamily="34" charset="0"/>
              </a:rPr>
              <a:t>industry</a:t>
            </a:r>
            <a:r>
              <a:rPr lang="es-ES" alt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altLang="es-ES" sz="1600" b="1" dirty="0" err="1" smtClean="0">
                <a:ea typeface="Verdana" pitchFamily="34" charset="0"/>
                <a:cs typeface="Verdana" pitchFamily="34" charset="0"/>
              </a:rPr>
              <a:t>participation</a:t>
            </a:r>
            <a:endParaRPr lang="es-ES" altLang="es-ES" sz="1600" b="1" dirty="0"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ea typeface="Verdana" pitchFamily="34" charset="0"/>
                <a:cs typeface="Verdana" pitchFamily="34" charset="0"/>
              </a:rPr>
              <a:t>Excellent</a:t>
            </a:r>
            <a:r>
              <a:rPr 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b="1" dirty="0" err="1">
                <a:ea typeface="Verdana" pitchFamily="34" charset="0"/>
                <a:cs typeface="Verdana" pitchFamily="34" charset="0"/>
              </a:rPr>
              <a:t>working</a:t>
            </a:r>
            <a:r>
              <a:rPr 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sz="1600" b="1" dirty="0" err="1">
                <a:ea typeface="Verdana" pitchFamily="34" charset="0"/>
                <a:cs typeface="Verdana" pitchFamily="34" charset="0"/>
              </a:rPr>
              <a:t>conditions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,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gender</a:t>
            </a:r>
            <a:r>
              <a:rPr lang="es-ES" sz="1600" dirty="0">
                <a:ea typeface="Verdana" pitchFamily="34" charset="0"/>
                <a:cs typeface="Verdana" pitchFamily="34" charset="0"/>
              </a:rPr>
              <a:t> balance and open </a:t>
            </a:r>
            <a:r>
              <a:rPr lang="es-ES" sz="1600" dirty="0" err="1">
                <a:ea typeface="Verdana" pitchFamily="34" charset="0"/>
                <a:cs typeface="Verdana" pitchFamily="34" charset="0"/>
              </a:rPr>
              <a:t>recruitment</a:t>
            </a:r>
            <a:endParaRPr lang="es-ES" altLang="es-ES" sz="1600" b="1" dirty="0"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s-ES" altLang="es-ES" sz="1600" b="1" dirty="0" err="1" smtClean="0">
                <a:ea typeface="Verdana" pitchFamily="34" charset="0"/>
                <a:cs typeface="Verdana" pitchFamily="34" charset="0"/>
              </a:rPr>
              <a:t>Communication</a:t>
            </a:r>
            <a:r>
              <a:rPr lang="es-ES" altLang="es-ES" sz="16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altLang="es-ES" sz="1600" dirty="0">
                <a:ea typeface="Verdana" pitchFamily="34" charset="0"/>
                <a:cs typeface="Verdana" pitchFamily="34" charset="0"/>
              </a:rPr>
              <a:t>and </a:t>
            </a:r>
            <a:r>
              <a:rPr lang="es-ES" altLang="es-ES" sz="1600" b="1" dirty="0" err="1">
                <a:ea typeface="Verdana" pitchFamily="34" charset="0"/>
                <a:cs typeface="Verdana" pitchFamily="34" charset="0"/>
              </a:rPr>
              <a:t>public</a:t>
            </a:r>
            <a:r>
              <a:rPr lang="es-ES" alt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altLang="es-ES" sz="1600" b="1" dirty="0" err="1">
                <a:ea typeface="Verdana" pitchFamily="34" charset="0"/>
                <a:cs typeface="Verdana" pitchFamily="34" charset="0"/>
              </a:rPr>
              <a:t>engagement</a:t>
            </a:r>
            <a:r>
              <a:rPr lang="es-ES" altLang="es-ES" sz="16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s-ES" altLang="es-ES" sz="1600" b="1" dirty="0" err="1">
                <a:ea typeface="Verdana" pitchFamily="34" charset="0"/>
                <a:cs typeface="Verdana" pitchFamily="34" charset="0"/>
              </a:rPr>
              <a:t>activities</a:t>
            </a:r>
            <a:r>
              <a:rPr lang="es-ES" altLang="es-ES" sz="1600" b="1" dirty="0"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s-ES" altLang="es-ES" sz="1600" b="1" dirty="0" err="1">
                <a:ea typeface="Verdana" pitchFamily="34" charset="0"/>
                <a:cs typeface="Verdana" pitchFamily="34" charset="0"/>
              </a:rPr>
              <a:t>Bottom</a:t>
            </a:r>
            <a:r>
              <a:rPr lang="es-ES" altLang="es-ES" sz="1600" b="1" dirty="0">
                <a:ea typeface="Verdana" pitchFamily="34" charset="0"/>
                <a:cs typeface="Verdana" pitchFamily="34" charset="0"/>
              </a:rPr>
              <a:t>-up </a:t>
            </a:r>
            <a:r>
              <a:rPr lang="es-ES" altLang="es-ES" sz="1600" dirty="0" err="1">
                <a:ea typeface="Verdana" pitchFamily="34" charset="0"/>
                <a:cs typeface="Verdana" pitchFamily="34" charset="0"/>
              </a:rPr>
              <a:t>approach</a:t>
            </a:r>
            <a:endParaRPr lang="es-ES" altLang="es-ES" sz="16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6 Marcador de número de diapositiva"/>
          <p:cNvSpPr txBox="1">
            <a:spLocks/>
          </p:cNvSpPr>
          <p:nvPr/>
        </p:nvSpPr>
        <p:spPr>
          <a:xfrm>
            <a:off x="7020272" y="649287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FADFE-3B8F-471C-ABF0-DBC7717ECBBC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1187624" y="1325486"/>
            <a:ext cx="7128792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lvl="1" algn="ctr">
              <a:tabLst>
                <a:tab pos="539750" algn="l"/>
              </a:tabLst>
              <a:defRPr/>
            </a:pPr>
            <a:r>
              <a:rPr lang="en-GB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Ensure the </a:t>
            </a:r>
            <a:r>
              <a:rPr lang="en-GB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optimum </a:t>
            </a:r>
            <a:r>
              <a:rPr lang="en-GB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development </a:t>
            </a:r>
            <a:r>
              <a:rPr lang="en-GB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and dynamic use of </a:t>
            </a:r>
            <a:r>
              <a:rPr lang="en-GB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Europe´s intellectual capital</a:t>
            </a:r>
            <a:r>
              <a:rPr lang="en-GB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in order to generate </a:t>
            </a:r>
            <a:r>
              <a:rPr lang="en-GB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new skills, knowledge and information</a:t>
            </a:r>
            <a:endParaRPr lang="es-ES_tradnl" sz="20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723350"/>
              </p:ext>
            </p:extLst>
          </p:nvPr>
        </p:nvGraphicFramePr>
        <p:xfrm>
          <a:off x="395536" y="5085184"/>
          <a:ext cx="8712967" cy="864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7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64097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+mn-lt"/>
                          <a:cs typeface="Verdana"/>
                        </a:rPr>
                        <a:t>CHE</a:t>
                      </a:r>
                    </a:p>
                    <a:p>
                      <a:pPr algn="ctr"/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Chemistry</a:t>
                      </a:r>
                      <a:endParaRPr lang="es-ES" sz="1200" dirty="0">
                        <a:latin typeface="+mn-lt"/>
                        <a:cs typeface="Verdana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>
                          <a:latin typeface="+mn-lt"/>
                          <a:cs typeface="Verdana"/>
                        </a:rPr>
                        <a:t>SOC</a:t>
                      </a:r>
                    </a:p>
                    <a:p>
                      <a:pPr algn="ctr"/>
                      <a:r>
                        <a:rPr lang="es-ES" sz="1200" dirty="0" smtClean="0">
                          <a:latin typeface="+mn-lt"/>
                          <a:cs typeface="Verdana"/>
                        </a:rPr>
                        <a:t>Social </a:t>
                      </a:r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Sciences</a:t>
                      </a:r>
                      <a:r>
                        <a:rPr lang="es-ES" sz="1200" baseline="0" dirty="0" smtClean="0">
                          <a:latin typeface="+mn-lt"/>
                          <a:cs typeface="Verdana"/>
                        </a:rPr>
                        <a:t> and </a:t>
                      </a:r>
                      <a:r>
                        <a:rPr lang="es-ES" sz="1200" baseline="0" dirty="0" err="1" smtClean="0">
                          <a:latin typeface="+mn-lt"/>
                          <a:cs typeface="Verdana"/>
                        </a:rPr>
                        <a:t>Humanities</a:t>
                      </a:r>
                      <a:endParaRPr lang="es-ES" sz="1200" dirty="0">
                        <a:latin typeface="+mn-lt"/>
                        <a:cs typeface="Verdana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+mn-lt"/>
                          <a:cs typeface="Verdana"/>
                        </a:rPr>
                        <a:t>ECO</a:t>
                      </a:r>
                    </a:p>
                    <a:p>
                      <a:pPr algn="ctr"/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Economic</a:t>
                      </a:r>
                      <a:r>
                        <a:rPr lang="es-ES" sz="1200" dirty="0" smtClean="0"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Sciences</a:t>
                      </a:r>
                      <a:endParaRPr lang="es-ES" sz="1200" dirty="0">
                        <a:latin typeface="+mn-lt"/>
                        <a:cs typeface="Verdan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+mn-lt"/>
                          <a:cs typeface="Verdana"/>
                        </a:rPr>
                        <a:t>ENG</a:t>
                      </a:r>
                    </a:p>
                    <a:p>
                      <a:pPr algn="ctr"/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Information</a:t>
                      </a:r>
                      <a:r>
                        <a:rPr lang="es-ES" sz="1200" dirty="0" smtClean="0"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Science</a:t>
                      </a:r>
                      <a:r>
                        <a:rPr lang="es-ES" sz="1200" dirty="0" smtClean="0">
                          <a:latin typeface="+mn-lt"/>
                          <a:cs typeface="Verdana"/>
                        </a:rPr>
                        <a:t> and </a:t>
                      </a:r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Engineering</a:t>
                      </a:r>
                      <a:endParaRPr lang="es-ES" sz="1200" dirty="0">
                        <a:latin typeface="+mn-lt"/>
                        <a:cs typeface="Verdan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+mn-lt"/>
                          <a:cs typeface="Verdana"/>
                        </a:rPr>
                        <a:t>ENV</a:t>
                      </a:r>
                    </a:p>
                    <a:p>
                      <a:pPr algn="ctr"/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Environmental</a:t>
                      </a:r>
                      <a:r>
                        <a:rPr lang="es-ES" sz="1200" dirty="0" smtClean="0">
                          <a:latin typeface="+mn-lt"/>
                          <a:cs typeface="Verdana"/>
                        </a:rPr>
                        <a:t> and </a:t>
                      </a:r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Geosciences</a:t>
                      </a:r>
                      <a:endParaRPr lang="es-ES" sz="1200" dirty="0">
                        <a:latin typeface="+mn-lt"/>
                        <a:cs typeface="Verdana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+mn-lt"/>
                          <a:cs typeface="Verdana"/>
                        </a:rPr>
                        <a:t>LIF</a:t>
                      </a:r>
                    </a:p>
                    <a:p>
                      <a:pPr algn="ctr"/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Life</a:t>
                      </a:r>
                      <a:r>
                        <a:rPr lang="es-ES" sz="1200" dirty="0" smtClean="0">
                          <a:latin typeface="+mn-lt"/>
                          <a:cs typeface="Verdana"/>
                        </a:rPr>
                        <a:t> </a:t>
                      </a:r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Sciences</a:t>
                      </a:r>
                      <a:endParaRPr lang="es-ES" sz="1200" dirty="0">
                        <a:latin typeface="+mn-lt"/>
                        <a:cs typeface="Verdana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+mn-lt"/>
                          <a:cs typeface="Verdana"/>
                        </a:rPr>
                        <a:t>MAT</a:t>
                      </a:r>
                    </a:p>
                    <a:p>
                      <a:pPr algn="ctr"/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Mathematics</a:t>
                      </a:r>
                      <a:endParaRPr lang="es-ES" sz="1200" dirty="0">
                        <a:latin typeface="+mn-lt"/>
                        <a:cs typeface="Verdana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+mn-lt"/>
                          <a:cs typeface="Verdana"/>
                        </a:rPr>
                        <a:t>PHY</a:t>
                      </a:r>
                    </a:p>
                    <a:p>
                      <a:pPr algn="ctr"/>
                      <a:r>
                        <a:rPr lang="es-ES" sz="1200" dirty="0" err="1" smtClean="0">
                          <a:latin typeface="+mn-lt"/>
                          <a:cs typeface="Verdana"/>
                        </a:rPr>
                        <a:t>Physics</a:t>
                      </a:r>
                      <a:endParaRPr lang="es-ES" sz="1200" dirty="0">
                        <a:latin typeface="+mn-lt"/>
                        <a:cs typeface="Verdana"/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4956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Strengths Excellence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 smtClean="0">
                <a:ea typeface="+mn-ea"/>
                <a:cs typeface="+mn-cs"/>
              </a:rPr>
              <a:t>The </a:t>
            </a:r>
            <a:r>
              <a:rPr lang="en-US" sz="1800" dirty="0">
                <a:ea typeface="+mn-ea"/>
                <a:cs typeface="+mn-cs"/>
              </a:rPr>
              <a:t>level of </a:t>
            </a:r>
            <a:r>
              <a:rPr lang="en-US" sz="1800" b="1" dirty="0">
                <a:ea typeface="+mn-ea"/>
                <a:cs typeface="+mn-cs"/>
              </a:rPr>
              <a:t>experience of the host and the supervisor </a:t>
            </a:r>
            <a:r>
              <a:rPr lang="en-US" sz="1800" dirty="0">
                <a:ea typeface="+mn-ea"/>
                <a:cs typeface="+mn-cs"/>
              </a:rPr>
              <a:t>on the research topic of the proposal is appropriate. The track record of work and international collaborations are very well described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sz="1800" dirty="0" smtClean="0">
                <a:ea typeface="+mn-ea"/>
                <a:cs typeface="+mn-cs"/>
              </a:rPr>
              <a:t>The </a:t>
            </a:r>
            <a:r>
              <a:rPr lang="en-US" sz="1800" b="1" dirty="0">
                <a:ea typeface="+mn-ea"/>
                <a:cs typeface="+mn-cs"/>
              </a:rPr>
              <a:t>supervisor has strong background </a:t>
            </a:r>
            <a:r>
              <a:rPr lang="en-US" sz="1800" dirty="0">
                <a:ea typeface="+mn-ea"/>
                <a:cs typeface="+mn-cs"/>
              </a:rPr>
              <a:t>in previous training achievements, especially at an advanced level within the proposed field of research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sz="1800" dirty="0">
                <a:ea typeface="+mn-ea"/>
                <a:cs typeface="+mn-cs"/>
              </a:rPr>
              <a:t>The supervisor has a </a:t>
            </a:r>
            <a:r>
              <a:rPr lang="en-US" sz="1800" b="1" dirty="0">
                <a:ea typeface="+mn-ea"/>
                <a:cs typeface="+mn-cs"/>
              </a:rPr>
              <a:t>strong expertise </a:t>
            </a:r>
            <a:r>
              <a:rPr lang="en-US" sz="1800" dirty="0">
                <a:ea typeface="+mn-ea"/>
                <a:cs typeface="+mn-cs"/>
              </a:rPr>
              <a:t>in the field, supported by a </a:t>
            </a:r>
            <a:r>
              <a:rPr lang="en-US" sz="1800" b="1" dirty="0">
                <a:ea typeface="+mn-ea"/>
                <a:cs typeface="+mn-cs"/>
              </a:rPr>
              <a:t>patent</a:t>
            </a:r>
            <a:r>
              <a:rPr lang="en-US" sz="1800" dirty="0">
                <a:ea typeface="+mn-ea"/>
                <a:cs typeface="+mn-cs"/>
              </a:rPr>
              <a:t> and </a:t>
            </a:r>
            <a:r>
              <a:rPr lang="en-US" sz="1800" b="1" dirty="0">
                <a:ea typeface="+mn-ea"/>
                <a:cs typeface="+mn-cs"/>
              </a:rPr>
              <a:t>publication</a:t>
            </a:r>
            <a:r>
              <a:rPr lang="en-US" sz="1800" dirty="0">
                <a:ea typeface="+mn-ea"/>
                <a:cs typeface="+mn-cs"/>
              </a:rPr>
              <a:t> in high-ranking journals.</a:t>
            </a:r>
            <a:endParaRPr lang="en-US" sz="1800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sz="1800" dirty="0">
                <a:ea typeface="+mn-ea"/>
                <a:cs typeface="+mn-cs"/>
              </a:rPr>
              <a:t>The </a:t>
            </a:r>
            <a:r>
              <a:rPr lang="en-US" sz="1800" b="1" dirty="0">
                <a:ea typeface="+mn-ea"/>
                <a:cs typeface="+mn-cs"/>
              </a:rPr>
              <a:t>experience</a:t>
            </a:r>
            <a:r>
              <a:rPr lang="en-US" sz="1800" dirty="0">
                <a:ea typeface="+mn-ea"/>
                <a:cs typeface="+mn-cs"/>
              </a:rPr>
              <a:t> and curricula of the </a:t>
            </a:r>
            <a:r>
              <a:rPr lang="en-US" sz="1800" b="1" dirty="0">
                <a:ea typeface="+mn-ea"/>
                <a:cs typeface="+mn-cs"/>
              </a:rPr>
              <a:t>supervisor</a:t>
            </a:r>
            <a:r>
              <a:rPr lang="en-US" sz="1800" dirty="0">
                <a:ea typeface="+mn-ea"/>
                <a:cs typeface="+mn-cs"/>
              </a:rPr>
              <a:t>, in the topics covered by the project, is excellent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sz="1800" dirty="0">
                <a:ea typeface="+mn-ea"/>
                <a:cs typeface="+mn-cs"/>
              </a:rPr>
              <a:t>The </a:t>
            </a:r>
            <a:r>
              <a:rPr lang="en-US" sz="1800" b="1" dirty="0">
                <a:ea typeface="+mn-ea"/>
                <a:cs typeface="+mn-cs"/>
              </a:rPr>
              <a:t>supervisor has pioneered work </a:t>
            </a:r>
            <a:r>
              <a:rPr lang="en-US" sz="1800" dirty="0">
                <a:ea typeface="+mn-ea"/>
                <a:cs typeface="+mn-cs"/>
              </a:rPr>
              <a:t>in the research field, has developed works in collaboration with national and foreign laboratories and </a:t>
            </a:r>
            <a:r>
              <a:rPr lang="en-US" sz="1800" dirty="0" smtClean="0">
                <a:ea typeface="+mn-ea"/>
                <a:cs typeface="+mn-cs"/>
              </a:rPr>
              <a:t>has interactions </a:t>
            </a:r>
            <a:r>
              <a:rPr lang="en-US" sz="1800" dirty="0">
                <a:ea typeface="+mn-ea"/>
                <a:cs typeface="+mn-cs"/>
              </a:rPr>
              <a:t>with the industry sector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sz="1800" dirty="0">
                <a:ea typeface="+mn-ea"/>
                <a:cs typeface="+mn-cs"/>
              </a:rPr>
              <a:t>The host </a:t>
            </a:r>
            <a:r>
              <a:rPr lang="en-US" sz="1800" b="1" dirty="0" err="1">
                <a:ea typeface="+mn-ea"/>
                <a:cs typeface="+mn-cs"/>
              </a:rPr>
              <a:t>organisation</a:t>
            </a:r>
            <a:r>
              <a:rPr lang="en-US" sz="1800" b="1" dirty="0">
                <a:ea typeface="+mn-ea"/>
                <a:cs typeface="+mn-cs"/>
              </a:rPr>
              <a:t> has excellent expertise </a:t>
            </a:r>
            <a:r>
              <a:rPr lang="en-US" sz="1800" dirty="0">
                <a:ea typeface="+mn-ea"/>
                <a:cs typeface="+mn-cs"/>
              </a:rPr>
              <a:t>in the technological aspects of the project.</a:t>
            </a: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i="1" dirty="0" smtClean="0">
              <a:ea typeface="+mn-ea"/>
              <a:cs typeface="+mn-cs"/>
            </a:endParaRPr>
          </a:p>
          <a:p>
            <a:pPr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s-ES" dirty="0">
              <a:ea typeface="+mn-ea"/>
              <a:cs typeface="+mn-cs"/>
            </a:endParaRPr>
          </a:p>
        </p:txBody>
      </p:sp>
      <p:sp>
        <p:nvSpPr>
          <p:cNvPr id="58372" name="3 Marcador de fecha"/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F0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F0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F0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F0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s-ES" sz="900">
                <a:solidFill>
                  <a:schemeClr val="bg1"/>
                </a:solidFill>
                <a:cs typeface="Arial" charset="0"/>
              </a:rPr>
              <a:t>INDIVIDUAL FELLOWSHIPS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051050" y="5876925"/>
            <a:ext cx="5324475" cy="3048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Quality of the </a:t>
            </a:r>
            <a:r>
              <a:rPr lang="en-GB" sz="1200" b="1" dirty="0">
                <a:solidFill>
                  <a:schemeClr val="accent2"/>
                </a:solidFill>
                <a:latin typeface="Verdana"/>
                <a:ea typeface="Calibri"/>
                <a:cs typeface="Verdana"/>
              </a:rPr>
              <a:t>supervision</a:t>
            </a:r>
            <a:r>
              <a:rPr lang="en-GB" sz="1200" b="1" dirty="0">
                <a:solidFill>
                  <a:schemeClr val="accent3"/>
                </a:solidFill>
                <a:latin typeface="Verdana"/>
                <a:ea typeface="Calibri"/>
                <a:cs typeface="Verdana"/>
              </a:rPr>
              <a:t> </a:t>
            </a:r>
            <a:r>
              <a:rPr lang="en-GB" sz="1200" b="1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and the hosting arrangements</a:t>
            </a:r>
          </a:p>
        </p:txBody>
      </p:sp>
    </p:spTree>
    <p:extLst>
      <p:ext uri="{BB962C8B-B14F-4D97-AF65-F5344CB8AC3E}">
        <p14:creationId xmlns:p14="http://schemas.microsoft.com/office/powerpoint/2010/main" val="19678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Strengths Impact</a:t>
            </a:r>
          </a:p>
        </p:txBody>
      </p:sp>
      <p:sp>
        <p:nvSpPr>
          <p:cNvPr id="5939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r>
              <a:rPr lang="en-US" sz="1800">
                <a:latin typeface="Verdana" charset="0"/>
                <a:ea typeface="MS PGothic" charset="0"/>
              </a:rPr>
              <a:t>The project will have a </a:t>
            </a:r>
            <a:r>
              <a:rPr lang="en-US" sz="1800" b="1">
                <a:latin typeface="Verdana" charset="0"/>
                <a:ea typeface="MS PGothic" charset="0"/>
              </a:rPr>
              <a:t>strong impact </a:t>
            </a:r>
            <a:r>
              <a:rPr lang="en-US" sz="1800">
                <a:latin typeface="Verdana" charset="0"/>
                <a:ea typeface="MS PGothic" charset="0"/>
              </a:rPr>
              <a:t>in improving the </a:t>
            </a:r>
            <a:r>
              <a:rPr lang="en-US" sz="1800" b="1">
                <a:latin typeface="Verdana" charset="0"/>
                <a:ea typeface="MS PGothic" charset="0"/>
              </a:rPr>
              <a:t>knowledge of the applicant </a:t>
            </a:r>
            <a:r>
              <a:rPr lang="en-US" sz="1800">
                <a:latin typeface="Verdana" charset="0"/>
                <a:ea typeface="MS PGothic" charset="0"/>
              </a:rPr>
              <a:t>and the host institution</a:t>
            </a:r>
          </a:p>
          <a:p>
            <a:pPr algn="just"/>
            <a:r>
              <a:rPr lang="en-US" sz="1800">
                <a:latin typeface="Verdana" charset="0"/>
                <a:ea typeface="MS PGothic" charset="0"/>
              </a:rPr>
              <a:t>The project will have a </a:t>
            </a:r>
            <a:r>
              <a:rPr lang="en-US" sz="1800" b="1">
                <a:latin typeface="Verdana" charset="0"/>
                <a:ea typeface="MS PGothic" charset="0"/>
              </a:rPr>
              <a:t>positive impact in reinforcing </a:t>
            </a:r>
            <a:r>
              <a:rPr lang="en-US" sz="1800">
                <a:latin typeface="Verdana" charset="0"/>
                <a:ea typeface="MS PGothic" charset="0"/>
              </a:rPr>
              <a:t>the links with different international groups.</a:t>
            </a:r>
          </a:p>
          <a:p>
            <a:pPr algn="just"/>
            <a:r>
              <a:rPr lang="en-US" sz="1800">
                <a:latin typeface="Verdana" charset="0"/>
                <a:ea typeface="MS PGothic" charset="0"/>
              </a:rPr>
              <a:t>The project will contribute to provide the necessary training to the applicant, in terms of </a:t>
            </a:r>
            <a:r>
              <a:rPr lang="en-US" sz="1800" b="1">
                <a:latin typeface="Verdana" charset="0"/>
                <a:ea typeface="MS PGothic" charset="0"/>
              </a:rPr>
              <a:t>technical and managerial new skills</a:t>
            </a:r>
            <a:r>
              <a:rPr lang="en-US" sz="1800">
                <a:latin typeface="Verdana" charset="0"/>
                <a:ea typeface="MS PGothic" charset="0"/>
              </a:rPr>
              <a:t>, to become an </a:t>
            </a:r>
            <a:r>
              <a:rPr lang="en-US" sz="1800" b="1">
                <a:latin typeface="Verdana" charset="0"/>
                <a:ea typeface="MS PGothic" charset="0"/>
              </a:rPr>
              <a:t>independent researcher</a:t>
            </a:r>
            <a:r>
              <a:rPr lang="en-US" sz="1800">
                <a:latin typeface="Verdana" charset="0"/>
                <a:ea typeface="MS PGothic" charset="0"/>
              </a:rPr>
              <a:t>.</a:t>
            </a:r>
          </a:p>
          <a:p>
            <a:pPr algn="just"/>
            <a:r>
              <a:rPr lang="en-US" sz="1800">
                <a:latin typeface="Verdana" charset="0"/>
                <a:ea typeface="MS PGothic" charset="0"/>
              </a:rPr>
              <a:t>The proposal clearly explains </a:t>
            </a:r>
            <a:r>
              <a:rPr lang="en-US" sz="1800" b="1">
                <a:latin typeface="Verdana" charset="0"/>
                <a:ea typeface="MS PGothic" charset="0"/>
              </a:rPr>
              <a:t>how the fellowship will contribute </a:t>
            </a:r>
            <a:r>
              <a:rPr lang="en-US" sz="1800">
                <a:latin typeface="Verdana" charset="0"/>
                <a:ea typeface="MS PGothic" charset="0"/>
              </a:rPr>
              <a:t>to the development of the </a:t>
            </a:r>
            <a:r>
              <a:rPr lang="en-US" sz="1800" b="1">
                <a:latin typeface="Verdana" charset="0"/>
                <a:ea typeface="MS PGothic" charset="0"/>
              </a:rPr>
              <a:t>researcher’s career </a:t>
            </a:r>
            <a:r>
              <a:rPr lang="en-US" sz="1800">
                <a:latin typeface="Verdana" charset="0"/>
                <a:ea typeface="MS PGothic" charset="0"/>
              </a:rPr>
              <a:t>in medium and long terms.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</a:t>
            </a:r>
            <a:r>
              <a:rPr lang="en-US" sz="1800" b="1">
                <a:latin typeface="Verdana" charset="0"/>
                <a:ea typeface="MS PGothic" charset="0"/>
              </a:rPr>
              <a:t>benefits</a:t>
            </a:r>
            <a:r>
              <a:rPr lang="en-US" sz="1800">
                <a:latin typeface="Verdana" charset="0"/>
                <a:ea typeface="MS PGothic" charset="0"/>
              </a:rPr>
              <a:t> of the proposed </a:t>
            </a:r>
            <a:r>
              <a:rPr lang="en-US" sz="1800" b="1">
                <a:latin typeface="Verdana" charset="0"/>
                <a:ea typeface="MS PGothic" charset="0"/>
              </a:rPr>
              <a:t>mobility</a:t>
            </a:r>
            <a:r>
              <a:rPr lang="en-US" sz="1800">
                <a:latin typeface="Verdana" charset="0"/>
                <a:ea typeface="MS PGothic" charset="0"/>
              </a:rPr>
              <a:t> to the European Research Area are clearly described. </a:t>
            </a: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pPr>
              <a:buFont typeface="Arial" charset="0"/>
              <a:buNone/>
            </a:pPr>
            <a:endParaRPr lang="en-US" sz="1800" i="1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s-ES">
              <a:latin typeface="Verdana" charset="0"/>
              <a:ea typeface="MS PGothic" charset="0"/>
            </a:endParaRPr>
          </a:p>
        </p:txBody>
      </p:sp>
      <p:sp>
        <p:nvSpPr>
          <p:cNvPr id="59398" name="Rectángulo 5"/>
          <p:cNvSpPr>
            <a:spLocks noChangeArrowheads="1"/>
          </p:cNvSpPr>
          <p:nvPr/>
        </p:nvSpPr>
        <p:spPr bwMode="auto">
          <a:xfrm>
            <a:off x="684213" y="5788025"/>
            <a:ext cx="80645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algn="just">
              <a:lnSpc>
                <a:spcPct val="115000"/>
              </a:lnSpc>
            </a:pPr>
            <a:r>
              <a:rPr lang="en-GB" sz="1200" b="1" dirty="0">
                <a:solidFill>
                  <a:srgbClr val="000000"/>
                </a:solidFill>
                <a:latin typeface="Verdana" charset="0"/>
                <a:cs typeface="Calibri" charset="0"/>
              </a:rPr>
              <a:t>Enhancing research- and innovation-related </a:t>
            </a:r>
            <a:r>
              <a:rPr lang="en-GB" sz="1200" b="1" dirty="0">
                <a:solidFill>
                  <a:schemeClr val="accent2"/>
                </a:solidFill>
                <a:latin typeface="Verdana" charset="0"/>
                <a:cs typeface="Calibri" charset="0"/>
              </a:rPr>
              <a:t>human resources, skills, and working conditions </a:t>
            </a:r>
            <a:r>
              <a:rPr lang="en-GB" sz="1200" b="1" dirty="0">
                <a:solidFill>
                  <a:srgbClr val="000000"/>
                </a:solidFill>
                <a:latin typeface="Verdana" charset="0"/>
                <a:cs typeface="Calibri" charset="0"/>
              </a:rPr>
              <a:t>to realise the potential of individuals and to provide new career perspectives </a:t>
            </a:r>
            <a:endParaRPr lang="es-ES" sz="1200" dirty="0">
              <a:solidFill>
                <a:srgbClr val="000000"/>
              </a:solidFill>
              <a:latin typeface="Verdana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Strengths Impact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sz="1800" b="1" dirty="0" smtClean="0">
                <a:ea typeface="+mn-ea"/>
                <a:cs typeface="+mn-cs"/>
              </a:rPr>
              <a:t>Intellectual </a:t>
            </a:r>
            <a:r>
              <a:rPr lang="en-US" sz="1800" b="1" dirty="0">
                <a:ea typeface="+mn-ea"/>
                <a:cs typeface="+mn-cs"/>
              </a:rPr>
              <a:t>property protection </a:t>
            </a:r>
            <a:r>
              <a:rPr lang="en-US" sz="1800" dirty="0">
                <a:ea typeface="+mn-ea"/>
                <a:cs typeface="+mn-cs"/>
              </a:rPr>
              <a:t>is thoroughly considered during the course of the project. </a:t>
            </a:r>
          </a:p>
          <a:p>
            <a:pPr algn="just">
              <a:defRPr/>
            </a:pPr>
            <a:r>
              <a:rPr lang="en-US" sz="1800" dirty="0" smtClean="0">
                <a:ea typeface="+mn-ea"/>
                <a:cs typeface="+mn-cs"/>
              </a:rPr>
              <a:t>Several </a:t>
            </a:r>
            <a:r>
              <a:rPr lang="en-US" sz="1800" dirty="0">
                <a:ea typeface="+mn-ea"/>
                <a:cs typeface="+mn-cs"/>
              </a:rPr>
              <a:t>and very interesting </a:t>
            </a:r>
            <a:r>
              <a:rPr lang="en-US" sz="1800" b="1" dirty="0">
                <a:ea typeface="+mn-ea"/>
                <a:cs typeface="+mn-cs"/>
              </a:rPr>
              <a:t>communication actions </a:t>
            </a:r>
            <a:r>
              <a:rPr lang="en-US" sz="1800" dirty="0">
                <a:ea typeface="+mn-ea"/>
                <a:cs typeface="+mn-cs"/>
              </a:rPr>
              <a:t>to general public are described, in particular, activities to promote the participation of women in engineering activities are welcome.</a:t>
            </a:r>
          </a:p>
          <a:p>
            <a:pPr algn="just">
              <a:defRPr/>
            </a:pPr>
            <a:r>
              <a:rPr lang="en-US" sz="1800" dirty="0">
                <a:ea typeface="+mn-ea"/>
                <a:cs typeface="+mn-cs"/>
              </a:rPr>
              <a:t>The proposed </a:t>
            </a:r>
            <a:r>
              <a:rPr lang="en-US" sz="1800" b="1" dirty="0">
                <a:ea typeface="+mn-ea"/>
                <a:cs typeface="+mn-cs"/>
              </a:rPr>
              <a:t>communication and results dissemination </a:t>
            </a:r>
            <a:r>
              <a:rPr lang="en-US" sz="1800" dirty="0">
                <a:ea typeface="+mn-ea"/>
                <a:cs typeface="+mn-cs"/>
              </a:rPr>
              <a:t>strategy is convincing and effective.</a:t>
            </a:r>
          </a:p>
          <a:p>
            <a:pPr algn="just">
              <a:defRPr/>
            </a:pPr>
            <a:r>
              <a:rPr lang="en-US" sz="1800" b="1" dirty="0">
                <a:ea typeface="+mn-ea"/>
                <a:cs typeface="+mn-cs"/>
              </a:rPr>
              <a:t>Outreach office </a:t>
            </a:r>
            <a:r>
              <a:rPr lang="en-US" sz="1800" dirty="0">
                <a:ea typeface="+mn-ea"/>
                <a:cs typeface="+mn-cs"/>
              </a:rPr>
              <a:t>availability within the hosting organization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 algn="just">
              <a:defRPr/>
            </a:pPr>
            <a:r>
              <a:rPr lang="en-US" sz="1800" dirty="0">
                <a:ea typeface="+mn-ea"/>
                <a:cs typeface="+mn-cs"/>
              </a:rPr>
              <a:t>The </a:t>
            </a:r>
            <a:r>
              <a:rPr lang="en-US" sz="1800" b="1" dirty="0">
                <a:ea typeface="+mn-ea"/>
                <a:cs typeface="+mn-cs"/>
              </a:rPr>
              <a:t>public engagement </a:t>
            </a:r>
            <a:r>
              <a:rPr lang="en-US" sz="1800" dirty="0">
                <a:ea typeface="+mn-ea"/>
                <a:cs typeface="+mn-cs"/>
              </a:rPr>
              <a:t>strategy is well defined and of very good quality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 algn="just">
              <a:defRPr/>
            </a:pPr>
            <a:r>
              <a:rPr lang="en-US" sz="1800" dirty="0">
                <a:ea typeface="+mn-ea"/>
                <a:cs typeface="+mn-cs"/>
              </a:rPr>
              <a:t>The project may likely generate </a:t>
            </a:r>
            <a:r>
              <a:rPr lang="en-US" sz="1800" b="1" dirty="0" smtClean="0">
                <a:ea typeface="+mn-ea"/>
                <a:cs typeface="+mn-cs"/>
              </a:rPr>
              <a:t>patents</a:t>
            </a:r>
            <a:r>
              <a:rPr lang="en-US" sz="1800" dirty="0" smtClean="0">
                <a:ea typeface="+mn-ea"/>
                <a:cs typeface="+mn-cs"/>
              </a:rPr>
              <a:t>.</a:t>
            </a:r>
          </a:p>
          <a:p>
            <a:pPr algn="just">
              <a:defRPr/>
            </a:pPr>
            <a:r>
              <a:rPr lang="en-US" sz="1800" dirty="0">
                <a:ea typeface="+mn-ea"/>
                <a:cs typeface="+mn-cs"/>
              </a:rPr>
              <a:t>Publications in </a:t>
            </a:r>
            <a:r>
              <a:rPr lang="en-US" sz="1800" b="1" dirty="0">
                <a:ea typeface="+mn-ea"/>
                <a:cs typeface="+mn-cs"/>
              </a:rPr>
              <a:t>high impact journals </a:t>
            </a:r>
            <a:r>
              <a:rPr lang="en-US" sz="1800" dirty="0">
                <a:ea typeface="+mn-ea"/>
                <a:cs typeface="+mn-cs"/>
              </a:rPr>
              <a:t>are planned.</a:t>
            </a: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i="1" dirty="0" smtClean="0">
              <a:ea typeface="+mn-ea"/>
              <a:cs typeface="+mn-cs"/>
            </a:endParaRPr>
          </a:p>
          <a:p>
            <a:pPr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s-ES" dirty="0"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84213" y="5932488"/>
            <a:ext cx="8208962" cy="3048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Effectiveness of the proposed measures </a:t>
            </a:r>
            <a:r>
              <a:rPr lang="en-GB" sz="1200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for </a:t>
            </a:r>
            <a:r>
              <a:rPr lang="en-GB" sz="1200" b="1" dirty="0">
                <a:solidFill>
                  <a:schemeClr val="accent2"/>
                </a:solidFill>
                <a:latin typeface="Verdana"/>
                <a:ea typeface="Calibri"/>
                <a:cs typeface="Verdana"/>
              </a:rPr>
              <a:t>communication</a:t>
            </a:r>
            <a:r>
              <a:rPr lang="en-GB" sz="1200" b="1" dirty="0">
                <a:solidFill>
                  <a:schemeClr val="accent3"/>
                </a:solidFill>
                <a:latin typeface="Verdana"/>
                <a:ea typeface="Calibri"/>
                <a:cs typeface="Verdana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and</a:t>
            </a:r>
            <a:r>
              <a:rPr lang="en-GB" sz="1200" dirty="0">
                <a:solidFill>
                  <a:schemeClr val="accent3"/>
                </a:solidFill>
                <a:latin typeface="Verdana"/>
                <a:ea typeface="Calibri"/>
                <a:cs typeface="Verdana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Verdana"/>
                <a:ea typeface="Calibri"/>
                <a:cs typeface="Verdana"/>
              </a:rPr>
              <a:t>dissemination of results</a:t>
            </a:r>
            <a:endParaRPr lang="en-GB" sz="1200" b="1" dirty="0">
              <a:solidFill>
                <a:schemeClr val="accent3"/>
              </a:solidFill>
              <a:latin typeface="Verdana"/>
              <a:ea typeface="Calibri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86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Strengths Implementation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>
                <a:latin typeface="Verdana" charset="0"/>
                <a:ea typeface="MS PGothic" charset="0"/>
              </a:rPr>
              <a:t>The proposal presents a </a:t>
            </a:r>
            <a:r>
              <a:rPr lang="en-US" sz="1800" b="1">
                <a:latin typeface="Verdana" charset="0"/>
                <a:ea typeface="MS PGothic" charset="0"/>
              </a:rPr>
              <a:t>well-formulated and effective </a:t>
            </a:r>
            <a:r>
              <a:rPr lang="en-US" sz="1800">
                <a:latin typeface="Verdana" charset="0"/>
                <a:ea typeface="MS PGothic" charset="0"/>
              </a:rPr>
              <a:t>allocation of tasks and resources.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</a:t>
            </a:r>
            <a:r>
              <a:rPr lang="en-US" sz="1800" b="1">
                <a:latin typeface="Verdana" charset="0"/>
                <a:ea typeface="MS PGothic" charset="0"/>
              </a:rPr>
              <a:t>Gantt chart </a:t>
            </a:r>
            <a:r>
              <a:rPr lang="en-US" sz="1800">
                <a:latin typeface="Verdana" charset="0"/>
                <a:ea typeface="MS PGothic" charset="0"/>
              </a:rPr>
              <a:t>and road map are appropriate.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</a:t>
            </a:r>
            <a:r>
              <a:rPr lang="en-US" sz="1800" b="1">
                <a:latin typeface="Verdana" charset="0"/>
                <a:ea typeface="MS PGothic" charset="0"/>
              </a:rPr>
              <a:t>management and monitoring </a:t>
            </a:r>
            <a:r>
              <a:rPr lang="en-US" sz="1800">
                <a:latin typeface="Verdana" charset="0"/>
                <a:ea typeface="MS PGothic" charset="0"/>
              </a:rPr>
              <a:t>of the project is well formulated and credible.</a:t>
            </a:r>
          </a:p>
          <a:p>
            <a:r>
              <a:rPr lang="en-US" sz="1800" b="1">
                <a:latin typeface="Verdana" charset="0"/>
                <a:ea typeface="MS PGothic" charset="0"/>
              </a:rPr>
              <a:t>Risks assessment and management </a:t>
            </a:r>
            <a:r>
              <a:rPr lang="en-US" sz="1800">
                <a:latin typeface="Verdana" charset="0"/>
                <a:ea typeface="MS PGothic" charset="0"/>
              </a:rPr>
              <a:t>plans are carefully prepared, explained, and properly presented.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A </a:t>
            </a:r>
            <a:r>
              <a:rPr lang="en-US" sz="1800" b="1">
                <a:latin typeface="Verdana" charset="0"/>
                <a:ea typeface="MS PGothic" charset="0"/>
              </a:rPr>
              <a:t>financial management strategy </a:t>
            </a:r>
            <a:r>
              <a:rPr lang="en-US" sz="1800">
                <a:latin typeface="Verdana" charset="0"/>
                <a:ea typeface="MS PGothic" charset="0"/>
              </a:rPr>
              <a:t>is also included.</a:t>
            </a:r>
          </a:p>
          <a:p>
            <a:r>
              <a:rPr lang="en-US" sz="1800" b="1">
                <a:latin typeface="Verdana" charset="0"/>
                <a:ea typeface="MS PGothic" charset="0"/>
              </a:rPr>
              <a:t>Deliverables</a:t>
            </a:r>
            <a:r>
              <a:rPr lang="en-US" sz="1800">
                <a:latin typeface="Verdana" charset="0"/>
                <a:ea typeface="MS PGothic" charset="0"/>
              </a:rPr>
              <a:t> and </a:t>
            </a:r>
            <a:r>
              <a:rPr lang="en-US" sz="1800" b="1">
                <a:latin typeface="Verdana" charset="0"/>
                <a:ea typeface="MS PGothic" charset="0"/>
              </a:rPr>
              <a:t>milestones</a:t>
            </a:r>
            <a:r>
              <a:rPr lang="en-US" sz="1800">
                <a:latin typeface="Verdana" charset="0"/>
                <a:ea typeface="MS PGothic" charset="0"/>
              </a:rPr>
              <a:t> are appropriately described.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applicant provides precise information on the </a:t>
            </a:r>
            <a:r>
              <a:rPr lang="en-US" sz="1800" b="1">
                <a:latin typeface="Verdana" charset="0"/>
                <a:ea typeface="MS PGothic" charset="0"/>
              </a:rPr>
              <a:t>management of the fellowship.</a:t>
            </a:r>
          </a:p>
          <a:p>
            <a:endParaRPr lang="en-US" sz="1800">
              <a:latin typeface="Verdana" charset="0"/>
              <a:ea typeface="MS PGothic" charset="0"/>
            </a:endParaRPr>
          </a:p>
          <a:p>
            <a:pPr>
              <a:buFont typeface="Arial" charset="0"/>
              <a:buNone/>
            </a:pPr>
            <a:r>
              <a:rPr lang="en-US" sz="1800">
                <a:latin typeface="Verdana" charset="0"/>
                <a:ea typeface="MS PGothic" charset="0"/>
              </a:rPr>
              <a:t/>
            </a:r>
            <a:br>
              <a:rPr lang="en-US" sz="1800">
                <a:latin typeface="Verdana" charset="0"/>
                <a:ea typeface="MS PGothic" charset="0"/>
              </a:rPr>
            </a:br>
            <a:endParaRPr lang="en-US" sz="1800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pPr>
              <a:buFont typeface="Arial" charset="0"/>
              <a:buNone/>
            </a:pPr>
            <a:endParaRPr lang="en-US" sz="1800" i="1">
              <a:latin typeface="Verdana" charset="0"/>
              <a:ea typeface="MS PGothic" charset="0"/>
            </a:endParaRPr>
          </a:p>
          <a:p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s-ES">
              <a:latin typeface="Verdana" charset="0"/>
              <a:ea typeface="MS PGothic" charset="0"/>
            </a:endParaRPr>
          </a:p>
        </p:txBody>
      </p:sp>
      <p:sp>
        <p:nvSpPr>
          <p:cNvPr id="61446" name="Rectángulo 5"/>
          <p:cNvSpPr>
            <a:spLocks noChangeArrowheads="1"/>
          </p:cNvSpPr>
          <p:nvPr/>
        </p:nvSpPr>
        <p:spPr bwMode="auto">
          <a:xfrm>
            <a:off x="477838" y="5381625"/>
            <a:ext cx="82089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algn="ctr">
              <a:lnSpc>
                <a:spcPct val="115000"/>
              </a:lnSpc>
            </a:pPr>
            <a:r>
              <a:rPr lang="en-GB" sz="1200" b="1">
                <a:solidFill>
                  <a:srgbClr val="000000"/>
                </a:solidFill>
                <a:latin typeface="Verdana" charset="0"/>
                <a:cs typeface="Calibri" charset="0"/>
              </a:rPr>
              <a:t>Overall coherence and </a:t>
            </a:r>
            <a:r>
              <a:rPr lang="en-GB" sz="1200" b="1">
                <a:solidFill>
                  <a:schemeClr val="accent2"/>
                </a:solidFill>
                <a:latin typeface="Verdana" charset="0"/>
                <a:cs typeface="Calibri" charset="0"/>
              </a:rPr>
              <a:t>effectiveness of the work plan</a:t>
            </a:r>
            <a:r>
              <a:rPr lang="en-GB" sz="1200" b="1">
                <a:latin typeface="Verdana" charset="0"/>
                <a:cs typeface="Calibri" charset="0"/>
              </a:rPr>
              <a:t>, </a:t>
            </a:r>
            <a:r>
              <a:rPr lang="en-GB" sz="1200">
                <a:latin typeface="Verdana" charset="0"/>
                <a:cs typeface="Calibri" charset="0"/>
              </a:rPr>
              <a:t>including appropriateness of the allocation of tasks and resources</a:t>
            </a:r>
            <a:endParaRPr lang="es-ES" sz="1200">
              <a:latin typeface="Verdana" charset="0"/>
              <a:cs typeface="Calibri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77838" y="5795963"/>
            <a:ext cx="7848600" cy="495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Appropriateness of the </a:t>
            </a:r>
            <a:r>
              <a:rPr lang="en-GB" sz="1200" b="1" dirty="0">
                <a:solidFill>
                  <a:schemeClr val="accent2"/>
                </a:solidFill>
                <a:latin typeface="Verdana"/>
                <a:ea typeface="Calibri"/>
                <a:cs typeface="Verdana"/>
              </a:rPr>
              <a:t>management structure and procedures</a:t>
            </a:r>
            <a:r>
              <a:rPr lang="en-GB" sz="1200" dirty="0">
                <a:solidFill>
                  <a:schemeClr val="accent3"/>
                </a:solidFill>
                <a:latin typeface="Verdana"/>
                <a:ea typeface="Calibri"/>
                <a:cs typeface="Verdana"/>
              </a:rPr>
              <a:t>, </a:t>
            </a:r>
            <a:r>
              <a:rPr lang="en-GB" sz="1200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including quality management and risk management</a:t>
            </a:r>
            <a:endParaRPr lang="es-ES" sz="1200" dirty="0">
              <a:solidFill>
                <a:srgbClr val="000000"/>
              </a:solidFill>
              <a:latin typeface="Verdana"/>
              <a:ea typeface="Calibri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85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Strengths Implementation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318000"/>
          </a:xfrm>
        </p:spPr>
        <p:txBody>
          <a:bodyPr/>
          <a:lstStyle/>
          <a:p>
            <a:pPr>
              <a:defRPr/>
            </a:pPr>
            <a:r>
              <a:rPr lang="en-US" sz="1800" dirty="0" smtClean="0">
                <a:ea typeface="+mn-ea"/>
                <a:cs typeface="+mn-cs"/>
              </a:rPr>
              <a:t>High </a:t>
            </a:r>
            <a:r>
              <a:rPr lang="en-US" sz="1800" dirty="0">
                <a:ea typeface="+mn-ea"/>
                <a:cs typeface="+mn-cs"/>
              </a:rPr>
              <a:t>quality </a:t>
            </a:r>
            <a:r>
              <a:rPr lang="en-US" sz="1800" b="1" dirty="0">
                <a:ea typeface="+mn-ea"/>
                <a:cs typeface="+mn-cs"/>
              </a:rPr>
              <a:t>institutional environment </a:t>
            </a:r>
            <a:r>
              <a:rPr lang="en-US" sz="1800" dirty="0">
                <a:ea typeface="+mn-ea"/>
                <a:cs typeface="+mn-cs"/>
              </a:rPr>
              <a:t>is well described and suitable for the proposal.</a:t>
            </a:r>
          </a:p>
          <a:p>
            <a:pPr>
              <a:defRPr/>
            </a:pPr>
            <a:r>
              <a:rPr lang="en-US" sz="1800" dirty="0">
                <a:ea typeface="+mn-ea"/>
                <a:cs typeface="+mn-cs"/>
              </a:rPr>
              <a:t>Availability of relevant </a:t>
            </a:r>
            <a:r>
              <a:rPr lang="en-US" sz="1800" b="1" dirty="0">
                <a:ea typeface="+mn-ea"/>
                <a:cs typeface="+mn-cs"/>
              </a:rPr>
              <a:t>high-speed computing </a:t>
            </a:r>
            <a:r>
              <a:rPr lang="en-US" sz="1800" dirty="0">
                <a:ea typeface="+mn-ea"/>
                <a:cs typeface="+mn-cs"/>
              </a:rPr>
              <a:t>facility.</a:t>
            </a:r>
          </a:p>
          <a:p>
            <a:pPr>
              <a:defRPr/>
            </a:pPr>
            <a:r>
              <a:rPr lang="en-US" sz="1800" dirty="0">
                <a:ea typeface="+mn-ea"/>
                <a:cs typeface="+mn-cs"/>
              </a:rPr>
              <a:t>The </a:t>
            </a:r>
            <a:r>
              <a:rPr lang="en-US" sz="1800" b="1" dirty="0">
                <a:ea typeface="+mn-ea"/>
                <a:cs typeface="+mn-cs"/>
              </a:rPr>
              <a:t>infrastructure</a:t>
            </a:r>
            <a:r>
              <a:rPr lang="en-US" sz="1800" dirty="0">
                <a:ea typeface="+mn-ea"/>
                <a:cs typeface="+mn-cs"/>
              </a:rPr>
              <a:t> in relation with the project objectives is appropriate.</a:t>
            </a:r>
          </a:p>
          <a:p>
            <a:pPr>
              <a:defRPr/>
            </a:pPr>
            <a:r>
              <a:rPr lang="en-US" sz="1800" dirty="0" smtClean="0">
                <a:ea typeface="+mn-ea"/>
                <a:cs typeface="+mn-cs"/>
              </a:rPr>
              <a:t>The </a:t>
            </a:r>
            <a:r>
              <a:rPr lang="en-US" sz="1800" b="1" dirty="0">
                <a:ea typeface="+mn-ea"/>
                <a:cs typeface="+mn-cs"/>
              </a:rPr>
              <a:t>practical arrangements </a:t>
            </a:r>
            <a:r>
              <a:rPr lang="en-US" sz="1800" dirty="0">
                <a:ea typeface="+mn-ea"/>
                <a:cs typeface="+mn-cs"/>
              </a:rPr>
              <a:t>have an impact on the feasibility and credibility of the </a:t>
            </a:r>
            <a:r>
              <a:rPr lang="en-US" sz="1800" dirty="0" smtClean="0">
                <a:ea typeface="+mn-ea"/>
                <a:cs typeface="+mn-cs"/>
              </a:rPr>
              <a:t>project.</a:t>
            </a: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r>
              <a:rPr lang="en-US" sz="1800" b="1" dirty="0" smtClean="0">
                <a:ea typeface="+mn-ea"/>
                <a:cs typeface="+mn-cs"/>
              </a:rPr>
              <a:t>Infrastructures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>
                <a:ea typeface="+mn-ea"/>
                <a:cs typeface="+mn-cs"/>
              </a:rPr>
              <a:t>correspond to the </a:t>
            </a:r>
            <a:r>
              <a:rPr lang="en-US" sz="1800" b="1" dirty="0">
                <a:ea typeface="+mn-ea"/>
                <a:cs typeface="+mn-cs"/>
              </a:rPr>
              <a:t>needs set out </a:t>
            </a:r>
            <a:r>
              <a:rPr lang="en-US" sz="1800" dirty="0">
                <a:ea typeface="+mn-ea"/>
                <a:cs typeface="+mn-cs"/>
              </a:rPr>
              <a:t>for the execution of the </a:t>
            </a:r>
            <a:r>
              <a:rPr lang="en-US" sz="1800" dirty="0" smtClean="0">
                <a:ea typeface="+mn-ea"/>
                <a:cs typeface="+mn-cs"/>
              </a:rPr>
              <a:t>project.</a:t>
            </a: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r>
              <a:rPr lang="en-US" sz="1800" dirty="0" smtClean="0">
                <a:ea typeface="+mn-ea"/>
                <a:cs typeface="+mn-cs"/>
              </a:rPr>
              <a:t>The proposal comprehensively demonstrates that the </a:t>
            </a:r>
            <a:r>
              <a:rPr lang="en-US" sz="1800" b="1" dirty="0" smtClean="0">
                <a:ea typeface="+mn-ea"/>
                <a:cs typeface="+mn-cs"/>
              </a:rPr>
              <a:t>applicant will benefit</a:t>
            </a:r>
            <a:r>
              <a:rPr lang="en-US" sz="1800" dirty="0" smtClean="0">
                <a:ea typeface="+mn-ea"/>
                <a:cs typeface="+mn-cs"/>
              </a:rPr>
              <a:t> from the host </a:t>
            </a:r>
            <a:r>
              <a:rPr lang="en-US" sz="1800" b="1" dirty="0" smtClean="0">
                <a:ea typeface="+mn-ea"/>
                <a:cs typeface="+mn-cs"/>
              </a:rPr>
              <a:t>institution's participation </a:t>
            </a:r>
            <a:r>
              <a:rPr lang="en-US" sz="1800" dirty="0" smtClean="0">
                <a:ea typeface="+mn-ea"/>
                <a:cs typeface="+mn-cs"/>
              </a:rPr>
              <a:t>in international collaborations.</a:t>
            </a:r>
          </a:p>
          <a:p>
            <a:pPr>
              <a:defRPr/>
            </a:pPr>
            <a:r>
              <a:rPr lang="en-US" sz="1800" dirty="0" smtClean="0">
                <a:ea typeface="+mn-ea"/>
                <a:cs typeface="+mn-cs"/>
              </a:rPr>
              <a:t>The </a:t>
            </a:r>
            <a:r>
              <a:rPr lang="en-US" sz="1800" b="1" dirty="0">
                <a:ea typeface="+mn-ea"/>
                <a:cs typeface="+mn-cs"/>
              </a:rPr>
              <a:t>commitment of the supervisor </a:t>
            </a:r>
            <a:r>
              <a:rPr lang="en-US" sz="1800" dirty="0">
                <a:ea typeface="+mn-ea"/>
                <a:cs typeface="+mn-cs"/>
              </a:rPr>
              <a:t>to the </a:t>
            </a:r>
            <a:r>
              <a:rPr lang="en-US" sz="1800" dirty="0" err="1">
                <a:ea typeface="+mn-ea"/>
                <a:cs typeface="+mn-cs"/>
              </a:rPr>
              <a:t>programme</a:t>
            </a:r>
            <a:r>
              <a:rPr lang="en-US" sz="1800" dirty="0">
                <a:ea typeface="+mn-ea"/>
                <a:cs typeface="+mn-cs"/>
              </a:rPr>
              <a:t> is appropriate. </a:t>
            </a:r>
            <a:endParaRPr lang="en-US" sz="1800" dirty="0" smtClean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i="1" dirty="0" smtClean="0">
              <a:ea typeface="+mn-ea"/>
              <a:cs typeface="+mn-cs"/>
            </a:endParaRPr>
          </a:p>
          <a:p>
            <a:pPr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algn="just">
              <a:defRPr/>
            </a:pPr>
            <a:endParaRPr lang="es-ES" dirty="0">
              <a:ea typeface="+mn-ea"/>
              <a:cs typeface="+mn-cs"/>
            </a:endParaRPr>
          </a:p>
        </p:txBody>
      </p:sp>
      <p:sp>
        <p:nvSpPr>
          <p:cNvPr id="62470" name="Rectángulo 5"/>
          <p:cNvSpPr>
            <a:spLocks noChangeArrowheads="1"/>
          </p:cNvSpPr>
          <p:nvPr/>
        </p:nvSpPr>
        <p:spPr bwMode="auto">
          <a:xfrm>
            <a:off x="2260600" y="58213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algn="ctr">
              <a:lnSpc>
                <a:spcPct val="115000"/>
              </a:lnSpc>
            </a:pPr>
            <a:r>
              <a:rPr lang="en-GB" sz="1100" b="1">
                <a:solidFill>
                  <a:srgbClr val="000000"/>
                </a:solidFill>
                <a:latin typeface="Verdana" charset="0"/>
                <a:cs typeface="Calibri" charset="0"/>
              </a:rPr>
              <a:t>Appropriateness of the institutional environment </a:t>
            </a:r>
            <a:r>
              <a:rPr lang="en-GB" sz="1100" b="1">
                <a:solidFill>
                  <a:schemeClr val="accent2"/>
                </a:solidFill>
                <a:latin typeface="Verdana" charset="0"/>
                <a:cs typeface="Calibri" charset="0"/>
              </a:rPr>
              <a:t>(infrastructure)</a:t>
            </a:r>
            <a:endParaRPr lang="es-ES" sz="1100">
              <a:solidFill>
                <a:schemeClr val="accent2"/>
              </a:solidFill>
              <a:latin typeface="Verdana" charset="0"/>
              <a:cs typeface="Calibri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5650" y="5476875"/>
            <a:ext cx="7848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n-GB" sz="1100" b="1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Competences, experience and</a:t>
            </a:r>
            <a:r>
              <a:rPr lang="en-GB" sz="1100" b="1" dirty="0">
                <a:solidFill>
                  <a:schemeClr val="accent3"/>
                </a:solidFill>
                <a:latin typeface="Verdana"/>
                <a:ea typeface="Calibri"/>
                <a:cs typeface="Verdana"/>
              </a:rPr>
              <a:t> </a:t>
            </a:r>
            <a:r>
              <a:rPr lang="en-GB" sz="1100" b="1" dirty="0">
                <a:solidFill>
                  <a:schemeClr val="accent2"/>
                </a:solidFill>
                <a:latin typeface="Verdana"/>
                <a:ea typeface="Calibri"/>
                <a:cs typeface="Verdana"/>
              </a:rPr>
              <a:t>complementarity</a:t>
            </a:r>
            <a:r>
              <a:rPr lang="en-GB" sz="1100" b="1" dirty="0">
                <a:solidFill>
                  <a:schemeClr val="accent3"/>
                </a:solidFill>
                <a:latin typeface="Verdana"/>
                <a:ea typeface="Calibri"/>
                <a:cs typeface="Verdana"/>
              </a:rPr>
              <a:t> </a:t>
            </a:r>
            <a:r>
              <a:rPr lang="en-GB" sz="1100" b="1" dirty="0">
                <a:solidFill>
                  <a:srgbClr val="000000"/>
                </a:solidFill>
                <a:latin typeface="Verdana"/>
                <a:ea typeface="Calibri"/>
                <a:cs typeface="Verdana"/>
              </a:rPr>
              <a:t>of the participating organisations and institutional commitment</a:t>
            </a:r>
            <a:endParaRPr lang="es-ES" sz="1100" dirty="0">
              <a:solidFill>
                <a:srgbClr val="000000"/>
              </a:solidFill>
              <a:latin typeface="Verdana"/>
              <a:ea typeface="Calibri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65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Weaknesses Excellence</a:t>
            </a:r>
          </a:p>
        </p:txBody>
      </p:sp>
      <p:sp>
        <p:nvSpPr>
          <p:cNvPr id="64515" name="2 Marcador de contenido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248150"/>
          </a:xfrm>
        </p:spPr>
        <p:txBody>
          <a:bodyPr/>
          <a:lstStyle/>
          <a:p>
            <a:r>
              <a:rPr lang="en-US" sz="1800">
                <a:latin typeface="Verdana" charset="0"/>
                <a:ea typeface="MS PGothic" charset="0"/>
              </a:rPr>
              <a:t>The </a:t>
            </a:r>
            <a:r>
              <a:rPr lang="en-US" sz="1800" b="1">
                <a:latin typeface="Verdana" charset="0"/>
                <a:ea typeface="MS PGothic" charset="0"/>
              </a:rPr>
              <a:t>scientific rationale </a:t>
            </a:r>
            <a:r>
              <a:rPr lang="en-US" sz="1800">
                <a:latin typeface="Verdana" charset="0"/>
                <a:ea typeface="MS PGothic" charset="0"/>
              </a:rPr>
              <a:t>lacks clarity, it is </a:t>
            </a:r>
            <a:r>
              <a:rPr lang="en-US" sz="1800" b="1">
                <a:latin typeface="Verdana" charset="0"/>
                <a:ea typeface="MS PGothic" charset="0"/>
              </a:rPr>
              <a:t>very generic </a:t>
            </a:r>
            <a:r>
              <a:rPr lang="en-US" sz="1800">
                <a:latin typeface="Verdana" charset="0"/>
                <a:ea typeface="MS PGothic" charset="0"/>
              </a:rPr>
              <a:t>and insufficiently precise in terms of justifying the selection parameters being assessed.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research lacks credibility not least because clear </a:t>
            </a:r>
            <a:r>
              <a:rPr lang="en-US" sz="1800" b="1">
                <a:latin typeface="Verdana" charset="0"/>
                <a:ea typeface="MS PGothic" charset="0"/>
              </a:rPr>
              <a:t>objectives</a:t>
            </a:r>
            <a:r>
              <a:rPr lang="en-US" sz="1800">
                <a:latin typeface="Verdana" charset="0"/>
                <a:ea typeface="MS PGothic" charset="0"/>
              </a:rPr>
              <a:t> and </a:t>
            </a:r>
            <a:r>
              <a:rPr lang="en-US" sz="1800" b="1">
                <a:latin typeface="Verdana" charset="0"/>
                <a:ea typeface="MS PGothic" charset="0"/>
              </a:rPr>
              <a:t>hypotheses</a:t>
            </a:r>
            <a:r>
              <a:rPr lang="en-US" sz="1800">
                <a:latin typeface="Verdana" charset="0"/>
                <a:ea typeface="MS PGothic" charset="0"/>
              </a:rPr>
              <a:t> are not well formulated.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</a:t>
            </a:r>
            <a:r>
              <a:rPr lang="en-US" sz="1800" b="1">
                <a:latin typeface="Verdana" charset="0"/>
                <a:ea typeface="MS PGothic" charset="0"/>
              </a:rPr>
              <a:t>level of innovation is low </a:t>
            </a:r>
            <a:r>
              <a:rPr lang="en-US" sz="1800">
                <a:latin typeface="Verdana" charset="0"/>
                <a:ea typeface="MS PGothic" charset="0"/>
              </a:rPr>
              <a:t>and the case for innovation is poorly argued. There is little discussion of inter/multidisciplinary aspects.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Hosting arrangements not adequately described.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Potential for </a:t>
            </a:r>
            <a:r>
              <a:rPr lang="en-US" sz="1800" b="1">
                <a:latin typeface="Verdana" charset="0"/>
                <a:ea typeface="MS PGothic" charset="0"/>
              </a:rPr>
              <a:t>reaching a position of professional </a:t>
            </a:r>
            <a:r>
              <a:rPr lang="en-US" sz="1800">
                <a:latin typeface="Verdana" charset="0"/>
                <a:ea typeface="MS PGothic" charset="0"/>
              </a:rPr>
              <a:t>maturity during this project is not clearly indicated, because insufficient information is provided.</a:t>
            </a:r>
          </a:p>
          <a:p>
            <a:r>
              <a:rPr lang="en-US" sz="1800">
                <a:latin typeface="Verdana" charset="0"/>
                <a:ea typeface="MS PGothic" charset="0"/>
              </a:rPr>
              <a:t>The </a:t>
            </a:r>
            <a:r>
              <a:rPr lang="en-US" sz="1800" b="1">
                <a:latin typeface="Verdana" charset="0"/>
                <a:ea typeface="MS PGothic" charset="0"/>
              </a:rPr>
              <a:t>Career Development strategy </a:t>
            </a:r>
            <a:r>
              <a:rPr lang="en-US" sz="1800">
                <a:latin typeface="Verdana" charset="0"/>
                <a:ea typeface="MS PGothic" charset="0"/>
              </a:rPr>
              <a:t>of the researcher is insufficiently explained.</a:t>
            </a: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n-US" sz="1800">
              <a:latin typeface="Verdana" charset="0"/>
              <a:ea typeface="MS PGothic" charset="0"/>
            </a:endParaRPr>
          </a:p>
          <a:p>
            <a:pPr algn="just"/>
            <a:endParaRPr lang="es-ES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Weaknesses Impact</a:t>
            </a:r>
          </a:p>
        </p:txBody>
      </p:sp>
      <p:sp>
        <p:nvSpPr>
          <p:cNvPr id="65539" name="2 Marcador de contenido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248150"/>
          </a:xfrm>
        </p:spPr>
        <p:txBody>
          <a:bodyPr/>
          <a:lstStyle/>
          <a:p>
            <a:r>
              <a:rPr lang="en-US" sz="1800">
                <a:latin typeface="Verdana" charset="0"/>
                <a:ea typeface="MS PGothic" charset="0"/>
              </a:rPr>
              <a:t>There is </a:t>
            </a:r>
            <a:r>
              <a:rPr lang="en-US" sz="1800" b="1">
                <a:latin typeface="Verdana" charset="0"/>
                <a:ea typeface="MS PGothic" charset="0"/>
              </a:rPr>
              <a:t>little text specifically addressing research </a:t>
            </a:r>
            <a:r>
              <a:rPr lang="en-US" sz="1800">
                <a:latin typeface="Verdana" charset="0"/>
                <a:ea typeface="MS PGothic" charset="0"/>
              </a:rPr>
              <a:t>or career impacts or how these would be brought about.</a:t>
            </a:r>
          </a:p>
          <a:p>
            <a:endParaRPr lang="en-US" sz="1800" b="1">
              <a:latin typeface="Verdana" charset="0"/>
              <a:ea typeface="MS PGothic" charset="0"/>
            </a:endParaRPr>
          </a:p>
          <a:p>
            <a:r>
              <a:rPr lang="en-US" sz="1800" b="1">
                <a:latin typeface="Verdana" charset="0"/>
                <a:ea typeface="MS PGothic" charset="0"/>
              </a:rPr>
              <a:t>Little information </a:t>
            </a:r>
            <a:r>
              <a:rPr lang="en-US" sz="1800">
                <a:latin typeface="Verdana" charset="0"/>
                <a:ea typeface="MS PGothic" charset="0"/>
              </a:rPr>
              <a:t>is provided on </a:t>
            </a:r>
            <a:r>
              <a:rPr lang="en-US" sz="1800" b="1">
                <a:latin typeface="Verdana" charset="0"/>
                <a:ea typeface="MS PGothic" charset="0"/>
              </a:rPr>
              <a:t>outreach activities</a:t>
            </a:r>
            <a:r>
              <a:rPr lang="en-US" sz="1800">
                <a:latin typeface="Verdana" charset="0"/>
                <a:ea typeface="MS PGothic" charset="0"/>
              </a:rPr>
              <a:t>.</a:t>
            </a:r>
          </a:p>
          <a:p>
            <a:r>
              <a:rPr lang="en-US" sz="1800" b="1">
                <a:latin typeface="Verdana" charset="0"/>
                <a:ea typeface="MS PGothic" charset="0"/>
              </a:rPr>
              <a:t>Dissemination strategy </a:t>
            </a:r>
            <a:r>
              <a:rPr lang="en-US" sz="1800">
                <a:latin typeface="Verdana" charset="0"/>
                <a:ea typeface="MS PGothic" charset="0"/>
              </a:rPr>
              <a:t>is not adequately addresses in the proposal. Means of </a:t>
            </a:r>
            <a:r>
              <a:rPr lang="en-US" sz="1800" b="1">
                <a:latin typeface="Verdana" charset="0"/>
                <a:ea typeface="MS PGothic" charset="0"/>
              </a:rPr>
              <a:t>communication and dissemination </a:t>
            </a:r>
            <a:r>
              <a:rPr lang="en-US" sz="1800">
                <a:latin typeface="Verdana" charset="0"/>
                <a:ea typeface="MS PGothic" charset="0"/>
              </a:rPr>
              <a:t>are </a:t>
            </a:r>
            <a:r>
              <a:rPr lang="en-US" sz="1800" b="1">
                <a:latin typeface="Verdana" charset="0"/>
                <a:ea typeface="MS PGothic" charset="0"/>
              </a:rPr>
              <a:t>not</a:t>
            </a:r>
            <a:r>
              <a:rPr lang="en-US" sz="1800">
                <a:latin typeface="Verdana" charset="0"/>
                <a:ea typeface="MS PGothic" charset="0"/>
              </a:rPr>
              <a:t> properly </a:t>
            </a:r>
            <a:r>
              <a:rPr lang="en-US" sz="1800" b="1">
                <a:latin typeface="Verdana" charset="0"/>
                <a:ea typeface="MS PGothic" charset="0"/>
              </a:rPr>
              <a:t>outlined</a:t>
            </a:r>
            <a:r>
              <a:rPr lang="en-US" sz="1800">
                <a:latin typeface="Verdana" charset="0"/>
                <a:ea typeface="MS PGothic" charset="0"/>
              </a:rPr>
              <a:t>.</a:t>
            </a:r>
          </a:p>
          <a:p>
            <a:endParaRPr lang="en-US" sz="1800" b="1">
              <a:latin typeface="Verdana" charset="0"/>
              <a:ea typeface="MS PGothic" charset="0"/>
            </a:endParaRPr>
          </a:p>
          <a:p>
            <a:r>
              <a:rPr lang="en-US" sz="1800" b="1">
                <a:latin typeface="Verdana" charset="0"/>
                <a:ea typeface="MS PGothic" charset="0"/>
              </a:rPr>
              <a:t>Communication towards the general public </a:t>
            </a:r>
            <a:r>
              <a:rPr lang="en-US" sz="1800">
                <a:latin typeface="Verdana" charset="0"/>
                <a:ea typeface="MS PGothic" charset="0"/>
              </a:rPr>
              <a:t>and intellectual property rights are </a:t>
            </a:r>
            <a:r>
              <a:rPr lang="en-US" sz="1800" b="1">
                <a:latin typeface="Verdana" charset="0"/>
                <a:ea typeface="MS PGothic" charset="0"/>
              </a:rPr>
              <a:t>insufficiently elaborated</a:t>
            </a:r>
            <a:r>
              <a:rPr lang="en-US" sz="1800">
                <a:latin typeface="Verdana" charset="0"/>
                <a:ea typeface="MS PGothic" charset="0"/>
              </a:rPr>
              <a:t>.</a:t>
            </a:r>
          </a:p>
          <a:p>
            <a:pPr algn="just"/>
            <a:r>
              <a:rPr lang="en-US" sz="1800">
                <a:latin typeface="Verdana" charset="0"/>
                <a:ea typeface="MS PGothic" charset="0"/>
              </a:rPr>
              <a:t>The possibility of </a:t>
            </a:r>
            <a:r>
              <a:rPr lang="en-US" sz="1800" b="1">
                <a:latin typeface="Verdana" charset="0"/>
                <a:ea typeface="MS PGothic" charset="0"/>
              </a:rPr>
              <a:t>patent application </a:t>
            </a:r>
            <a:r>
              <a:rPr lang="en-US" sz="1800">
                <a:latin typeface="Verdana" charset="0"/>
                <a:ea typeface="MS PGothic" charset="0"/>
              </a:rPr>
              <a:t>of the obtained results is discussed but </a:t>
            </a:r>
            <a:r>
              <a:rPr lang="en-US" sz="1800" b="1">
                <a:latin typeface="Verdana" charset="0"/>
                <a:ea typeface="MS PGothic" charset="0"/>
              </a:rPr>
              <a:t>not clearly specified</a:t>
            </a:r>
            <a:r>
              <a:rPr lang="en-US" sz="1800">
                <a:latin typeface="Verdana" charset="0"/>
                <a:ea typeface="MS PGothic" charset="0"/>
              </a:rPr>
              <a:t>.</a:t>
            </a:r>
          </a:p>
          <a:p>
            <a:pPr algn="just"/>
            <a:r>
              <a:rPr lang="en-US" sz="1800">
                <a:latin typeface="Verdana" charset="0"/>
                <a:ea typeface="MS PGothic" charset="0"/>
              </a:rPr>
              <a:t>The project capacity to enhance research, innovation, skills and </a:t>
            </a:r>
            <a:r>
              <a:rPr lang="en-US" sz="1800" b="1">
                <a:latin typeface="Verdana" charset="0"/>
                <a:ea typeface="MS PGothic" charset="0"/>
              </a:rPr>
              <a:t>working conditions </a:t>
            </a:r>
            <a:r>
              <a:rPr lang="en-US" sz="1800">
                <a:latin typeface="Verdana" charset="0"/>
                <a:ea typeface="MS PGothic" charset="0"/>
              </a:rPr>
              <a:t>is not shown convincingly.</a:t>
            </a:r>
          </a:p>
          <a:p>
            <a:pPr algn="just"/>
            <a:endParaRPr lang="es-ES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Verdana" charset="0"/>
                <a:ea typeface="MS PGothic" charset="0"/>
              </a:rPr>
              <a:t>Weaknesses Implementation</a:t>
            </a:r>
          </a:p>
        </p:txBody>
      </p:sp>
      <p:sp>
        <p:nvSpPr>
          <p:cNvPr id="66563" name="2 Marcador de contenido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248150"/>
          </a:xfrm>
        </p:spPr>
        <p:txBody>
          <a:bodyPr/>
          <a:lstStyle/>
          <a:p>
            <a:r>
              <a:rPr lang="en-US" sz="1800" dirty="0">
                <a:latin typeface="Verdana" charset="0"/>
                <a:ea typeface="MS PGothic" charset="0"/>
              </a:rPr>
              <a:t>Work packages are </a:t>
            </a:r>
            <a:r>
              <a:rPr lang="en-US" sz="1800" b="1" dirty="0">
                <a:latin typeface="Verdana" charset="0"/>
                <a:ea typeface="MS PGothic" charset="0"/>
              </a:rPr>
              <a:t>not described </a:t>
            </a:r>
            <a:r>
              <a:rPr lang="en-US" sz="1800" dirty="0">
                <a:latin typeface="Verdana" charset="0"/>
                <a:ea typeface="MS PGothic" charset="0"/>
              </a:rPr>
              <a:t>in detail.</a:t>
            </a:r>
          </a:p>
          <a:p>
            <a:r>
              <a:rPr lang="en-US" sz="1800" b="1" dirty="0">
                <a:latin typeface="Verdana" charset="0"/>
                <a:ea typeface="MS PGothic" charset="0"/>
              </a:rPr>
              <a:t>Deliverables and milestones </a:t>
            </a:r>
            <a:r>
              <a:rPr lang="en-US" sz="1800" dirty="0">
                <a:latin typeface="Verdana" charset="0"/>
                <a:ea typeface="MS PGothic" charset="0"/>
              </a:rPr>
              <a:t>are not described in sufficient detail.</a:t>
            </a:r>
          </a:p>
          <a:p>
            <a:r>
              <a:rPr lang="en-US" sz="1800" dirty="0">
                <a:latin typeface="Verdana" charset="0"/>
                <a:ea typeface="MS PGothic" charset="0"/>
              </a:rPr>
              <a:t>There is </a:t>
            </a:r>
            <a:r>
              <a:rPr lang="en-US" sz="1800" b="1" dirty="0">
                <a:latin typeface="Verdana" charset="0"/>
                <a:ea typeface="MS PGothic" charset="0"/>
              </a:rPr>
              <a:t>no coherence </a:t>
            </a:r>
            <a:r>
              <a:rPr lang="en-US" sz="1800" dirty="0">
                <a:latin typeface="Verdana" charset="0"/>
                <a:ea typeface="MS PGothic" charset="0"/>
              </a:rPr>
              <a:t>between the work packages duration and the presentation of research results at conferences.</a:t>
            </a:r>
          </a:p>
          <a:p>
            <a:r>
              <a:rPr lang="en-US" sz="1800" b="1" dirty="0">
                <a:latin typeface="Verdana" charset="0"/>
                <a:ea typeface="MS PGothic" charset="0"/>
              </a:rPr>
              <a:t>Project </a:t>
            </a:r>
            <a:r>
              <a:rPr lang="en-US" sz="1800" b="1" dirty="0" err="1">
                <a:latin typeface="Verdana" charset="0"/>
                <a:ea typeface="MS PGothic" charset="0"/>
              </a:rPr>
              <a:t>organisation</a:t>
            </a:r>
            <a:r>
              <a:rPr lang="en-US" sz="1800" b="1" dirty="0">
                <a:latin typeface="Verdana" charset="0"/>
                <a:ea typeface="MS PGothic" charset="0"/>
              </a:rPr>
              <a:t> and management </a:t>
            </a:r>
            <a:r>
              <a:rPr lang="en-US" sz="1800" dirty="0">
                <a:latin typeface="Verdana" charset="0"/>
                <a:ea typeface="MS PGothic" charset="0"/>
              </a:rPr>
              <a:t>are poorly presented.</a:t>
            </a:r>
          </a:p>
          <a:p>
            <a:r>
              <a:rPr lang="en-US" sz="1800" dirty="0">
                <a:latin typeface="Verdana" charset="0"/>
                <a:ea typeface="MS PGothic" charset="0"/>
              </a:rPr>
              <a:t>There is no serious </a:t>
            </a:r>
            <a:r>
              <a:rPr lang="en-US" sz="1800" b="1" dirty="0">
                <a:latin typeface="Verdana" charset="0"/>
                <a:ea typeface="MS PGothic" charset="0"/>
              </a:rPr>
              <a:t>project risk assessment </a:t>
            </a:r>
            <a:r>
              <a:rPr lang="en-US" sz="1800" dirty="0">
                <a:latin typeface="Verdana" charset="0"/>
                <a:ea typeface="MS PGothic" charset="0"/>
              </a:rPr>
              <a:t>in the proposal that does not go beyond programming risks.</a:t>
            </a:r>
          </a:p>
          <a:p>
            <a:r>
              <a:rPr lang="en-US" sz="1800" dirty="0">
                <a:latin typeface="Verdana" charset="0"/>
                <a:ea typeface="MS PGothic" charset="0"/>
              </a:rPr>
              <a:t>The </a:t>
            </a:r>
            <a:r>
              <a:rPr lang="en-US" sz="1800" b="1" dirty="0">
                <a:latin typeface="Verdana" charset="0"/>
                <a:ea typeface="MS PGothic" charset="0"/>
              </a:rPr>
              <a:t>description of infrastructure </a:t>
            </a:r>
            <a:r>
              <a:rPr lang="en-US" sz="1800" dirty="0">
                <a:latin typeface="Verdana" charset="0"/>
                <a:ea typeface="MS PGothic" charset="0"/>
              </a:rPr>
              <a:t>at the host </a:t>
            </a:r>
            <a:r>
              <a:rPr lang="en-US" sz="1800" dirty="0" err="1">
                <a:latin typeface="Verdana" charset="0"/>
                <a:ea typeface="MS PGothic" charset="0"/>
              </a:rPr>
              <a:t>organisation</a:t>
            </a:r>
            <a:r>
              <a:rPr lang="en-US" sz="1800" dirty="0">
                <a:latin typeface="Verdana" charset="0"/>
                <a:ea typeface="MS PGothic" charset="0"/>
              </a:rPr>
              <a:t> is missing (e.g. computing facilities).</a:t>
            </a:r>
          </a:p>
          <a:p>
            <a:r>
              <a:rPr lang="en-US" sz="1800" dirty="0">
                <a:latin typeface="Verdana" charset="0"/>
                <a:ea typeface="MS PGothic" charset="0"/>
              </a:rPr>
              <a:t>The complementarity between the supervisor and the researcher is not clear.</a:t>
            </a:r>
          </a:p>
          <a:p>
            <a:r>
              <a:rPr lang="en-US" sz="1800" b="1" dirty="0">
                <a:latin typeface="Verdana" charset="0"/>
                <a:ea typeface="MS PGothic" charset="0"/>
              </a:rPr>
              <a:t>Financial resources needed </a:t>
            </a:r>
            <a:r>
              <a:rPr lang="en-US" sz="1800" dirty="0">
                <a:latin typeface="Verdana" charset="0"/>
                <a:ea typeface="MS PGothic" charset="0"/>
              </a:rPr>
              <a:t>for this empirical research are not sufficiently addressed.</a:t>
            </a:r>
          </a:p>
          <a:p>
            <a:r>
              <a:rPr lang="en-US" sz="1800" dirty="0">
                <a:latin typeface="Verdana" charset="0"/>
                <a:ea typeface="MS PGothic" charset="0"/>
              </a:rPr>
              <a:t>The </a:t>
            </a:r>
            <a:r>
              <a:rPr lang="en-US" sz="1800" b="1" dirty="0">
                <a:latin typeface="Verdana" charset="0"/>
                <a:ea typeface="MS PGothic" charset="0"/>
              </a:rPr>
              <a:t>proposal raises critical issues of privacy </a:t>
            </a:r>
            <a:r>
              <a:rPr lang="en-US" sz="1800" dirty="0">
                <a:latin typeface="Verdana" charset="0"/>
                <a:ea typeface="MS PGothic" charset="0"/>
              </a:rPr>
              <a:t>that are not fully addressed and explained.</a:t>
            </a:r>
          </a:p>
          <a:p>
            <a:endParaRPr lang="es-ES" dirty="0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Useful Links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1640" y="1484784"/>
            <a:ext cx="7355160" cy="46413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400" b="1" dirty="0" err="1" smtClean="0">
                <a:ea typeface="Verdana" pitchFamily="34" charset="0"/>
                <a:cs typeface="Verdana" pitchFamily="34" charset="0"/>
              </a:rPr>
              <a:t>Research</a:t>
            </a:r>
            <a:r>
              <a:rPr lang="es-ES" sz="1400" b="1" dirty="0" smtClean="0">
                <a:ea typeface="Verdana" pitchFamily="34" charset="0"/>
                <a:cs typeface="Verdana" pitchFamily="34" charset="0"/>
              </a:rPr>
              <a:t> and </a:t>
            </a:r>
            <a:r>
              <a:rPr lang="es-ES" sz="1400" b="1" dirty="0" err="1" smtClean="0">
                <a:ea typeface="Verdana" pitchFamily="34" charset="0"/>
                <a:cs typeface="Verdana" pitchFamily="34" charset="0"/>
              </a:rPr>
              <a:t>Innovation</a:t>
            </a:r>
            <a:r>
              <a:rPr lang="es-ES" sz="14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s-ES" sz="1400" b="1" dirty="0" err="1" smtClean="0">
                <a:ea typeface="Verdana" pitchFamily="34" charset="0"/>
                <a:cs typeface="Verdana" pitchFamily="34" charset="0"/>
              </a:rPr>
              <a:t>Participants´Portal</a:t>
            </a:r>
            <a:r>
              <a:rPr lang="es-ES" sz="1400" b="1" dirty="0" smtClean="0"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>
              <a:buNone/>
            </a:pPr>
            <a:r>
              <a:rPr lang="es-ES" sz="1400" dirty="0">
                <a:ea typeface="Verdana" pitchFamily="34" charset="0"/>
                <a:cs typeface="Verdana" pitchFamily="34" charset="0"/>
                <a:hlinkClick r:id="rId3"/>
              </a:rPr>
              <a:t>http://</a:t>
            </a:r>
            <a:r>
              <a:rPr lang="es-ES" sz="1400" dirty="0" smtClean="0">
                <a:ea typeface="Verdana" pitchFamily="34" charset="0"/>
                <a:cs typeface="Verdana" pitchFamily="34" charset="0"/>
                <a:hlinkClick r:id="rId3"/>
              </a:rPr>
              <a:t>ec.europa.eu/research/participants/portal/desktop/en/home.html</a:t>
            </a:r>
            <a:r>
              <a:rPr lang="es-ES" sz="1400" dirty="0" smtClean="0"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>
              <a:buNone/>
            </a:pPr>
            <a:endParaRPr lang="es-ES" sz="1400" b="1" dirty="0" smtClean="0"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s-ES" sz="1400" b="1" dirty="0" smtClean="0">
                <a:ea typeface="Verdana" pitchFamily="34" charset="0"/>
                <a:cs typeface="Verdana" pitchFamily="34" charset="0"/>
              </a:rPr>
              <a:t>Oficina Europea</a:t>
            </a:r>
          </a:p>
          <a:p>
            <a:pPr marL="0" indent="0">
              <a:buNone/>
            </a:pPr>
            <a:r>
              <a:rPr lang="es-ES" sz="1400" dirty="0" smtClean="0">
                <a:ea typeface="Verdana" pitchFamily="34" charset="0"/>
                <a:cs typeface="Verdana" pitchFamily="34" charset="0"/>
                <a:hlinkClick r:id="rId4"/>
              </a:rPr>
              <a:t>http://www.eshorizonte2020.es</a:t>
            </a:r>
            <a:r>
              <a:rPr lang="es-ES" sz="1400" dirty="0" smtClean="0"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>
              <a:buNone/>
            </a:pPr>
            <a:endParaRPr lang="es-ES" sz="1400" dirty="0" smtClean="0"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AU" sz="1400" b="1" dirty="0" smtClean="0">
                <a:ea typeface="Verdana" pitchFamily="34" charset="0"/>
                <a:cs typeface="Verdana" pitchFamily="34" charset="0"/>
              </a:rPr>
              <a:t>Web </a:t>
            </a:r>
            <a:r>
              <a:rPr lang="en-AU" sz="1400" b="1" dirty="0">
                <a:ea typeface="Verdana" pitchFamily="34" charset="0"/>
                <a:cs typeface="Verdana" pitchFamily="34" charset="0"/>
              </a:rPr>
              <a:t>and Blog Marie Curie </a:t>
            </a:r>
            <a:r>
              <a:rPr lang="en-AU" sz="1400" b="1" dirty="0" err="1">
                <a:ea typeface="Verdana" pitchFamily="34" charset="0"/>
                <a:cs typeface="Verdana" pitchFamily="34" charset="0"/>
              </a:rPr>
              <a:t>Sklodowska</a:t>
            </a:r>
            <a:r>
              <a:rPr lang="en-AU" sz="1400" b="1" dirty="0">
                <a:ea typeface="Verdana" pitchFamily="34" charset="0"/>
                <a:cs typeface="Verdana" pitchFamily="34" charset="0"/>
              </a:rPr>
              <a:t>-Curie Actions </a:t>
            </a:r>
            <a:endParaRPr lang="fr-BE" sz="1400" b="1" dirty="0"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BE" sz="1400" u="sng" dirty="0">
                <a:solidFill>
                  <a:schemeClr val="tx2"/>
                </a:solidFill>
                <a:ea typeface="Verdana" pitchFamily="34" charset="0"/>
                <a:cs typeface="Verdana" pitchFamily="34" charset="0"/>
                <a:hlinkClick r:id="rId5"/>
              </a:rPr>
              <a:t>http://ec.europa.eu/research/mariecurieactions/</a:t>
            </a:r>
            <a:endParaRPr lang="fr-BE" sz="1400" u="sng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BE" sz="1400" u="sng" dirty="0">
                <a:solidFill>
                  <a:schemeClr val="tx2"/>
                </a:solidFill>
                <a:ea typeface="Verdana" pitchFamily="34" charset="0"/>
                <a:cs typeface="Verdana" pitchFamily="34" charset="0"/>
                <a:hlinkClick r:id="rId6"/>
              </a:rPr>
              <a:t>http://mariecurieactions.blogspot.com.es/</a:t>
            </a:r>
            <a:endParaRPr lang="fr-BE" sz="1400" u="sng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ES" sz="1400" dirty="0">
                <a:solidFill>
                  <a:schemeClr val="accent3"/>
                </a:solidFill>
                <a:hlinkClick r:id="rId7"/>
              </a:rPr>
              <a:t>http://www.madrimasd.org/blogs/msca</a:t>
            </a:r>
            <a:endParaRPr lang="es-ES" sz="1400" dirty="0">
              <a:solidFill>
                <a:schemeClr val="accent3"/>
              </a:solidFill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endParaRPr lang="fr-BE" sz="1400" u="sng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s-ES" sz="1400" b="1" dirty="0" err="1" smtClean="0"/>
              <a:t>European</a:t>
            </a:r>
            <a:r>
              <a:rPr lang="es-ES" sz="1400" b="1" dirty="0" smtClean="0"/>
              <a:t> </a:t>
            </a:r>
            <a:r>
              <a:rPr lang="es-ES" sz="1400" b="1" dirty="0" err="1"/>
              <a:t>Charter</a:t>
            </a:r>
            <a:r>
              <a:rPr lang="es-ES" sz="1400" b="1" dirty="0"/>
              <a:t> </a:t>
            </a:r>
            <a:r>
              <a:rPr lang="es-ES" sz="1400" b="1" dirty="0" err="1"/>
              <a:t>for</a:t>
            </a:r>
            <a:r>
              <a:rPr lang="es-ES" sz="1400" b="1" dirty="0"/>
              <a:t> </a:t>
            </a:r>
            <a:r>
              <a:rPr lang="es-ES" sz="1400" b="1" dirty="0" err="1"/>
              <a:t>Researchers</a:t>
            </a:r>
            <a:r>
              <a:rPr lang="es-ES" sz="1400" b="1" dirty="0"/>
              <a:t> </a:t>
            </a:r>
            <a:r>
              <a:rPr lang="es-ES" sz="1400" b="1" dirty="0" smtClean="0"/>
              <a:t> and  </a:t>
            </a:r>
            <a:r>
              <a:rPr lang="es-ES" sz="1400" b="1" dirty="0" err="1" smtClean="0"/>
              <a:t>The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Code</a:t>
            </a:r>
            <a:r>
              <a:rPr lang="es-ES" sz="1400" b="1" dirty="0" smtClean="0"/>
              <a:t> of </a:t>
            </a:r>
            <a:r>
              <a:rPr lang="es-ES" sz="1400" b="1" dirty="0" err="1" smtClean="0"/>
              <a:t>Conduct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for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the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Recruitment</a:t>
            </a:r>
            <a:r>
              <a:rPr lang="es-ES" sz="1400" b="1" dirty="0" smtClean="0"/>
              <a:t> of </a:t>
            </a:r>
            <a:r>
              <a:rPr lang="es-ES" sz="1400" b="1" dirty="0" err="1" smtClean="0"/>
              <a:t>Researchers</a:t>
            </a:r>
            <a:r>
              <a:rPr lang="es-ES" sz="1400" b="1" dirty="0" smtClean="0"/>
              <a:t> </a:t>
            </a:r>
          </a:p>
          <a:p>
            <a:pPr marL="0" indent="0">
              <a:buNone/>
            </a:pPr>
            <a:r>
              <a:rPr lang="es-ES" sz="1400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  <a:hlinkClick r:id="rId8"/>
              </a:rPr>
              <a:t>http</a:t>
            </a:r>
            <a:r>
              <a:rPr lang="es-ES" sz="1400" dirty="0">
                <a:solidFill>
                  <a:schemeClr val="tx2"/>
                </a:solidFill>
                <a:ea typeface="Verdana" pitchFamily="34" charset="0"/>
                <a:cs typeface="Verdana" pitchFamily="34" charset="0"/>
                <a:hlinkClick r:id="rId8"/>
              </a:rPr>
              <a:t>://ec.europa.eu/euraxess/pdf/brochure_rights/eur_21620_es-en.pdf</a:t>
            </a:r>
            <a:endParaRPr lang="es-ES" sz="1400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s-ES" sz="1400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s-ES" sz="1400" b="1" dirty="0">
                <a:ea typeface="Verdana" pitchFamily="34" charset="0"/>
                <a:cs typeface="Verdana" pitchFamily="34" charset="0"/>
              </a:rPr>
              <a:t>EURAXESS </a:t>
            </a:r>
            <a:r>
              <a:rPr lang="es-ES" sz="1400" b="1" dirty="0" err="1" smtClean="0">
                <a:ea typeface="Verdana" pitchFamily="34" charset="0"/>
                <a:cs typeface="Verdana" pitchFamily="34" charset="0"/>
              </a:rPr>
              <a:t>Spain</a:t>
            </a:r>
            <a:endParaRPr lang="es-ES" sz="1400" b="1" dirty="0" smtClean="0"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  <a:hlinkClick r:id="rId9"/>
              </a:rPr>
              <a:t>http</a:t>
            </a:r>
            <a:r>
              <a:rPr lang="es-ES" sz="1400" dirty="0">
                <a:solidFill>
                  <a:schemeClr val="tx2"/>
                </a:solidFill>
                <a:ea typeface="Verdana" pitchFamily="34" charset="0"/>
                <a:cs typeface="Verdana" pitchFamily="34" charset="0"/>
                <a:hlinkClick r:id="rId9"/>
              </a:rPr>
              <a:t>://www.euraxess.es</a:t>
            </a:r>
            <a:r>
              <a:rPr lang="es-ES" sz="1400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  <a:hlinkClick r:id="rId9"/>
              </a:rPr>
              <a:t>/</a:t>
            </a:r>
            <a:r>
              <a:rPr lang="es-ES" sz="1400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 - </a:t>
            </a:r>
            <a:r>
              <a:rPr lang="es-ES" sz="1400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  <a:hlinkClick r:id="rId10"/>
              </a:rPr>
              <a:t>Noelia.romero@fecyt.es</a:t>
            </a:r>
            <a:r>
              <a:rPr lang="es-ES" sz="1400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 </a:t>
            </a:r>
            <a:endParaRPr lang="es-ES" sz="1400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s-E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4 Marcador de número de diapositiva"/>
          <p:cNvSpPr txBox="1">
            <a:spLocks/>
          </p:cNvSpPr>
          <p:nvPr/>
        </p:nvSpPr>
        <p:spPr>
          <a:xfrm>
            <a:off x="7010400" y="6481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88</a:t>
            </a:fld>
            <a:endParaRPr lang="es-ES" dirty="0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89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0" y="32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Bitstream Vera Serif" panose="02060603050605020204" pitchFamily="18" charset="0"/>
                <a:ea typeface="+mj-ea"/>
                <a:cs typeface="+mj-cs"/>
              </a:defRPr>
            </a:lvl1pPr>
          </a:lstStyle>
          <a:p>
            <a:pPr algn="l"/>
            <a:endParaRPr lang="es-ES" dirty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FF0000"/>
                </a:solidFill>
              </a:rPr>
              <a:t>Looking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for</a:t>
            </a:r>
            <a:r>
              <a:rPr lang="es-ES" dirty="0">
                <a:solidFill>
                  <a:srgbClr val="FF0000"/>
                </a:solidFill>
              </a:rPr>
              <a:t> a MSCA in </a:t>
            </a:r>
            <a:r>
              <a:rPr lang="es-ES" dirty="0" err="1">
                <a:solidFill>
                  <a:srgbClr val="FF0000"/>
                </a:solidFill>
              </a:rPr>
              <a:t>Spain</a:t>
            </a:r>
            <a:r>
              <a:rPr lang="es-ES" dirty="0" smtClean="0">
                <a:solidFill>
                  <a:srgbClr val="FF0000"/>
                </a:solidFill>
              </a:rPr>
              <a:t>?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5576" y="5623138"/>
            <a:ext cx="8507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http://www.eshorizonte2020.es/</a:t>
            </a:r>
            <a:r>
              <a:rPr lang="en-GB" sz="1100" dirty="0" err="1"/>
              <a:t>ciencia-excelente</a:t>
            </a:r>
            <a:r>
              <a:rPr lang="en-GB" sz="1100" dirty="0"/>
              <a:t>/</a:t>
            </a:r>
            <a:r>
              <a:rPr lang="en-GB" sz="1100" dirty="0" err="1"/>
              <a:t>acciones</a:t>
            </a:r>
            <a:r>
              <a:rPr lang="en-GB" sz="1100" dirty="0"/>
              <a:t>-</a:t>
            </a:r>
            <a:r>
              <a:rPr lang="en-GB" sz="1100" dirty="0" err="1"/>
              <a:t>marie</a:t>
            </a:r>
            <a:r>
              <a:rPr lang="en-GB" sz="1100" dirty="0"/>
              <a:t>-</a:t>
            </a:r>
            <a:r>
              <a:rPr lang="en-GB" sz="1100" dirty="0" err="1"/>
              <a:t>sklodowska</a:t>
            </a:r>
            <a:r>
              <a:rPr lang="en-GB" sz="1100" dirty="0"/>
              <a:t>-curie/if-expressions-of-interests-</a:t>
            </a:r>
            <a:r>
              <a:rPr lang="en-GB" sz="1100" dirty="0" err="1"/>
              <a:t>spanish</a:t>
            </a:r>
            <a:r>
              <a:rPr lang="en-GB" sz="1100" dirty="0"/>
              <a:t>-host-institutions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972507" y="1702835"/>
            <a:ext cx="3155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Target:</a:t>
            </a:r>
          </a:p>
          <a:p>
            <a:endParaRPr lang="en-GB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Hosting Organizations</a:t>
            </a:r>
          </a:p>
          <a:p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Fellows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92560"/>
            <a:ext cx="5269420" cy="40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800" dirty="0" smtClean="0">
                <a:solidFill>
                  <a:srgbClr val="FF0000"/>
                </a:solidFill>
              </a:rPr>
              <a:t>Novelties WP2016/2017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124744"/>
            <a:ext cx="6707088" cy="500141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dirty="0" smtClean="0"/>
              <a:t>Strong Continuity</a:t>
            </a:r>
            <a:r>
              <a:rPr lang="en-GB" sz="2000" dirty="0" smtClean="0"/>
              <a:t> respecting with WP2014/2015 approach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Slight modifications in the evaluation criteria to avoid overlap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New transversal concept </a:t>
            </a:r>
            <a:r>
              <a:rPr lang="en-GB" sz="2000" u="sng" dirty="0" smtClean="0"/>
              <a:t>Responsible Research and Innovation</a:t>
            </a:r>
            <a:r>
              <a:rPr lang="en-GB" sz="2000" dirty="0" smtClean="0"/>
              <a:t> </a:t>
            </a:r>
            <a:r>
              <a:rPr lang="en-GB" sz="2000" b="1" dirty="0" smtClean="0"/>
              <a:t>(RRI) </a:t>
            </a:r>
          </a:p>
          <a:p>
            <a:r>
              <a:rPr lang="en-GB" sz="2000" b="1" dirty="0"/>
              <a:t>Gender aspects </a:t>
            </a:r>
            <a:r>
              <a:rPr lang="en-GB" sz="2000" dirty="0"/>
              <a:t>explicitly indicated under the Excellence award </a:t>
            </a:r>
            <a:r>
              <a:rPr lang="en-GB" sz="2000" dirty="0" smtClean="0"/>
              <a:t>criterion</a:t>
            </a:r>
          </a:p>
          <a:p>
            <a:r>
              <a:rPr lang="en-GB" sz="2000" dirty="0" smtClean="0"/>
              <a:t>Further </a:t>
            </a:r>
            <a:r>
              <a:rPr lang="en-GB" sz="2000" dirty="0"/>
              <a:t>involvement of the non-academic sector in IF </a:t>
            </a:r>
            <a:r>
              <a:rPr lang="en-GB" sz="2000" b="1" dirty="0"/>
              <a:t>– new Society and Enterprise Panel</a:t>
            </a:r>
          </a:p>
          <a:p>
            <a:r>
              <a:rPr lang="en-GB" sz="2000" b="1" dirty="0" smtClean="0"/>
              <a:t>Template B </a:t>
            </a:r>
            <a:r>
              <a:rPr lang="en-GB" sz="2000" dirty="0" smtClean="0"/>
              <a:t>divided in 2 documents</a:t>
            </a:r>
          </a:p>
          <a:p>
            <a:r>
              <a:rPr lang="en-GB" sz="1800" dirty="0"/>
              <a:t>2016 budget of MSCA comparable to 2015 level (759 million EUR)</a:t>
            </a:r>
          </a:p>
          <a:p>
            <a:r>
              <a:rPr lang="en-GB" sz="1800" dirty="0"/>
              <a:t>2017 budget: 10.5% increase, 841 million EUR</a:t>
            </a:r>
          </a:p>
          <a:p>
            <a:endParaRPr lang="en-GB" sz="1800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3625453"/>
            <a:ext cx="1694667" cy="24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132" y="116632"/>
            <a:ext cx="3795804" cy="961261"/>
          </a:xfrm>
        </p:spPr>
        <p:txBody>
          <a:bodyPr/>
          <a:lstStyle/>
          <a:p>
            <a:r>
              <a:rPr lang="es-ES" sz="2400" u="sng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BLOG MSCA </a:t>
            </a:r>
            <a:r>
              <a:rPr lang="es-ES" sz="2400" u="sng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madri+d</a:t>
            </a:r>
            <a:endParaRPr lang="es-ES" sz="2400" u="sng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10400" y="6467293"/>
            <a:ext cx="2133600" cy="365125"/>
          </a:xfrm>
        </p:spPr>
        <p:txBody>
          <a:bodyPr/>
          <a:lstStyle/>
          <a:p>
            <a:pPr>
              <a:defRPr/>
            </a:pPr>
            <a:fld id="{B52C1D07-FA5D-4CBE-89D6-94108A529D45}" type="slidenum">
              <a:rPr lang="es-ES" smtClean="0"/>
              <a:pPr>
                <a:defRPr/>
              </a:pPr>
              <a:t>90</a:t>
            </a:fld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329146" y="1501749"/>
            <a:ext cx="4248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/>
              <a:buChar char="•"/>
            </a:pP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MSCA </a:t>
            </a:r>
            <a:r>
              <a:rPr lang="es-E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Projects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publications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  <a:p>
            <a:pPr marL="285750" indent="-285750">
              <a:buClr>
                <a:schemeClr val="tx2"/>
              </a:buClr>
              <a:buFont typeface="Arial"/>
              <a:buChar char="•"/>
            </a:pP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8.400 </a:t>
            </a:r>
            <a:r>
              <a:rPr lang="es-E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users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64.000 </a:t>
            </a: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suscriptors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Notiweb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madri+d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70030" y="5879032"/>
            <a:ext cx="331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/>
              </a:buClr>
            </a:pPr>
            <a:r>
              <a:rPr lang="es-ES" dirty="0">
                <a:solidFill>
                  <a:schemeClr val="tx2"/>
                </a:solidFill>
                <a:hlinkClick r:id="rId2"/>
              </a:rPr>
              <a:t>www.madrimasd.org/blogs/msca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10" name="Imagen 6"/>
          <p:cNvPicPr>
            <a:picLocks noChangeAspect="1"/>
          </p:cNvPicPr>
          <p:nvPr/>
        </p:nvPicPr>
        <p:blipFill rotWithShape="1">
          <a:blip r:embed="rId3"/>
          <a:srcRect l="27293" t="11650" r="27944" b="5406"/>
          <a:stretch/>
        </p:blipFill>
        <p:spPr>
          <a:xfrm>
            <a:off x="4951098" y="2322342"/>
            <a:ext cx="4071569" cy="344514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935735" y="1286305"/>
            <a:ext cx="3952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/>
              <a:buChar char="•"/>
            </a:pP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NCPs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initiative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FP7</a:t>
            </a:r>
          </a:p>
          <a:p>
            <a:pPr marL="285750" indent="-285750">
              <a:buClr>
                <a:schemeClr val="tx2"/>
              </a:buClr>
              <a:buFont typeface="Arial"/>
              <a:buChar char="•"/>
            </a:pP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 &amp; A: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FP7 </a:t>
            </a:r>
            <a:r>
              <a:rPr lang="es-E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MSCA / Management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preparation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proposals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etc…. </a:t>
            </a:r>
            <a:r>
              <a:rPr lang="es-E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complements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Participant´s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Portal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5242722" y="116632"/>
            <a:ext cx="3795804" cy="961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Bitstream Vera Serif" panose="02060603050605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2400" b="1" u="sng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BLOG MSCA </a:t>
            </a:r>
            <a:r>
              <a:rPr lang="es-ES" sz="2400" b="1" u="sng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NCPs</a:t>
            </a:r>
            <a:endParaRPr lang="es-ES" sz="2400" b="1" u="sng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187258" y="5827717"/>
            <a:ext cx="3835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B00000"/>
              </a:buClr>
            </a:pPr>
            <a:r>
              <a:rPr lang="es-ES_tradnl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http://mariecurieactions.blogspot.com</a:t>
            </a:r>
            <a:endParaRPr lang="es-ES_tradnl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9" y="2530681"/>
            <a:ext cx="4167507" cy="31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2227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57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indent="0" eaLnBrk="1" hangingPunct="1"/>
            <a:r>
              <a:rPr lang="en-GB" altLang="en-US" dirty="0" smtClean="0">
                <a:solidFill>
                  <a:srgbClr val="FF0000"/>
                </a:solidFill>
              </a:rPr>
              <a:t>MCA certificate: </a:t>
            </a:r>
            <a:r>
              <a:rPr lang="en-GB" altLang="en-US" sz="2400" dirty="0" smtClean="0">
                <a:solidFill>
                  <a:srgbClr val="FF0000"/>
                </a:solidFill>
              </a:rPr>
              <a:t>for FP7 researchers </a:t>
            </a:r>
          </a:p>
        </p:txBody>
      </p:sp>
      <p:sp>
        <p:nvSpPr>
          <p:cNvPr id="4099" name="Rectangle 8"/>
          <p:cNvSpPr>
            <a:spLocks noGrp="1" noChangeArrowheads="1"/>
          </p:cNvSpPr>
          <p:nvPr>
            <p:ph idx="1"/>
          </p:nvPr>
        </p:nvSpPr>
        <p:spPr>
          <a:xfrm>
            <a:off x="457200" y="1844824"/>
            <a:ext cx="8229600" cy="4281339"/>
          </a:xfrm>
          <a:noFill/>
        </p:spPr>
        <p:txBody>
          <a:bodyPr/>
          <a:lstStyle/>
          <a:p>
            <a:pPr eaLnBrk="1" hangingPunct="1">
              <a:buClr>
                <a:srgbClr val="0F5494"/>
              </a:buClr>
            </a:pPr>
            <a:r>
              <a:rPr lang="en-GB" altLang="en-US" sz="2000" i="0" dirty="0" smtClean="0"/>
              <a:t>Start long time ago – FP5</a:t>
            </a:r>
          </a:p>
          <a:p>
            <a:pPr eaLnBrk="1" hangingPunct="1">
              <a:buClr>
                <a:srgbClr val="0F5494"/>
              </a:buClr>
            </a:pPr>
            <a:r>
              <a:rPr lang="en-GB" altLang="en-US" sz="2000" i="0" dirty="0" smtClean="0"/>
              <a:t>Requested by researchers</a:t>
            </a:r>
          </a:p>
          <a:p>
            <a:pPr eaLnBrk="1" hangingPunct="1">
              <a:buClr>
                <a:srgbClr val="0F5494"/>
              </a:buClr>
            </a:pPr>
            <a:r>
              <a:rPr lang="en-GB" altLang="en-US" sz="2000" i="0" dirty="0" smtClean="0"/>
              <a:t>Tool set-up by REA in September 2015</a:t>
            </a:r>
          </a:p>
          <a:p>
            <a:pPr eaLnBrk="1" hangingPunct="1">
              <a:buClr>
                <a:srgbClr val="0F5494"/>
              </a:buClr>
            </a:pPr>
            <a:r>
              <a:rPr lang="en-GB" altLang="en-US" sz="2000" i="0" dirty="0" smtClean="0"/>
              <a:t>Launched on 1 October 2015</a:t>
            </a:r>
          </a:p>
          <a:p>
            <a:pPr eaLnBrk="1" hangingPunct="1">
              <a:buClr>
                <a:srgbClr val="0F5494"/>
              </a:buClr>
            </a:pPr>
            <a:r>
              <a:rPr lang="en-GB" altLang="en-US" sz="2000" i="0" dirty="0" smtClean="0"/>
              <a:t>Almost 9 0</a:t>
            </a:r>
            <a:r>
              <a:rPr lang="en-GB" sz="2000" i="0" dirty="0" smtClean="0"/>
              <a:t>00</a:t>
            </a:r>
            <a:r>
              <a:rPr lang="en-GB" sz="2000" dirty="0" smtClean="0"/>
              <a:t> </a:t>
            </a:r>
            <a:r>
              <a:rPr lang="en-GB" altLang="en-US" sz="2000" i="0" dirty="0" smtClean="0"/>
              <a:t>requests received</a:t>
            </a:r>
          </a:p>
          <a:p>
            <a:pPr eaLnBrk="1" hangingPunct="1">
              <a:buClr>
                <a:srgbClr val="2D5EC1"/>
              </a:buClr>
            </a:pPr>
            <a:endParaRPr lang="en-GB" altLang="en-US" sz="2000" i="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861048"/>
            <a:ext cx="1475563" cy="19704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944" y="1628800"/>
            <a:ext cx="213285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How it works: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57200" y="1124744"/>
            <a:ext cx="5915000" cy="5001419"/>
          </a:xfrm>
        </p:spPr>
        <p:txBody>
          <a:bodyPr/>
          <a:lstStyle/>
          <a:p>
            <a:pPr marL="352425" eaLnBrk="1" hangingPunct="1"/>
            <a:r>
              <a:rPr lang="en-GB" altLang="en-US" sz="2000" kern="0" dirty="0"/>
              <a:t>Certificate </a:t>
            </a:r>
            <a:r>
              <a:rPr lang="en-GB" sz="2000" dirty="0"/>
              <a:t>is not compulsory, it is a service offered to researchers</a:t>
            </a:r>
          </a:p>
          <a:p>
            <a:pPr marL="352425" eaLnBrk="1" hangingPunct="1"/>
            <a:r>
              <a:rPr lang="en-GB" altLang="en-US" sz="2000" kern="0" dirty="0"/>
              <a:t>Certificate to be request by </a:t>
            </a:r>
          </a:p>
          <a:p>
            <a:pPr marL="1090613" lvl="2" eaLnBrk="1" hangingPunct="1"/>
            <a:r>
              <a:rPr lang="en-GB" sz="1800" dirty="0"/>
              <a:t>project contact person </a:t>
            </a:r>
          </a:p>
          <a:p>
            <a:pPr marL="1090613" lvl="2" eaLnBrk="1" hangingPunct="1"/>
            <a:r>
              <a:rPr lang="en-GB" sz="1800" dirty="0"/>
              <a:t>or the legal entity authorised representative (LEAR) </a:t>
            </a:r>
          </a:p>
          <a:p>
            <a:pPr marL="1090613" lvl="2" eaLnBrk="1" hangingPunct="1"/>
            <a:r>
              <a:rPr lang="en-GB" sz="1800" dirty="0"/>
              <a:t>or the scientist in charge </a:t>
            </a:r>
          </a:p>
          <a:p>
            <a:pPr marL="1090613" lvl="2" eaLnBrk="1" hangingPunct="1"/>
            <a:r>
              <a:rPr lang="en-GB" sz="1800" dirty="0"/>
              <a:t>at the </a:t>
            </a:r>
            <a:r>
              <a:rPr lang="en-GB" sz="1800" b="1" dirty="0">
                <a:solidFill>
                  <a:srgbClr val="C00000"/>
                </a:solidFill>
              </a:rPr>
              <a:t>coordinating institution</a:t>
            </a:r>
          </a:p>
          <a:p>
            <a:pPr marL="352425" eaLnBrk="1" hangingPunct="1"/>
            <a:r>
              <a:rPr lang="en-GB" altLang="en-US" sz="2000" kern="0" dirty="0"/>
              <a:t>Information in the request </a:t>
            </a:r>
            <a:r>
              <a:rPr lang="en-GB" altLang="en-US" sz="2000" kern="0" dirty="0">
                <a:solidFill>
                  <a:srgbClr val="C00000"/>
                </a:solidFill>
              </a:rPr>
              <a:t>must match 100% with REA database</a:t>
            </a:r>
            <a:endParaRPr lang="en-GB" altLang="en-US" sz="2000" kern="0" dirty="0"/>
          </a:p>
          <a:p>
            <a:pPr marL="352425" eaLnBrk="1" hangingPunct="1"/>
            <a:r>
              <a:rPr lang="en-GB" altLang="en-US" sz="2000" kern="0" dirty="0"/>
              <a:t>In case of no match, info is checked manually</a:t>
            </a:r>
          </a:p>
          <a:p>
            <a:pPr marL="352425" eaLnBrk="1" hangingPunct="1"/>
            <a:r>
              <a:rPr lang="en-GB" sz="2000" dirty="0"/>
              <a:t>Functional mailboxes as a help for applicants</a:t>
            </a:r>
            <a:endParaRPr lang="en-GB" altLang="en-US" sz="2000" kern="0" dirty="0"/>
          </a:p>
          <a:p>
            <a:endParaRPr lang="en-GB" sz="2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861048"/>
            <a:ext cx="1475563" cy="19704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944" y="1628800"/>
            <a:ext cx="213285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How it works: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5122912" cy="5001419"/>
          </a:xfrm>
        </p:spPr>
        <p:txBody>
          <a:bodyPr/>
          <a:lstStyle/>
          <a:p>
            <a:r>
              <a:rPr lang="en-GB" sz="2000" i="0" dirty="0" smtClean="0"/>
              <a:t>Certificate can be requested for any researcher that was </a:t>
            </a:r>
            <a:r>
              <a:rPr lang="en-GB" sz="2000" i="0" dirty="0" smtClean="0">
                <a:solidFill>
                  <a:srgbClr val="C00000"/>
                </a:solidFill>
              </a:rPr>
              <a:t>recruited/seconded in FP7 MCA project </a:t>
            </a:r>
            <a:r>
              <a:rPr lang="en-GB" sz="2000" i="0" dirty="0" smtClean="0"/>
              <a:t>(ITN, IAPP, IRSES, COFUND, IEF, IOF, IIF, CIG, ERG, IRG)</a:t>
            </a:r>
          </a:p>
          <a:p>
            <a:pPr marL="1466850" indent="-285750"/>
            <a:endParaRPr lang="en-GB" sz="2000" i="0" dirty="0" smtClean="0"/>
          </a:p>
          <a:p>
            <a:r>
              <a:rPr lang="en-GB" sz="2000" i="0" dirty="0" smtClean="0"/>
              <a:t>Normally to be requested when the fellowship is already finalized (exceptions to be decided by the Coordinating institution)</a:t>
            </a:r>
          </a:p>
          <a:p>
            <a:pPr marL="1466850" indent="-285750"/>
            <a:endParaRPr lang="en-GB" sz="2000" i="0" dirty="0" smtClean="0"/>
          </a:p>
          <a:p>
            <a:r>
              <a:rPr lang="en-GB" sz="2000" i="0" dirty="0" smtClean="0"/>
              <a:t>Duration is not mentioned in the Certificate (e.g. to avoid incorrect data in case of split stays, etc.)</a:t>
            </a:r>
          </a:p>
          <a:p>
            <a:endParaRPr lang="en-GB" sz="2000" i="0" dirty="0" smtClean="0"/>
          </a:p>
          <a:p>
            <a:endParaRPr lang="en-GB" sz="2000" i="0" dirty="0" smtClean="0"/>
          </a:p>
          <a:p>
            <a:endParaRPr lang="en-GB" sz="2000" i="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861048"/>
            <a:ext cx="1475563" cy="19704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944" y="1628800"/>
            <a:ext cx="213285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>
                <a:solidFill>
                  <a:srgbClr val="FF0000"/>
                </a:solidFill>
              </a:rPr>
              <a:t>Support </a:t>
            </a:r>
            <a:r>
              <a:rPr lang="fr-BE" dirty="0" err="1" smtClean="0">
                <a:solidFill>
                  <a:srgbClr val="FF0000"/>
                </a:solidFill>
              </a:rPr>
              <a:t>from</a:t>
            </a:r>
            <a:r>
              <a:rPr lang="fr-BE" dirty="0" smtClean="0">
                <a:solidFill>
                  <a:srgbClr val="FF0000"/>
                </a:solidFill>
              </a:rPr>
              <a:t> REA: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GB" sz="1800" dirty="0" smtClean="0">
                <a:solidFill>
                  <a:srgbClr val="C00000"/>
                </a:solidFill>
              </a:rPr>
              <a:t>"For </a:t>
            </a:r>
            <a:r>
              <a:rPr lang="en-GB" sz="1800" dirty="0">
                <a:solidFill>
                  <a:srgbClr val="C00000"/>
                </a:solidFill>
              </a:rPr>
              <a:t>additional information e-mail the functional mailbox of the relevant funding scheme. </a:t>
            </a:r>
            <a:r>
              <a:rPr lang="en-GB" sz="1800" b="1" dirty="0">
                <a:solidFill>
                  <a:srgbClr val="C00000"/>
                </a:solidFill>
              </a:rPr>
              <a:t>Please include the project number and attach any error message you might have got</a:t>
            </a:r>
            <a:r>
              <a:rPr lang="en-GB" sz="1800" dirty="0" smtClean="0">
                <a:solidFill>
                  <a:srgbClr val="C00000"/>
                </a:solidFill>
              </a:rPr>
              <a:t>."</a:t>
            </a:r>
            <a:endParaRPr lang="en-GB" sz="1800" dirty="0">
              <a:solidFill>
                <a:srgbClr val="C00000"/>
              </a:solidFill>
            </a:endParaRPr>
          </a:p>
          <a:p>
            <a:endParaRPr lang="en-GB" sz="1800" dirty="0"/>
          </a:p>
          <a:p>
            <a:r>
              <a:rPr lang="en-GB" sz="1800" b="1" i="0" dirty="0"/>
              <a:t>IEF </a:t>
            </a:r>
            <a:r>
              <a:rPr lang="en-GB" sz="1800" i="0" dirty="0" smtClean="0"/>
              <a:t>- REA-MCAFP7-IEF@ec.europa.eu</a:t>
            </a:r>
            <a:endParaRPr lang="en-GB" sz="1800" i="0" dirty="0"/>
          </a:p>
          <a:p>
            <a:r>
              <a:rPr lang="en-GB" sz="1800" b="1" i="0" dirty="0"/>
              <a:t>IIF</a:t>
            </a:r>
            <a:r>
              <a:rPr lang="en-GB" sz="1800" i="0" dirty="0"/>
              <a:t> </a:t>
            </a:r>
            <a:r>
              <a:rPr lang="en-GB" sz="1800" i="0" dirty="0" smtClean="0"/>
              <a:t>- REA-MCAFP7-IIF@ec.europa.eu</a:t>
            </a:r>
            <a:endParaRPr lang="en-GB" sz="1800" i="0" dirty="0"/>
          </a:p>
          <a:p>
            <a:r>
              <a:rPr lang="en-GB" sz="1800" b="1" i="0" dirty="0"/>
              <a:t>IOF</a:t>
            </a:r>
            <a:r>
              <a:rPr lang="en-GB" sz="1800" i="0" dirty="0"/>
              <a:t> </a:t>
            </a:r>
            <a:r>
              <a:rPr lang="en-GB" sz="1800" i="0" dirty="0" smtClean="0"/>
              <a:t>- REA-MCAFP7-IOF@ec.europa.eu</a:t>
            </a:r>
            <a:endParaRPr lang="en-GB" sz="1800" i="0" dirty="0"/>
          </a:p>
          <a:p>
            <a:r>
              <a:rPr lang="en-GB" sz="1800" b="1" i="0" dirty="0"/>
              <a:t>ERG, IRG </a:t>
            </a:r>
            <a:r>
              <a:rPr lang="en-GB" sz="1800" i="0" dirty="0" smtClean="0"/>
              <a:t>- REA-MARIECURIE-RG@ec.europa.eu</a:t>
            </a:r>
            <a:endParaRPr lang="en-GB" sz="1800" i="0" dirty="0"/>
          </a:p>
          <a:p>
            <a:r>
              <a:rPr lang="en-GB" sz="1800" b="1" i="0" dirty="0"/>
              <a:t>CIG </a:t>
            </a:r>
            <a:r>
              <a:rPr lang="en-GB" sz="1800" i="0" dirty="0" smtClean="0"/>
              <a:t>- REA-MARIECURIE-CIG@ec.europa.eu</a:t>
            </a:r>
            <a:endParaRPr lang="en-GB" sz="1800" i="0" dirty="0"/>
          </a:p>
          <a:p>
            <a:r>
              <a:rPr lang="en-GB" sz="1800" b="1" i="0" dirty="0"/>
              <a:t>IRSES</a:t>
            </a:r>
            <a:r>
              <a:rPr lang="en-GB" sz="1800" i="0" dirty="0"/>
              <a:t> </a:t>
            </a:r>
            <a:r>
              <a:rPr lang="en-GB" sz="1800" i="0" dirty="0" smtClean="0"/>
              <a:t>- REA-MCAFP7-IRSES@ec.europa.eu </a:t>
            </a:r>
            <a:endParaRPr lang="en-GB" sz="1800" i="0" dirty="0"/>
          </a:p>
          <a:p>
            <a:r>
              <a:rPr lang="en-GB" sz="1800" b="1" i="0" dirty="0"/>
              <a:t>COFUND</a:t>
            </a:r>
            <a:r>
              <a:rPr lang="en-GB" sz="1800" i="0" dirty="0"/>
              <a:t> </a:t>
            </a:r>
            <a:r>
              <a:rPr lang="en-GB" sz="1800" i="0" dirty="0" smtClean="0"/>
              <a:t>- REA-MCAFP7-COFUND@ec.europa.eu </a:t>
            </a:r>
            <a:endParaRPr lang="en-GB" sz="1800" i="0" dirty="0"/>
          </a:p>
          <a:p>
            <a:r>
              <a:rPr lang="en-GB" sz="1800" b="1" i="0" dirty="0"/>
              <a:t>IAPP, ITN </a:t>
            </a:r>
            <a:r>
              <a:rPr lang="en-GB" sz="1800" i="0" dirty="0" smtClean="0"/>
              <a:t>- REA-HOST-DRIVEN-ACTIONS@ec.europa.eu</a:t>
            </a:r>
            <a:endParaRPr lang="en-GB" sz="1800" i="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859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749550"/>
            <a:ext cx="8429625" cy="936625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Certificate online link: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/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sz="1800" dirty="0" smtClean="0">
                <a:solidFill>
                  <a:srgbClr val="FF0000"/>
                </a:solidFill>
              </a:rPr>
              <a:t>http</a:t>
            </a:r>
            <a:r>
              <a:rPr lang="en-GB" sz="1800" dirty="0">
                <a:solidFill>
                  <a:srgbClr val="FF0000"/>
                </a:solidFill>
              </a:rPr>
              <a:t>://</a:t>
            </a:r>
            <a:r>
              <a:rPr lang="en-GB" sz="1800" dirty="0" smtClean="0">
                <a:solidFill>
                  <a:srgbClr val="FF0000"/>
                </a:solidFill>
              </a:rPr>
              <a:t>ec.europa.eu/rea/secure/mc_certificates_en.htm</a:t>
            </a:r>
            <a:r>
              <a:rPr lang="en-GB" dirty="0" smtClean="0">
                <a:solidFill>
                  <a:srgbClr val="FF0000"/>
                </a:solidFill>
              </a:rPr>
              <a:t/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-476251" y="4302900"/>
            <a:ext cx="9515476" cy="144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4382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tabLst>
                <a:tab pos="1343025" algn="l"/>
              </a:tabLst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21526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tabLst>
                <a:tab pos="1343025" algn="l"/>
              </a:tabLst>
              <a:defRPr sz="2000" b="1">
                <a:solidFill>
                  <a:srgbClr val="0F5494"/>
                </a:solidFill>
                <a:latin typeface="+mn-lt"/>
              </a:defRPr>
            </a:lvl2pPr>
            <a:lvl3pPr marL="2649538" indent="-49213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343025" algn="l"/>
              </a:tabLst>
              <a:defRPr sz="1400">
                <a:solidFill>
                  <a:srgbClr val="0F5494"/>
                </a:solidFill>
                <a:latin typeface="+mn-lt"/>
              </a:defRPr>
            </a:lvl3pPr>
            <a:lvl4pPr marL="3057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34655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392271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437991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483711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529431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3430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F5494"/>
              </a:buClr>
            </a:pPr>
            <a:r>
              <a:rPr lang="en-GB" altLang="en-US" i="0" kern="0" dirty="0" smtClean="0"/>
              <a:t>Only for FP7 projects/researchers</a:t>
            </a:r>
          </a:p>
          <a:p>
            <a:pPr eaLnBrk="1" hangingPunct="1">
              <a:buClr>
                <a:srgbClr val="0F5494"/>
              </a:buClr>
            </a:pPr>
            <a:r>
              <a:rPr lang="en-GB" altLang="en-US" i="0" kern="0" dirty="0" smtClean="0"/>
              <a:t>Development for H2020 Certificate will start soon</a:t>
            </a:r>
          </a:p>
          <a:p>
            <a:pPr eaLnBrk="1" hangingPunct="1">
              <a:buClr>
                <a:srgbClr val="2D5EC1"/>
              </a:buClr>
            </a:pPr>
            <a:endParaRPr lang="en-GB" altLang="en-US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81789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722313" y="5301208"/>
            <a:ext cx="7772400" cy="467767"/>
          </a:xfrm>
        </p:spPr>
        <p:txBody>
          <a:bodyPr/>
          <a:lstStyle/>
          <a:p>
            <a:r>
              <a:rPr lang="es-ES" sz="2400" dirty="0" smtClean="0"/>
              <a:t>Muchas gracias</a:t>
            </a:r>
            <a:endParaRPr lang="es-ES" sz="24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722313" y="260648"/>
            <a:ext cx="7772400" cy="150018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endParaRPr lang="es-ES" sz="7200" b="1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8000" b="1" dirty="0" smtClean="0">
                <a:solidFill>
                  <a:srgbClr val="000000"/>
                </a:solidFill>
              </a:rPr>
              <a:t>NATIONAL CONTACT POINTS (NCP)</a:t>
            </a:r>
          </a:p>
          <a:p>
            <a:pPr>
              <a:lnSpc>
                <a:spcPct val="150000"/>
              </a:lnSpc>
            </a:pPr>
            <a:r>
              <a:rPr lang="es-ES" sz="8000" b="1" dirty="0" smtClean="0">
                <a:solidFill>
                  <a:srgbClr val="000000"/>
                </a:solidFill>
              </a:rPr>
              <a:t>MARIE SKLODOWSKA-CURIE ACTIONS</a:t>
            </a:r>
          </a:p>
          <a:p>
            <a:pPr>
              <a:lnSpc>
                <a:spcPct val="150000"/>
              </a:lnSpc>
            </a:pPr>
            <a:endParaRPr lang="es-ES" sz="4400" dirty="0" smtClean="0"/>
          </a:p>
          <a:p>
            <a:pPr>
              <a:lnSpc>
                <a:spcPct val="150000"/>
              </a:lnSpc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37312"/>
            <a:ext cx="2133600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96</a:t>
            </a:fld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11560" y="2996951"/>
            <a:ext cx="4032448" cy="2232249"/>
          </a:xfrm>
          <a:prstGeom prst="rect">
            <a:avLst/>
          </a:prstGeom>
        </p:spPr>
        <p:txBody>
          <a:bodyPr wrap="square" numCol="1">
            <a:no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>
                <a:latin typeface="Verdana" pitchFamily="34" charset="0"/>
              </a:rPr>
              <a:t>Cristina Gómez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latin typeface="Verdana" pitchFamily="34" charset="0"/>
              </a:rPr>
              <a:t>Oficina Europea FECYT / MINECO</a:t>
            </a:r>
          </a:p>
          <a:p>
            <a:pPr>
              <a:lnSpc>
                <a:spcPct val="150000"/>
              </a:lnSpc>
            </a:pPr>
            <a:r>
              <a:rPr lang="es-ES" sz="1600" dirty="0" smtClean="0">
                <a:latin typeface="Verdana" pitchFamily="34" charset="0"/>
                <a:hlinkClick r:id="rId3"/>
              </a:rPr>
              <a:t>cristina.gomez@oficinaeuropea.es</a:t>
            </a:r>
            <a:r>
              <a:rPr lang="es-ES" sz="1600" dirty="0" smtClean="0">
                <a:latin typeface="Verdan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latin typeface="Verdana" pitchFamily="34" charset="0"/>
              </a:rPr>
              <a:t>Tel</a:t>
            </a:r>
            <a:r>
              <a:rPr lang="es-ES" dirty="0">
                <a:latin typeface="Verdana" pitchFamily="34" charset="0"/>
              </a:rPr>
              <a:t>: 91 </a:t>
            </a:r>
            <a:r>
              <a:rPr lang="es-ES" dirty="0" smtClean="0">
                <a:latin typeface="Verdana" pitchFamily="34" charset="0"/>
              </a:rPr>
              <a:t>603 </a:t>
            </a:r>
            <a:r>
              <a:rPr lang="es-ES" dirty="0">
                <a:latin typeface="Verdana" pitchFamily="34" charset="0"/>
              </a:rPr>
              <a:t>79 56</a:t>
            </a:r>
            <a:endParaRPr lang="es-ES" dirty="0" smtClean="0"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endParaRPr lang="es-ES" dirty="0"/>
          </a:p>
          <a:p>
            <a:pPr>
              <a:lnSpc>
                <a:spcPct val="150000"/>
              </a:lnSpc>
            </a:pPr>
            <a:endParaRPr lang="es-ES" dirty="0"/>
          </a:p>
          <a:p>
            <a:pPr>
              <a:lnSpc>
                <a:spcPct val="150000"/>
              </a:lnSpc>
            </a:pP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644008" y="2996952"/>
            <a:ext cx="44999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latin typeface="Verdana" pitchFamily="34" charset="0"/>
              </a:rPr>
              <a:t>Jesús Rojo</a:t>
            </a:r>
          </a:p>
          <a:p>
            <a:pPr>
              <a:lnSpc>
                <a:spcPct val="150000"/>
              </a:lnSpc>
            </a:pPr>
            <a:r>
              <a:rPr lang="es-ES" sz="1600" dirty="0">
                <a:latin typeface="Verdana" pitchFamily="34" charset="0"/>
              </a:rPr>
              <a:t>Fundación para el Conocimiento </a:t>
            </a:r>
            <a:r>
              <a:rPr lang="es-ES" sz="1600" dirty="0" err="1" smtClean="0">
                <a:latin typeface="Verdana" pitchFamily="34" charset="0"/>
              </a:rPr>
              <a:t>madri+d</a:t>
            </a:r>
            <a:endParaRPr lang="es-ES" sz="1600" dirty="0"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latin typeface="Verdana" pitchFamily="34" charset="0"/>
                <a:hlinkClick r:id="rId4"/>
              </a:rPr>
              <a:t>jesus.rojo@</a:t>
            </a:r>
            <a:r>
              <a:rPr lang="es-ES" sz="1600" dirty="0" smtClean="0">
                <a:latin typeface="Verdana" pitchFamily="34" charset="0"/>
                <a:hlinkClick r:id="rId4"/>
              </a:rPr>
              <a:t>madrimasd.org</a:t>
            </a:r>
            <a:r>
              <a:rPr lang="es-ES" sz="1600" dirty="0" smtClean="0">
                <a:latin typeface="Verdana" pitchFamily="34" charset="0"/>
              </a:rPr>
              <a:t> </a:t>
            </a:r>
            <a:endParaRPr lang="es-ES" sz="1600" dirty="0"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Verdana" pitchFamily="34" charset="0"/>
              </a:rPr>
              <a:t>Tel: 91 781 65 72</a:t>
            </a:r>
          </a:p>
        </p:txBody>
      </p:sp>
      <p:pic>
        <p:nvPicPr>
          <p:cNvPr id="2051" name="Picture 3" descr="image002"/>
          <p:cNvPicPr>
            <a:picLocks noChangeAspect="1" noChangeArrowheads="1"/>
          </p:cNvPicPr>
          <p:nvPr/>
        </p:nvPicPr>
        <p:blipFill>
          <a:blip r:embed="rId5" cstate="print"/>
          <a:srcRect l="73985"/>
          <a:stretch>
            <a:fillRect/>
          </a:stretch>
        </p:blipFill>
        <p:spPr bwMode="auto">
          <a:xfrm>
            <a:off x="689655" y="2219770"/>
            <a:ext cx="1450636" cy="6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MSCA-IF-2016</a:t>
            </a:r>
            <a:endParaRPr lang="es-ES" dirty="0"/>
          </a:p>
        </p:txBody>
      </p:sp>
      <p:pic>
        <p:nvPicPr>
          <p:cNvPr id="10" name="Imagen 9" descr="D25FC7FC-4868-42A9-BA19-D9B36C9926B4[3]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19770"/>
            <a:ext cx="1344258" cy="63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556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7370</TotalTime>
  <Words>6457</Words>
  <Application>Microsoft Office PowerPoint</Application>
  <PresentationFormat>Presentación en pantalla (4:3)</PresentationFormat>
  <Paragraphs>1078</Paragraphs>
  <Slides>96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96</vt:i4>
      </vt:variant>
    </vt:vector>
  </HeadingPairs>
  <TitlesOfParts>
    <vt:vector size="110" baseType="lpstr">
      <vt:lpstr>MS Gothic</vt:lpstr>
      <vt:lpstr>MS PGothic</vt:lpstr>
      <vt:lpstr>MS PGothic</vt:lpstr>
      <vt:lpstr>Arial</vt:lpstr>
      <vt:lpstr>Bitstream Vera Serif</vt:lpstr>
      <vt:lpstr>Calibri</vt:lpstr>
      <vt:lpstr>Courier New</vt:lpstr>
      <vt:lpstr>Helvetica</vt:lpstr>
      <vt:lpstr>Tahoma</vt:lpstr>
      <vt:lpstr>Times New Roman</vt:lpstr>
      <vt:lpstr>Verdana</vt:lpstr>
      <vt:lpstr>Wingdings</vt:lpstr>
      <vt:lpstr>Wingdings 2</vt:lpstr>
      <vt:lpstr>Diseño personalizado</vt:lpstr>
      <vt:lpstr>Presentación de PowerPoint</vt:lpstr>
      <vt:lpstr>Index</vt:lpstr>
      <vt:lpstr>MSCA in HORIZON 2020</vt:lpstr>
      <vt:lpstr>Horizon 2020 – Excellent Science</vt:lpstr>
      <vt:lpstr>Presentación de PowerPoint</vt:lpstr>
      <vt:lpstr>Presentación de PowerPoint</vt:lpstr>
      <vt:lpstr>Presentación de PowerPoint</vt:lpstr>
      <vt:lpstr>MSCA Objectives</vt:lpstr>
      <vt:lpstr>Novelties WP2016/2017</vt:lpstr>
      <vt:lpstr>MSCA IF: objectives</vt:lpstr>
      <vt:lpstr>MSCA IF: 2 options 5 opportunities</vt:lpstr>
      <vt:lpstr>Important concepts</vt:lpstr>
      <vt:lpstr>Research experience</vt:lpstr>
      <vt:lpstr>Mobility Rule I</vt:lpstr>
      <vt:lpstr>Mobility Rule II</vt:lpstr>
      <vt:lpstr>Mobility Rule III</vt:lpstr>
      <vt:lpstr>Sectors - IF 2015 </vt:lpstr>
      <vt:lpstr>Participating institutions - IF 2015   </vt:lpstr>
      <vt:lpstr>Country Participation - IF 2015</vt:lpstr>
      <vt:lpstr>Application/Contractual Process</vt:lpstr>
      <vt:lpstr>How it works</vt:lpstr>
      <vt:lpstr>European Fellowships – EF ST</vt:lpstr>
      <vt:lpstr>European Fellowships – EF CAR</vt:lpstr>
      <vt:lpstr>European Fellowships – EF RI</vt:lpstr>
      <vt:lpstr>Society and Enterprise Panel - Main Features</vt:lpstr>
      <vt:lpstr>Global Fellowships IF - GF</vt:lpstr>
      <vt:lpstr>MSCA IF: secondments</vt:lpstr>
      <vt:lpstr>MSCA IF RESULTS 2014-2015</vt:lpstr>
      <vt:lpstr>IF 2014: Submitted &amp;  A-list proposals</vt:lpstr>
      <vt:lpstr>IF 2015: Submitted &amp;  A-list proposals</vt:lpstr>
      <vt:lpstr>IF-EF 2014: Eligible and A-list proposals by panel</vt:lpstr>
      <vt:lpstr>IF-EF 2015: Eligible and A-list proposals by panel</vt:lpstr>
      <vt:lpstr>IF-GF 2014: Eligible and A-list proposals by panel</vt:lpstr>
      <vt:lpstr>IF-GF 2015: Eligible and A-list proposals by panel</vt:lpstr>
      <vt:lpstr>IF-EF 2014: A-list per country</vt:lpstr>
      <vt:lpstr>IF-EF 2015: A-list per country</vt:lpstr>
      <vt:lpstr>IF-GF 2014: A-list per country</vt:lpstr>
      <vt:lpstr>IF-GF 2015: A-list per country</vt:lpstr>
      <vt:lpstr>Gender of researchers</vt:lpstr>
      <vt:lpstr>Cut off marks EF ST – CAR - RI 2014-2015 </vt:lpstr>
      <vt:lpstr>Cut off marks GF 2014-2015 </vt:lpstr>
      <vt:lpstr>Society and Enterprise Panel - Rationale</vt:lpstr>
      <vt:lpstr>Presentación de PowerPoint</vt:lpstr>
      <vt:lpstr>Presentación de PowerPoint</vt:lpstr>
      <vt:lpstr>Presentación de PowerPoint</vt:lpstr>
      <vt:lpstr>Overview of the Individual Fellowships</vt:lpstr>
      <vt:lpstr>Timing MSCA – IF 2016 </vt:lpstr>
      <vt:lpstr>Funding Model MSCA IF 2016</vt:lpstr>
      <vt:lpstr>MSCA IF 2015: Evaluation criteria</vt:lpstr>
      <vt:lpstr>More than just a research project; a career development fellowship</vt:lpstr>
      <vt:lpstr>Presentación de PowerPoint</vt:lpstr>
      <vt:lpstr>Excellence</vt:lpstr>
      <vt:lpstr>Excellence</vt:lpstr>
      <vt:lpstr>What does gender dimension mean?</vt:lpstr>
      <vt:lpstr>Why is it important to take the gender dimension into account?</vt:lpstr>
      <vt:lpstr>Why is it important to take the gender dimension into account?</vt:lpstr>
      <vt:lpstr>Further information on the gender dimension in R&amp;I content</vt:lpstr>
      <vt:lpstr>Excellence</vt:lpstr>
      <vt:lpstr>Excellence</vt:lpstr>
      <vt:lpstr>Presentación de PowerPoint</vt:lpstr>
      <vt:lpstr>Excellence</vt:lpstr>
      <vt:lpstr>Impact</vt:lpstr>
      <vt:lpstr>Impact</vt:lpstr>
      <vt:lpstr>Impact</vt:lpstr>
      <vt:lpstr>Open Access – Open Science H2020</vt:lpstr>
      <vt:lpstr>Impact</vt:lpstr>
      <vt:lpstr>Outreach versus Communication</vt:lpstr>
      <vt:lpstr>Communication versus Outreach</vt:lpstr>
      <vt:lpstr>Five Dimesions of RRI</vt:lpstr>
      <vt:lpstr>Ethical Aspects</vt:lpstr>
      <vt:lpstr>Quality and efficiency of the implementation  </vt:lpstr>
      <vt:lpstr>Implementation</vt:lpstr>
      <vt:lpstr>Implementation</vt:lpstr>
      <vt:lpstr>Implementation</vt:lpstr>
      <vt:lpstr>Implementation</vt:lpstr>
      <vt:lpstr>Implementation</vt:lpstr>
      <vt:lpstr>When preparing a proposal</vt:lpstr>
      <vt:lpstr>Strengths Excellence</vt:lpstr>
      <vt:lpstr>Strengths Excellence</vt:lpstr>
      <vt:lpstr>Strengths Excellence</vt:lpstr>
      <vt:lpstr>Strengths Impact</vt:lpstr>
      <vt:lpstr>Strengths Impact</vt:lpstr>
      <vt:lpstr>Strengths Implementation</vt:lpstr>
      <vt:lpstr>Strengths Implementation</vt:lpstr>
      <vt:lpstr>Weaknesses Excellence</vt:lpstr>
      <vt:lpstr>Weaknesses Impact</vt:lpstr>
      <vt:lpstr>Weaknesses Implementation</vt:lpstr>
      <vt:lpstr>Useful Links</vt:lpstr>
      <vt:lpstr>Looking for a MSCA in Spain?</vt:lpstr>
      <vt:lpstr>BLOG MSCA madri+d</vt:lpstr>
      <vt:lpstr>MCA certificate: for FP7 researchers </vt:lpstr>
      <vt:lpstr>How it works:</vt:lpstr>
      <vt:lpstr>How it works:</vt:lpstr>
      <vt:lpstr>Support from REA:</vt:lpstr>
      <vt:lpstr>Certificate online link:  http://ec.europa.eu/rea/secure/mc_certificates_en.htm  </vt:lpstr>
      <vt:lpstr>Muchas gracias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Iván Carrero Tébar</dc:creator>
  <cp:lastModifiedBy>Maria Mercè Pi Palau</cp:lastModifiedBy>
  <cp:revision>273</cp:revision>
  <cp:lastPrinted>2016-04-21T13:53:09Z</cp:lastPrinted>
  <dcterms:created xsi:type="dcterms:W3CDTF">2014-06-09T11:20:30Z</dcterms:created>
  <dcterms:modified xsi:type="dcterms:W3CDTF">2016-06-14T08:21:19Z</dcterms:modified>
</cp:coreProperties>
</file>