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charts/chart4.xml" ContentType="application/vnd.openxmlformats-officedocument.drawingml.chart+xml"/>
  <Override PartName="/ppt/charts/chart5.xml" ContentType="application/vnd.openxmlformats-officedocument.drawingml.chart+xml"/>
  <Override PartName="/ppt/charts/chart6.xml" ContentType="application/vnd.openxmlformats-officedocument.drawingml.chart+xml"/>
  <Override PartName="/ppt/drawings/drawing1.xml" ContentType="application/vnd.openxmlformats-officedocument.drawingml.chartshapes+xml"/>
  <Override PartName="/ppt/charts/chart7.xml" ContentType="application/vnd.openxmlformats-officedocument.drawingml.chart+xml"/>
  <Override PartName="/ppt/charts/chart8.xml" ContentType="application/vnd.openxmlformats-officedocument.drawingml.chart+xml"/>
  <Override PartName="/ppt/charts/chart9.xml" ContentType="application/vnd.openxmlformats-officedocument.drawingml.chart+xml"/>
  <Override PartName="/ppt/charts/chart10.xml" ContentType="application/vnd.openxmlformats-officedocument.drawingml.chart+xml"/>
  <Override PartName="/ppt/charts/chart11.xml" ContentType="application/vnd.openxmlformats-officedocument.drawingml.chart+xml"/>
  <Override PartName="/ppt/charts/chart12.xml" ContentType="application/vnd.openxmlformats-officedocument.drawingml.chart+xml"/>
  <Override PartName="/ppt/notesSlides/notesSlide3.xml" ContentType="application/vnd.openxmlformats-officedocument.presentationml.notesSlide+xml"/>
  <Override PartName="/ppt/charts/chart13.xml" ContentType="application/vnd.openxmlformats-officedocument.drawingml.chart+xml"/>
  <Override PartName="/ppt/charts/chart14.xml" ContentType="application/vnd.openxmlformats-officedocument.drawingml.chart+xml"/>
  <Override PartName="/ppt/drawings/drawing2.xml" ContentType="application/vnd.openxmlformats-officedocument.drawingml.chartshapes+xml"/>
  <Override PartName="/ppt/charts/chart15.xml" ContentType="application/vnd.openxmlformats-officedocument.drawingml.chart+xml"/>
  <Override PartName="/ppt/charts/chart16.xml" ContentType="application/vnd.openxmlformats-officedocument.drawingml.chart+xml"/>
  <Override PartName="/ppt/charts/chart17.xml" ContentType="application/vnd.openxmlformats-officedocument.drawingml.chart+xml"/>
  <Override PartName="/ppt/charts/chart18.xml" ContentType="application/vnd.openxmlformats-officedocument.drawingml.chart+xml"/>
  <Override PartName="/ppt/charts/chart19.xml" ContentType="application/vnd.openxmlformats-officedocument.drawingml.chart+xml"/>
  <Override PartName="/ppt/charts/chart20.xml" ContentType="application/vnd.openxmlformats-officedocument.drawingml.chart+xml"/>
  <Override PartName="/ppt/charts/chart21.xml" ContentType="application/vnd.openxmlformats-officedocument.drawingml.chart+xml"/>
  <Override PartName="/ppt/charts/chart22.xml" ContentType="application/vnd.openxmlformats-officedocument.drawingml.chart+xml"/>
  <Override PartName="/ppt/charts/chart23.xml" ContentType="application/vnd.openxmlformats-officedocument.drawingml.chart+xml"/>
  <Override PartName="/ppt/charts/chart24.xml" ContentType="application/vnd.openxmlformats-officedocument.drawingml.chart+xml"/>
  <Override PartName="/ppt/charts/chart25.xml" ContentType="application/vnd.openxmlformats-officedocument.drawingml.chart+xml"/>
  <Override PartName="/ppt/charts/chart26.xml" ContentType="application/vnd.openxmlformats-officedocument.drawingml.chart+xml"/>
  <Override PartName="/ppt/charts/chart27.xml" ContentType="application/vnd.openxmlformats-officedocument.drawingml.chart+xml"/>
  <Override PartName="/ppt/charts/chart28.xml" ContentType="application/vnd.openxmlformats-officedocument.drawingml.chart+xml"/>
  <Override PartName="/ppt/charts/chart29.xml" ContentType="application/vnd.openxmlformats-officedocument.drawingml.chart+xml"/>
  <Override PartName="/ppt/charts/chart30.xml" ContentType="application/vnd.openxmlformats-officedocument.drawingml.chart+xml"/>
  <Override PartName="/ppt/notesSlides/notesSlide4.xml" ContentType="application/vnd.openxmlformats-officedocument.presentationml.notesSlide+xml"/>
  <Override PartName="/ppt/charts/chart31.xml" ContentType="application/vnd.openxmlformats-officedocument.drawingml.chart+xml"/>
  <Override PartName="/ppt/charts/chart32.xml" ContentType="application/vnd.openxmlformats-officedocument.drawingml.chart+xml"/>
  <Override PartName="/ppt/charts/chart33.xml" ContentType="application/vnd.openxmlformats-officedocument.drawingml.chart+xml"/>
  <Override PartName="/ppt/charts/chart34.xml" ContentType="application/vnd.openxmlformats-officedocument.drawingml.chart+xml"/>
  <Override PartName="/ppt/charts/chart35.xml" ContentType="application/vnd.openxmlformats-officedocument.drawingml.chart+xml"/>
  <Override PartName="/ppt/charts/chart36.xml" ContentType="application/vnd.openxmlformats-officedocument.drawingml.chart+xml"/>
  <Override PartName="/ppt/charts/chart37.xml" ContentType="application/vnd.openxmlformats-officedocument.drawingml.chart+xml"/>
  <Override PartName="/ppt/charts/chart38.xml" ContentType="application/vnd.openxmlformats-officedocument.drawingml.chart+xml"/>
  <Override PartName="/ppt/charts/chart39.xml" ContentType="application/vnd.openxmlformats-officedocument.drawingml.chart+xml"/>
  <Override PartName="/ppt/charts/chart40.xml" ContentType="application/vnd.openxmlformats-officedocument.drawingml.chart+xml"/>
  <Override PartName="/ppt/charts/chart41.xml" ContentType="application/vnd.openxmlformats-officedocument.drawingml.chart+xml"/>
  <Override PartName="/ppt/charts/chart42.xml" ContentType="application/vnd.openxmlformats-officedocument.drawingml.chart+xml"/>
  <Override PartName="/ppt/charts/chart43.xml" ContentType="application/vnd.openxmlformats-officedocument.drawingml.chart+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50" r:id="rId1"/>
  </p:sldMasterIdLst>
  <p:notesMasterIdLst>
    <p:notesMasterId r:id="rId66"/>
  </p:notesMasterIdLst>
  <p:handoutMasterIdLst>
    <p:handoutMasterId r:id="rId67"/>
  </p:handoutMasterIdLst>
  <p:sldIdLst>
    <p:sldId id="465" r:id="rId2"/>
    <p:sldId id="557" r:id="rId3"/>
    <p:sldId id="574" r:id="rId4"/>
    <p:sldId id="556" r:id="rId5"/>
    <p:sldId id="895" r:id="rId6"/>
    <p:sldId id="560" r:id="rId7"/>
    <p:sldId id="888" r:id="rId8"/>
    <p:sldId id="808" r:id="rId9"/>
    <p:sldId id="809" r:id="rId10"/>
    <p:sldId id="810" r:id="rId11"/>
    <p:sldId id="750" r:id="rId12"/>
    <p:sldId id="811" r:id="rId13"/>
    <p:sldId id="884" r:id="rId14"/>
    <p:sldId id="853" r:id="rId15"/>
    <p:sldId id="882" r:id="rId16"/>
    <p:sldId id="828" r:id="rId17"/>
    <p:sldId id="830" r:id="rId18"/>
    <p:sldId id="846" r:id="rId19"/>
    <p:sldId id="831" r:id="rId20"/>
    <p:sldId id="832" r:id="rId21"/>
    <p:sldId id="833" r:id="rId22"/>
    <p:sldId id="834" r:id="rId23"/>
    <p:sldId id="835" r:id="rId24"/>
    <p:sldId id="836" r:id="rId25"/>
    <p:sldId id="837" r:id="rId26"/>
    <p:sldId id="897" r:id="rId27"/>
    <p:sldId id="870" r:id="rId28"/>
    <p:sldId id="862" r:id="rId29"/>
    <p:sldId id="864" r:id="rId30"/>
    <p:sldId id="866" r:id="rId31"/>
    <p:sldId id="868" r:id="rId32"/>
    <p:sldId id="857" r:id="rId33"/>
    <p:sldId id="858" r:id="rId34"/>
    <p:sldId id="859" r:id="rId35"/>
    <p:sldId id="860" r:id="rId36"/>
    <p:sldId id="893" r:id="rId37"/>
    <p:sldId id="819" r:id="rId38"/>
    <p:sldId id="854" r:id="rId39"/>
    <p:sldId id="855" r:id="rId40"/>
    <p:sldId id="894" r:id="rId41"/>
    <p:sldId id="871" r:id="rId42"/>
    <p:sldId id="896" r:id="rId43"/>
    <p:sldId id="874" r:id="rId44"/>
    <p:sldId id="876" r:id="rId45"/>
    <p:sldId id="877" r:id="rId46"/>
    <p:sldId id="883" r:id="rId47"/>
    <p:sldId id="879" r:id="rId48"/>
    <p:sldId id="898" r:id="rId49"/>
    <p:sldId id="906" r:id="rId50"/>
    <p:sldId id="907" r:id="rId51"/>
    <p:sldId id="908" r:id="rId52"/>
    <p:sldId id="910" r:id="rId53"/>
    <p:sldId id="924" r:id="rId54"/>
    <p:sldId id="913" r:id="rId55"/>
    <p:sldId id="932" r:id="rId56"/>
    <p:sldId id="931" r:id="rId57"/>
    <p:sldId id="933" r:id="rId58"/>
    <p:sldId id="917" r:id="rId59"/>
    <p:sldId id="918" r:id="rId60"/>
    <p:sldId id="934" r:id="rId61"/>
    <p:sldId id="928" r:id="rId62"/>
    <p:sldId id="929" r:id="rId63"/>
    <p:sldId id="930" r:id="rId64"/>
    <p:sldId id="899" r:id="rId65"/>
  </p:sldIdLst>
  <p:sldSz cx="9144000" cy="6858000" type="screen4x3"/>
  <p:notesSz cx="6797675" cy="9926638"/>
  <p:defaultTextStyle>
    <a:defPPr>
      <a:defRPr lang="ca-ES"/>
    </a:defPPr>
    <a:lvl1pPr algn="l" rtl="0" fontAlgn="base">
      <a:spcBef>
        <a:spcPct val="0"/>
      </a:spcBef>
      <a:spcAft>
        <a:spcPct val="0"/>
      </a:spcAft>
      <a:defRPr sz="1100" kern="1200">
        <a:solidFill>
          <a:schemeClr val="tx1"/>
        </a:solidFill>
        <a:latin typeface="Verdana" pitchFamily="34" charset="0"/>
        <a:ea typeface="ＭＳ Ｐゴシック" pitchFamily="34" charset="-128"/>
        <a:cs typeface="Arial" charset="0"/>
      </a:defRPr>
    </a:lvl1pPr>
    <a:lvl2pPr marL="457200" algn="l" rtl="0" fontAlgn="base">
      <a:spcBef>
        <a:spcPct val="0"/>
      </a:spcBef>
      <a:spcAft>
        <a:spcPct val="0"/>
      </a:spcAft>
      <a:defRPr sz="1100" kern="1200">
        <a:solidFill>
          <a:schemeClr val="tx1"/>
        </a:solidFill>
        <a:latin typeface="Verdana" pitchFamily="34" charset="0"/>
        <a:ea typeface="ＭＳ Ｐゴシック" pitchFamily="34" charset="-128"/>
        <a:cs typeface="Arial" charset="0"/>
      </a:defRPr>
    </a:lvl2pPr>
    <a:lvl3pPr marL="914400" algn="l" rtl="0" fontAlgn="base">
      <a:spcBef>
        <a:spcPct val="0"/>
      </a:spcBef>
      <a:spcAft>
        <a:spcPct val="0"/>
      </a:spcAft>
      <a:defRPr sz="1100" kern="1200">
        <a:solidFill>
          <a:schemeClr val="tx1"/>
        </a:solidFill>
        <a:latin typeface="Verdana" pitchFamily="34" charset="0"/>
        <a:ea typeface="ＭＳ Ｐゴシック" pitchFamily="34" charset="-128"/>
        <a:cs typeface="Arial" charset="0"/>
      </a:defRPr>
    </a:lvl3pPr>
    <a:lvl4pPr marL="1371600" algn="l" rtl="0" fontAlgn="base">
      <a:spcBef>
        <a:spcPct val="0"/>
      </a:spcBef>
      <a:spcAft>
        <a:spcPct val="0"/>
      </a:spcAft>
      <a:defRPr sz="1100" kern="1200">
        <a:solidFill>
          <a:schemeClr val="tx1"/>
        </a:solidFill>
        <a:latin typeface="Verdana" pitchFamily="34" charset="0"/>
        <a:ea typeface="ＭＳ Ｐゴシック" pitchFamily="34" charset="-128"/>
        <a:cs typeface="Arial" charset="0"/>
      </a:defRPr>
    </a:lvl4pPr>
    <a:lvl5pPr marL="1828800" algn="l" rtl="0" fontAlgn="base">
      <a:spcBef>
        <a:spcPct val="0"/>
      </a:spcBef>
      <a:spcAft>
        <a:spcPct val="0"/>
      </a:spcAft>
      <a:defRPr sz="1100" kern="1200">
        <a:solidFill>
          <a:schemeClr val="tx1"/>
        </a:solidFill>
        <a:latin typeface="Verdana" pitchFamily="34" charset="0"/>
        <a:ea typeface="ＭＳ Ｐゴシック" pitchFamily="34" charset="-128"/>
        <a:cs typeface="Arial" charset="0"/>
      </a:defRPr>
    </a:lvl5pPr>
    <a:lvl6pPr marL="2286000" algn="l" defTabSz="914400" rtl="0" eaLnBrk="1" latinLnBrk="0" hangingPunct="1">
      <a:defRPr sz="1100" kern="1200">
        <a:solidFill>
          <a:schemeClr val="tx1"/>
        </a:solidFill>
        <a:latin typeface="Verdana" pitchFamily="34" charset="0"/>
        <a:ea typeface="ＭＳ Ｐゴシック" pitchFamily="34" charset="-128"/>
        <a:cs typeface="Arial" charset="0"/>
      </a:defRPr>
    </a:lvl6pPr>
    <a:lvl7pPr marL="2743200" algn="l" defTabSz="914400" rtl="0" eaLnBrk="1" latinLnBrk="0" hangingPunct="1">
      <a:defRPr sz="1100" kern="1200">
        <a:solidFill>
          <a:schemeClr val="tx1"/>
        </a:solidFill>
        <a:latin typeface="Verdana" pitchFamily="34" charset="0"/>
        <a:ea typeface="ＭＳ Ｐゴシック" pitchFamily="34" charset="-128"/>
        <a:cs typeface="Arial" charset="0"/>
      </a:defRPr>
    </a:lvl7pPr>
    <a:lvl8pPr marL="3200400" algn="l" defTabSz="914400" rtl="0" eaLnBrk="1" latinLnBrk="0" hangingPunct="1">
      <a:defRPr sz="1100" kern="1200">
        <a:solidFill>
          <a:schemeClr val="tx1"/>
        </a:solidFill>
        <a:latin typeface="Verdana" pitchFamily="34" charset="0"/>
        <a:ea typeface="ＭＳ Ｐゴシック" pitchFamily="34" charset="-128"/>
        <a:cs typeface="Arial" charset="0"/>
      </a:defRPr>
    </a:lvl8pPr>
    <a:lvl9pPr marL="3657600" algn="l" defTabSz="914400" rtl="0" eaLnBrk="1" latinLnBrk="0" hangingPunct="1">
      <a:defRPr sz="1100" kern="1200">
        <a:solidFill>
          <a:schemeClr val="tx1"/>
        </a:solidFill>
        <a:latin typeface="Verdana" pitchFamily="34" charset="0"/>
        <a:ea typeface="ＭＳ Ｐゴシック" pitchFamily="34" charset="-128"/>
        <a:cs typeface="Arial" charset="0"/>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 uri="{2D200454-40CA-4A62-9FC3-DE9A4176ACB9}">
      <p15:notesGuideLst xmlns:p15="http://schemas.microsoft.com/office/powerpoint/2012/main" xmlns="">
        <p15:guide id="1" orient="horz" pos="3127">
          <p15:clr>
            <a:srgbClr val="A4A3A4"/>
          </p15:clr>
        </p15:guide>
        <p15:guide id="2" pos="2142">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6600"/>
    <a:srgbClr val="A20000"/>
    <a:srgbClr val="CCFF99"/>
    <a:srgbClr val="66CCFF"/>
    <a:srgbClr val="00CC00"/>
    <a:srgbClr val="99FF99"/>
    <a:srgbClr val="6699FF"/>
    <a:srgbClr val="0099FF"/>
    <a:srgbClr val="990000"/>
    <a:srgbClr val="0033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2480" autoAdjust="0"/>
    <p:restoredTop sz="97619" autoAdjust="0"/>
  </p:normalViewPr>
  <p:slideViewPr>
    <p:cSldViewPr>
      <p:cViewPr varScale="1">
        <p:scale>
          <a:sx n="122" d="100"/>
          <a:sy n="122" d="100"/>
        </p:scale>
        <p:origin x="-1380" y="-102"/>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notesViewPr>
    <p:cSldViewPr>
      <p:cViewPr varScale="1">
        <p:scale>
          <a:sx n="69" d="100"/>
          <a:sy n="69" d="100"/>
        </p:scale>
        <p:origin x="-2286" y="-102"/>
      </p:cViewPr>
      <p:guideLst>
        <p:guide orient="horz" pos="3127"/>
        <p:guide pos="2142"/>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presProps" Target="presProps.xml"/><Relationship Id="rId7" Type="http://schemas.openxmlformats.org/officeDocument/2006/relationships/slide" Target="slides/slide6.xml"/><Relationship Id="rId71"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handoutMaster" Target="handoutMasters/handoutMaster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theme" Target="theme/theme1.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10.xml.rels><?xml version="1.0" encoding="UTF-8" standalone="yes"?>
<Relationships xmlns="http://schemas.openxmlformats.org/package/2006/relationships"><Relationship Id="rId1" Type="http://schemas.openxmlformats.org/officeDocument/2006/relationships/package" Target="../embeddings/Microsoft_Excel_Worksheet10.xlsx"/></Relationships>
</file>

<file path=ppt/charts/_rels/chart11.xml.rels><?xml version="1.0" encoding="UTF-8" standalone="yes"?>
<Relationships xmlns="http://schemas.openxmlformats.org/package/2006/relationships"><Relationship Id="rId1" Type="http://schemas.openxmlformats.org/officeDocument/2006/relationships/package" Target="../embeddings/Microsoft_Excel_Worksheet11.xlsx"/></Relationships>
</file>

<file path=ppt/charts/_rels/chart12.xml.rels><?xml version="1.0" encoding="UTF-8" standalone="yes"?>
<Relationships xmlns="http://schemas.openxmlformats.org/package/2006/relationships"><Relationship Id="rId1" Type="http://schemas.openxmlformats.org/officeDocument/2006/relationships/package" Target="../embeddings/Microsoft_Excel_Worksheet12.xlsx"/></Relationships>
</file>

<file path=ppt/charts/_rels/chart13.xml.rels><?xml version="1.0" encoding="UTF-8" standalone="yes"?>
<Relationships xmlns="http://schemas.openxmlformats.org/package/2006/relationships"><Relationship Id="rId1" Type="http://schemas.openxmlformats.org/officeDocument/2006/relationships/package" Target="../embeddings/Microsoft_Excel_Worksheet13.xlsx"/></Relationships>
</file>

<file path=ppt/charts/_rels/chart14.xml.rels><?xml version="1.0" encoding="UTF-8" standalone="yes"?>
<Relationships xmlns="http://schemas.openxmlformats.org/package/2006/relationships"><Relationship Id="rId2" Type="http://schemas.openxmlformats.org/officeDocument/2006/relationships/chartUserShapes" Target="../drawings/drawing2.xml"/><Relationship Id="rId1" Type="http://schemas.openxmlformats.org/officeDocument/2006/relationships/package" Target="../embeddings/Microsoft_Excel_Worksheet14.xlsx"/></Relationships>
</file>

<file path=ppt/charts/_rels/chart15.xml.rels><?xml version="1.0" encoding="UTF-8" standalone="yes"?>
<Relationships xmlns="http://schemas.openxmlformats.org/package/2006/relationships"><Relationship Id="rId1" Type="http://schemas.openxmlformats.org/officeDocument/2006/relationships/package" Target="../embeddings/Microsoft_Excel_Worksheet15.xlsx"/></Relationships>
</file>

<file path=ppt/charts/_rels/chart16.xml.rels><?xml version="1.0" encoding="UTF-8" standalone="yes"?>
<Relationships xmlns="http://schemas.openxmlformats.org/package/2006/relationships"><Relationship Id="rId1" Type="http://schemas.openxmlformats.org/officeDocument/2006/relationships/package" Target="../embeddings/Microsoft_Excel_Worksheet16.xlsx"/></Relationships>
</file>

<file path=ppt/charts/_rels/chart17.xml.rels><?xml version="1.0" encoding="UTF-8" standalone="yes"?>
<Relationships xmlns="http://schemas.openxmlformats.org/package/2006/relationships"><Relationship Id="rId1" Type="http://schemas.openxmlformats.org/officeDocument/2006/relationships/package" Target="../embeddings/Microsoft_Excel_Worksheet17.xlsx"/></Relationships>
</file>

<file path=ppt/charts/_rels/chart18.xml.rels><?xml version="1.0" encoding="UTF-8" standalone="yes"?>
<Relationships xmlns="http://schemas.openxmlformats.org/package/2006/relationships"><Relationship Id="rId1" Type="http://schemas.openxmlformats.org/officeDocument/2006/relationships/package" Target="../embeddings/Microsoft_Excel_Worksheet18.xlsx"/></Relationships>
</file>

<file path=ppt/charts/_rels/chart19.xml.rels><?xml version="1.0" encoding="UTF-8" standalone="yes"?>
<Relationships xmlns="http://schemas.openxmlformats.org/package/2006/relationships"><Relationship Id="rId1" Type="http://schemas.openxmlformats.org/officeDocument/2006/relationships/package" Target="../embeddings/Microsoft_Excel_Worksheet19.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20.xml.rels><?xml version="1.0" encoding="UTF-8" standalone="yes"?>
<Relationships xmlns="http://schemas.openxmlformats.org/package/2006/relationships"><Relationship Id="rId1" Type="http://schemas.openxmlformats.org/officeDocument/2006/relationships/package" Target="../embeddings/Microsoft_Excel_Worksheet20.xlsx"/></Relationships>
</file>

<file path=ppt/charts/_rels/chart21.xml.rels><?xml version="1.0" encoding="UTF-8" standalone="yes"?>
<Relationships xmlns="http://schemas.openxmlformats.org/package/2006/relationships"><Relationship Id="rId1" Type="http://schemas.openxmlformats.org/officeDocument/2006/relationships/package" Target="../embeddings/Microsoft_Excel_Worksheet21.xlsx"/></Relationships>
</file>

<file path=ppt/charts/_rels/chart22.xml.rels><?xml version="1.0" encoding="UTF-8" standalone="yes"?>
<Relationships xmlns="http://schemas.openxmlformats.org/package/2006/relationships"><Relationship Id="rId1" Type="http://schemas.openxmlformats.org/officeDocument/2006/relationships/package" Target="../embeddings/Microsoft_Excel_Worksheet22.xlsx"/></Relationships>
</file>

<file path=ppt/charts/_rels/chart23.xml.rels><?xml version="1.0" encoding="UTF-8" standalone="yes"?>
<Relationships xmlns="http://schemas.openxmlformats.org/package/2006/relationships"><Relationship Id="rId1" Type="http://schemas.openxmlformats.org/officeDocument/2006/relationships/package" Target="../embeddings/Microsoft_Excel_Worksheet23.xlsx"/></Relationships>
</file>

<file path=ppt/charts/_rels/chart24.xml.rels><?xml version="1.0" encoding="UTF-8" standalone="yes"?>
<Relationships xmlns="http://schemas.openxmlformats.org/package/2006/relationships"><Relationship Id="rId1" Type="http://schemas.openxmlformats.org/officeDocument/2006/relationships/package" Target="../embeddings/Microsoft_Excel_Worksheet24.xlsx"/></Relationships>
</file>

<file path=ppt/charts/_rels/chart25.xml.rels><?xml version="1.0" encoding="UTF-8" standalone="yes"?>
<Relationships xmlns="http://schemas.openxmlformats.org/package/2006/relationships"><Relationship Id="rId1" Type="http://schemas.openxmlformats.org/officeDocument/2006/relationships/package" Target="../embeddings/Microsoft_Excel_Worksheet25.xlsx"/></Relationships>
</file>

<file path=ppt/charts/_rels/chart26.xml.rels><?xml version="1.0" encoding="UTF-8" standalone="yes"?>
<Relationships xmlns="http://schemas.openxmlformats.org/package/2006/relationships"><Relationship Id="rId1" Type="http://schemas.openxmlformats.org/officeDocument/2006/relationships/package" Target="../embeddings/Microsoft_Excel_Worksheet26.xlsx"/></Relationships>
</file>

<file path=ppt/charts/_rels/chart27.xml.rels><?xml version="1.0" encoding="UTF-8" standalone="yes"?>
<Relationships xmlns="http://schemas.openxmlformats.org/package/2006/relationships"><Relationship Id="rId1" Type="http://schemas.openxmlformats.org/officeDocument/2006/relationships/package" Target="../embeddings/Microsoft_Excel_Worksheet27.xlsx"/></Relationships>
</file>

<file path=ppt/charts/_rels/chart28.xml.rels><?xml version="1.0" encoding="UTF-8" standalone="yes"?>
<Relationships xmlns="http://schemas.openxmlformats.org/package/2006/relationships"><Relationship Id="rId1" Type="http://schemas.openxmlformats.org/officeDocument/2006/relationships/package" Target="../embeddings/Microsoft_Excel_Worksheet28.xlsx"/></Relationships>
</file>

<file path=ppt/charts/_rels/chart29.xml.rels><?xml version="1.0" encoding="UTF-8" standalone="yes"?>
<Relationships xmlns="http://schemas.openxmlformats.org/package/2006/relationships"><Relationship Id="rId1" Type="http://schemas.openxmlformats.org/officeDocument/2006/relationships/package" Target="../embeddings/Microsoft_Excel_Worksheet29.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3.xlsx"/></Relationships>
</file>

<file path=ppt/charts/_rels/chart30.xml.rels><?xml version="1.0" encoding="UTF-8" standalone="yes"?>
<Relationships xmlns="http://schemas.openxmlformats.org/package/2006/relationships"><Relationship Id="rId1" Type="http://schemas.openxmlformats.org/officeDocument/2006/relationships/package" Target="../embeddings/Microsoft_Excel_Worksheet30.xlsx"/></Relationships>
</file>

<file path=ppt/charts/_rels/chart31.xml.rels><?xml version="1.0" encoding="UTF-8" standalone="yes"?>
<Relationships xmlns="http://schemas.openxmlformats.org/package/2006/relationships"><Relationship Id="rId1" Type="http://schemas.openxmlformats.org/officeDocument/2006/relationships/package" Target="../embeddings/Microsoft_Excel_Worksheet31.xlsx"/></Relationships>
</file>

<file path=ppt/charts/_rels/chart32.xml.rels><?xml version="1.0" encoding="UTF-8" standalone="yes"?>
<Relationships xmlns="http://schemas.openxmlformats.org/package/2006/relationships"><Relationship Id="rId1" Type="http://schemas.openxmlformats.org/officeDocument/2006/relationships/package" Target="../embeddings/Microsoft_Excel_Worksheet32.xlsx"/></Relationships>
</file>

<file path=ppt/charts/_rels/chart33.xml.rels><?xml version="1.0" encoding="UTF-8" standalone="yes"?>
<Relationships xmlns="http://schemas.openxmlformats.org/package/2006/relationships"><Relationship Id="rId1" Type="http://schemas.openxmlformats.org/officeDocument/2006/relationships/package" Target="../embeddings/Microsoft_Excel_Worksheet33.xlsx"/></Relationships>
</file>

<file path=ppt/charts/_rels/chart34.xml.rels><?xml version="1.0" encoding="UTF-8" standalone="yes"?>
<Relationships xmlns="http://schemas.openxmlformats.org/package/2006/relationships"><Relationship Id="rId1" Type="http://schemas.openxmlformats.org/officeDocument/2006/relationships/package" Target="../embeddings/Microsoft_Excel_Worksheet34.xlsx"/></Relationships>
</file>

<file path=ppt/charts/_rels/chart35.xml.rels><?xml version="1.0" encoding="UTF-8" standalone="yes"?>
<Relationships xmlns="http://schemas.openxmlformats.org/package/2006/relationships"><Relationship Id="rId1" Type="http://schemas.openxmlformats.org/officeDocument/2006/relationships/package" Target="../embeddings/Microsoft_Excel_Worksheet35.xlsx"/></Relationships>
</file>

<file path=ppt/charts/_rels/chart36.xml.rels><?xml version="1.0" encoding="UTF-8" standalone="yes"?>
<Relationships xmlns="http://schemas.openxmlformats.org/package/2006/relationships"><Relationship Id="rId1" Type="http://schemas.openxmlformats.org/officeDocument/2006/relationships/package" Target="../embeddings/Microsoft_Excel_Worksheet36.xlsx"/></Relationships>
</file>

<file path=ppt/charts/_rels/chart37.xml.rels><?xml version="1.0" encoding="UTF-8" standalone="yes"?>
<Relationships xmlns="http://schemas.openxmlformats.org/package/2006/relationships"><Relationship Id="rId1" Type="http://schemas.openxmlformats.org/officeDocument/2006/relationships/package" Target="../embeddings/Microsoft_Excel_Worksheet37.xlsx"/></Relationships>
</file>

<file path=ppt/charts/_rels/chart38.xml.rels><?xml version="1.0" encoding="UTF-8" standalone="yes"?>
<Relationships xmlns="http://schemas.openxmlformats.org/package/2006/relationships"><Relationship Id="rId1" Type="http://schemas.openxmlformats.org/officeDocument/2006/relationships/package" Target="../embeddings/Microsoft_Excel_Worksheet38.xlsx"/></Relationships>
</file>

<file path=ppt/charts/_rels/chart39.xml.rels><?xml version="1.0" encoding="UTF-8" standalone="yes"?>
<Relationships xmlns="http://schemas.openxmlformats.org/package/2006/relationships"><Relationship Id="rId1" Type="http://schemas.openxmlformats.org/officeDocument/2006/relationships/package" Target="../embeddings/Microsoft_Excel_Worksheet39.xlsx"/></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Excel_Worksheet4.xlsx"/></Relationships>
</file>

<file path=ppt/charts/_rels/chart40.xml.rels><?xml version="1.0" encoding="UTF-8" standalone="yes"?>
<Relationships xmlns="http://schemas.openxmlformats.org/package/2006/relationships"><Relationship Id="rId1" Type="http://schemas.openxmlformats.org/officeDocument/2006/relationships/package" Target="../embeddings/Microsoft_Excel_Worksheet40.xlsx"/></Relationships>
</file>

<file path=ppt/charts/_rels/chart41.xml.rels><?xml version="1.0" encoding="UTF-8" standalone="yes"?>
<Relationships xmlns="http://schemas.openxmlformats.org/package/2006/relationships"><Relationship Id="rId1" Type="http://schemas.openxmlformats.org/officeDocument/2006/relationships/package" Target="../embeddings/Microsoft_Excel_Worksheet41.xlsx"/></Relationships>
</file>

<file path=ppt/charts/_rels/chart42.xml.rels><?xml version="1.0" encoding="UTF-8" standalone="yes"?>
<Relationships xmlns="http://schemas.openxmlformats.org/package/2006/relationships"><Relationship Id="rId1" Type="http://schemas.openxmlformats.org/officeDocument/2006/relationships/package" Target="../embeddings/Microsoft_Excel_Worksheet42.xlsx"/></Relationships>
</file>

<file path=ppt/charts/_rels/chart43.xml.rels><?xml version="1.0" encoding="UTF-8" standalone="yes"?>
<Relationships xmlns="http://schemas.openxmlformats.org/package/2006/relationships"><Relationship Id="rId1" Type="http://schemas.openxmlformats.org/officeDocument/2006/relationships/package" Target="../embeddings/Microsoft_Excel_Worksheet43.xlsx"/></Relationships>
</file>

<file path=ppt/charts/_rels/chart5.xml.rels><?xml version="1.0" encoding="UTF-8" standalone="yes"?>
<Relationships xmlns="http://schemas.openxmlformats.org/package/2006/relationships"><Relationship Id="rId1" Type="http://schemas.openxmlformats.org/officeDocument/2006/relationships/package" Target="../embeddings/Microsoft_Excel_Worksheet5.xlsx"/></Relationships>
</file>

<file path=ppt/charts/_rels/chart6.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package" Target="../embeddings/Microsoft_Excel_Worksheet6.xlsx"/></Relationships>
</file>

<file path=ppt/charts/_rels/chart7.xml.rels><?xml version="1.0" encoding="UTF-8" standalone="yes"?>
<Relationships xmlns="http://schemas.openxmlformats.org/package/2006/relationships"><Relationship Id="rId1" Type="http://schemas.openxmlformats.org/officeDocument/2006/relationships/package" Target="../embeddings/Microsoft_Excel_Worksheet7.xlsx"/></Relationships>
</file>

<file path=ppt/charts/_rels/chart8.xml.rels><?xml version="1.0" encoding="UTF-8" standalone="yes"?>
<Relationships xmlns="http://schemas.openxmlformats.org/package/2006/relationships"><Relationship Id="rId1" Type="http://schemas.openxmlformats.org/officeDocument/2006/relationships/package" Target="../embeddings/Microsoft_Excel_Worksheet8.xlsx"/></Relationships>
</file>

<file path=ppt/charts/_rels/chart9.xml.rels><?xml version="1.0" encoding="UTF-8" standalone="yes"?>
<Relationships xmlns="http://schemas.openxmlformats.org/package/2006/relationships"><Relationship Id="rId1" Type="http://schemas.openxmlformats.org/officeDocument/2006/relationships/package" Target="../embeddings/Microsoft_Excel_Worksheet9.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ca-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lang="ca-ES" sz="1000" i="1" noProof="0"/>
            </a:pPr>
            <a:r>
              <a:rPr lang="ca-ES" sz="1000" i="1" noProof="0" dirty="0"/>
              <a:t>Sexe</a:t>
            </a:r>
          </a:p>
        </c:rich>
      </c:tx>
      <c:layout>
        <c:manualLayout>
          <c:xMode val="edge"/>
          <c:yMode val="edge"/>
          <c:x val="0.4222787577542364"/>
          <c:y val="7.9639136469289815E-2"/>
        </c:manualLayout>
      </c:layout>
      <c:overlay val="0"/>
    </c:title>
    <c:autoTitleDeleted val="0"/>
    <c:plotArea>
      <c:layout>
        <c:manualLayout>
          <c:layoutTarget val="inner"/>
          <c:xMode val="edge"/>
          <c:yMode val="edge"/>
          <c:x val="0.24651687610140488"/>
          <c:y val="0.24212764000601997"/>
          <c:w val="0.48362113758967945"/>
          <c:h val="0.65991831240281551"/>
        </c:manualLayout>
      </c:layout>
      <c:pieChart>
        <c:varyColors val="1"/>
        <c:ser>
          <c:idx val="0"/>
          <c:order val="0"/>
          <c:tx>
            <c:strRef>
              <c:f>Hoja1!$B$1</c:f>
              <c:strCache>
                <c:ptCount val="1"/>
                <c:pt idx="0">
                  <c:v>Ventas</c:v>
                </c:pt>
              </c:strCache>
            </c:strRef>
          </c:tx>
          <c:spPr>
            <a:solidFill>
              <a:srgbClr val="92D050"/>
            </a:solidFill>
          </c:spPr>
          <c:dPt>
            <c:idx val="1"/>
            <c:bubble3D val="0"/>
            <c:spPr>
              <a:solidFill>
                <a:srgbClr val="006600"/>
              </a:solidFill>
            </c:spPr>
            <c:extLst xmlns:c16r2="http://schemas.microsoft.com/office/drawing/2015/06/chart">
              <c:ext xmlns:c16="http://schemas.microsoft.com/office/drawing/2014/chart" uri="{C3380CC4-5D6E-409C-BE32-E72D297353CC}">
                <c16:uniqueId val="{00000000-FE3B-4FA6-93D5-B0FFE0C90E21}"/>
              </c:ext>
            </c:extLst>
          </c:dPt>
          <c:dPt>
            <c:idx val="2"/>
            <c:bubble3D val="0"/>
            <c:spPr>
              <a:solidFill>
                <a:srgbClr val="CCFF99"/>
              </a:solidFill>
            </c:spPr>
            <c:extLst xmlns:c16r2="http://schemas.microsoft.com/office/drawing/2015/06/chart">
              <c:ext xmlns:c16="http://schemas.microsoft.com/office/drawing/2014/chart" uri="{C3380CC4-5D6E-409C-BE32-E72D297353CC}">
                <c16:uniqueId val="{00000001-FE3B-4FA6-93D5-B0FFE0C90E21}"/>
              </c:ext>
            </c:extLst>
          </c:dPt>
          <c:dLbls>
            <c:dLbl>
              <c:idx val="0"/>
              <c:layout>
                <c:manualLayout>
                  <c:x val="4.5477606782303084E-3"/>
                  <c:y val="5.5304259126102134E-3"/>
                </c:manualLayout>
              </c:layout>
              <c:numFmt formatCode="0.0%" sourceLinked="0"/>
              <c:spPr/>
              <c:txPr>
                <a:bodyPr/>
                <a:lstStyle/>
                <a:p>
                  <a:pPr>
                    <a:defRPr sz="800" b="1"/>
                  </a:pPr>
                  <a:endParaRPr lang="ca-ES"/>
                </a:p>
              </c:txPr>
              <c:showLegendKey val="0"/>
              <c:showVal val="0"/>
              <c:showCatName val="1"/>
              <c:showSerName val="0"/>
              <c:showPercent val="1"/>
              <c:showBubbleSize val="0"/>
              <c:separator>
</c:separator>
              <c:extLst xmlns:c16r2="http://schemas.microsoft.com/office/drawing/2015/06/chart">
                <c:ext xmlns:c15="http://schemas.microsoft.com/office/drawing/2012/chart" uri="{CE6537A1-D6FC-4f65-9D91-7224C49458BB}"/>
                <c:ext xmlns:c16="http://schemas.microsoft.com/office/drawing/2014/chart" uri="{C3380CC4-5D6E-409C-BE32-E72D297353CC}">
                  <c16:uniqueId val="{00000002-FE3B-4FA6-93D5-B0FFE0C90E21}"/>
                </c:ext>
              </c:extLst>
            </c:dLbl>
            <c:dLbl>
              <c:idx val="1"/>
              <c:layout>
                <c:manualLayout>
                  <c:x val="-6.4411597463744183E-2"/>
                  <c:y val="-6.5681175900068556E-2"/>
                </c:manualLayout>
              </c:layout>
              <c:numFmt formatCode="0.0%" sourceLinked="0"/>
              <c:spPr/>
              <c:txPr>
                <a:bodyPr/>
                <a:lstStyle/>
                <a:p>
                  <a:pPr>
                    <a:defRPr sz="800" b="1"/>
                  </a:pPr>
                  <a:endParaRPr lang="ca-ES"/>
                </a:p>
              </c:txPr>
              <c:showLegendKey val="0"/>
              <c:showVal val="0"/>
              <c:showCatName val="1"/>
              <c:showSerName val="0"/>
              <c:showPercent val="1"/>
              <c:showBubbleSize val="0"/>
              <c:separator>
</c:separator>
              <c:extLst xmlns:c16r2="http://schemas.microsoft.com/office/drawing/2015/06/chart">
                <c:ext xmlns:c15="http://schemas.microsoft.com/office/drawing/2012/chart" uri="{CE6537A1-D6FC-4f65-9D91-7224C49458BB}"/>
                <c:ext xmlns:c16="http://schemas.microsoft.com/office/drawing/2014/chart" uri="{C3380CC4-5D6E-409C-BE32-E72D297353CC}">
                  <c16:uniqueId val="{00000000-FE3B-4FA6-93D5-B0FFE0C90E21}"/>
                </c:ext>
              </c:extLst>
            </c:dLbl>
            <c:numFmt formatCode="0.0%" sourceLinked="0"/>
            <c:spPr>
              <a:noFill/>
              <a:ln>
                <a:noFill/>
              </a:ln>
              <a:effectLst/>
            </c:spPr>
            <c:txPr>
              <a:bodyPr/>
              <a:lstStyle/>
              <a:p>
                <a:pPr>
                  <a:defRPr sz="800" b="1"/>
                </a:pPr>
                <a:endParaRPr lang="ca-ES"/>
              </a:p>
            </c:txPr>
            <c:showLegendKey val="0"/>
            <c:showVal val="0"/>
            <c:showCatName val="1"/>
            <c:showSerName val="0"/>
            <c:showPercent val="1"/>
            <c:showBubbleSize val="0"/>
            <c:separator>
</c:separator>
            <c:showLeaderLines val="0"/>
            <c:extLst xmlns:c16r2="http://schemas.microsoft.com/office/drawing/2015/06/chart">
              <c:ext xmlns:c15="http://schemas.microsoft.com/office/drawing/2012/chart" uri="{CE6537A1-D6FC-4f65-9D91-7224C49458BB}"/>
            </c:extLst>
          </c:dLbls>
          <c:cat>
            <c:strRef>
              <c:f>Hoja1!$A$2:$A$3</c:f>
              <c:strCache>
                <c:ptCount val="2"/>
                <c:pt idx="0">
                  <c:v>Dona</c:v>
                </c:pt>
                <c:pt idx="1">
                  <c:v>Home</c:v>
                </c:pt>
              </c:strCache>
            </c:strRef>
          </c:cat>
          <c:val>
            <c:numRef>
              <c:f>Hoja1!$B$2:$B$3</c:f>
              <c:numCache>
                <c:formatCode>General</c:formatCode>
                <c:ptCount val="2"/>
                <c:pt idx="0">
                  <c:v>41.7</c:v>
                </c:pt>
                <c:pt idx="1">
                  <c:v>58.3</c:v>
                </c:pt>
              </c:numCache>
            </c:numRef>
          </c:val>
          <c:extLst xmlns:c16r2="http://schemas.microsoft.com/office/drawing/2015/06/chart">
            <c:ext xmlns:c16="http://schemas.microsoft.com/office/drawing/2014/chart" uri="{C3380CC4-5D6E-409C-BE32-E72D297353CC}">
              <c16:uniqueId val="{00000003-FE3B-4FA6-93D5-B0FFE0C90E21}"/>
            </c:ext>
          </c:extLst>
        </c:ser>
        <c:dLbls>
          <c:showLegendKey val="0"/>
          <c:showVal val="0"/>
          <c:showCatName val="0"/>
          <c:showSerName val="0"/>
          <c:showPercent val="0"/>
          <c:showBubbleSize val="0"/>
          <c:showLeaderLines val="0"/>
        </c:dLbls>
        <c:firstSliceAng val="0"/>
      </c:pieChart>
    </c:plotArea>
    <c:plotVisOnly val="1"/>
    <c:dispBlanksAs val="zero"/>
    <c:showDLblsOverMax val="0"/>
  </c:chart>
  <c:txPr>
    <a:bodyPr/>
    <a:lstStyle/>
    <a:p>
      <a:pPr>
        <a:defRPr sz="1800"/>
      </a:pPr>
      <a:endParaRPr lang="ca-ES"/>
    </a:p>
  </c:txPr>
  <c:externalData r:id="rId1">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c:date1904 val="0"/>
  <c:lang val="ca-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Hoja1!$B$1</c:f>
              <c:strCache>
                <c:ptCount val="1"/>
                <c:pt idx="0">
                  <c:v>Total</c:v>
                </c:pt>
              </c:strCache>
            </c:strRef>
          </c:tx>
          <c:spPr>
            <a:solidFill>
              <a:srgbClr val="006600"/>
            </a:solidFill>
          </c:spPr>
          <c:invertIfNegative val="0"/>
          <c:dLbls>
            <c:numFmt formatCode="0.0%" sourceLinked="0"/>
            <c:spPr>
              <a:noFill/>
              <a:ln>
                <a:noFill/>
              </a:ln>
              <a:effectLst/>
            </c:spPr>
            <c:txPr>
              <a:bodyPr/>
              <a:lstStyle/>
              <a:p>
                <a:pPr>
                  <a:defRPr sz="800" b="1"/>
                </a:pPr>
                <a:endParaRPr lang="ca-E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Hoja1!$A$2:$A$3</c:f>
              <c:strCache>
                <c:ptCount val="2"/>
                <c:pt idx="0">
                  <c:v>No</c:v>
                </c:pt>
                <c:pt idx="1">
                  <c:v>Sí</c:v>
                </c:pt>
              </c:strCache>
            </c:strRef>
          </c:cat>
          <c:val>
            <c:numRef>
              <c:f>Hoja1!$B$2:$B$3</c:f>
              <c:numCache>
                <c:formatCode>0.0%</c:formatCode>
                <c:ptCount val="2"/>
                <c:pt idx="0">
                  <c:v>0.5</c:v>
                </c:pt>
                <c:pt idx="1">
                  <c:v>0.5</c:v>
                </c:pt>
              </c:numCache>
            </c:numRef>
          </c:val>
          <c:extLst xmlns:c16r2="http://schemas.microsoft.com/office/drawing/2015/06/chart">
            <c:ext xmlns:c16="http://schemas.microsoft.com/office/drawing/2014/chart" uri="{C3380CC4-5D6E-409C-BE32-E72D297353CC}">
              <c16:uniqueId val="{00000000-F365-464F-9526-A2B50F766581}"/>
            </c:ext>
          </c:extLst>
        </c:ser>
        <c:dLbls>
          <c:showLegendKey val="0"/>
          <c:showVal val="0"/>
          <c:showCatName val="0"/>
          <c:showSerName val="0"/>
          <c:showPercent val="0"/>
          <c:showBubbleSize val="0"/>
        </c:dLbls>
        <c:gapWidth val="150"/>
        <c:axId val="70751360"/>
        <c:axId val="70752896"/>
      </c:barChart>
      <c:catAx>
        <c:axId val="70751360"/>
        <c:scaling>
          <c:orientation val="minMax"/>
        </c:scaling>
        <c:delete val="0"/>
        <c:axPos val="l"/>
        <c:numFmt formatCode="General" sourceLinked="0"/>
        <c:majorTickMark val="out"/>
        <c:minorTickMark val="none"/>
        <c:tickLblPos val="nextTo"/>
        <c:txPr>
          <a:bodyPr/>
          <a:lstStyle/>
          <a:p>
            <a:pPr>
              <a:defRPr sz="800" b="1"/>
            </a:pPr>
            <a:endParaRPr lang="ca-ES"/>
          </a:p>
        </c:txPr>
        <c:crossAx val="70752896"/>
        <c:crosses val="autoZero"/>
        <c:auto val="1"/>
        <c:lblAlgn val="ctr"/>
        <c:lblOffset val="100"/>
        <c:noMultiLvlLbl val="0"/>
      </c:catAx>
      <c:valAx>
        <c:axId val="70752896"/>
        <c:scaling>
          <c:orientation val="minMax"/>
          <c:max val="1"/>
        </c:scaling>
        <c:delete val="0"/>
        <c:axPos val="b"/>
        <c:numFmt formatCode="0%" sourceLinked="0"/>
        <c:majorTickMark val="out"/>
        <c:minorTickMark val="none"/>
        <c:tickLblPos val="nextTo"/>
        <c:txPr>
          <a:bodyPr/>
          <a:lstStyle/>
          <a:p>
            <a:pPr>
              <a:defRPr sz="800" b="1"/>
            </a:pPr>
            <a:endParaRPr lang="ca-ES"/>
          </a:p>
        </c:txPr>
        <c:crossAx val="70751360"/>
        <c:crosses val="autoZero"/>
        <c:crossBetween val="between"/>
      </c:valAx>
    </c:plotArea>
    <c:plotVisOnly val="1"/>
    <c:dispBlanksAs val="gap"/>
    <c:showDLblsOverMax val="0"/>
  </c:chart>
  <c:txPr>
    <a:bodyPr/>
    <a:lstStyle/>
    <a:p>
      <a:pPr>
        <a:defRPr sz="1800"/>
      </a:pPr>
      <a:endParaRPr lang="ca-ES"/>
    </a:p>
  </c:txPr>
  <c:externalData r:id="rId1">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c:date1904 val="0"/>
  <c:lang val="ca-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Hoja1!$B$1</c:f>
              <c:strCache>
                <c:ptCount val="1"/>
                <c:pt idx="0">
                  <c:v>Total</c:v>
                </c:pt>
              </c:strCache>
            </c:strRef>
          </c:tx>
          <c:spPr>
            <a:solidFill>
              <a:srgbClr val="006600"/>
            </a:solidFill>
          </c:spPr>
          <c:invertIfNegative val="0"/>
          <c:dLbls>
            <c:dLbl>
              <c:idx val="1"/>
              <c:numFmt formatCode="0%" sourceLinked="0"/>
              <c:spPr>
                <a:noFill/>
                <a:ln>
                  <a:noFill/>
                </a:ln>
                <a:effectLst/>
              </c:spPr>
              <c:txPr>
                <a:bodyPr/>
                <a:lstStyle/>
                <a:p>
                  <a:pPr>
                    <a:defRPr sz="800" b="1"/>
                  </a:pPr>
                  <a:endParaRPr lang="ca-ES"/>
                </a:p>
              </c:txPr>
              <c:showLegendKey val="0"/>
              <c:showVal val="1"/>
              <c:showCatName val="0"/>
              <c:showSerName val="0"/>
              <c:showPercent val="0"/>
              <c:showBubbleSize val="0"/>
            </c:dLbl>
            <c:dLbl>
              <c:idx val="2"/>
              <c:numFmt formatCode="0%" sourceLinked="0"/>
              <c:spPr>
                <a:noFill/>
                <a:ln>
                  <a:noFill/>
                </a:ln>
                <a:effectLst/>
              </c:spPr>
              <c:txPr>
                <a:bodyPr/>
                <a:lstStyle/>
                <a:p>
                  <a:pPr>
                    <a:defRPr sz="800" b="1"/>
                  </a:pPr>
                  <a:endParaRPr lang="ca-ES"/>
                </a:p>
              </c:txPr>
              <c:showLegendKey val="0"/>
              <c:showVal val="1"/>
              <c:showCatName val="0"/>
              <c:showSerName val="0"/>
              <c:showPercent val="0"/>
              <c:showBubbleSize val="0"/>
            </c:dLbl>
            <c:dLbl>
              <c:idx val="3"/>
              <c:numFmt formatCode="0%" sourceLinked="0"/>
              <c:spPr>
                <a:noFill/>
                <a:ln>
                  <a:noFill/>
                </a:ln>
                <a:effectLst/>
              </c:spPr>
              <c:txPr>
                <a:bodyPr/>
                <a:lstStyle/>
                <a:p>
                  <a:pPr>
                    <a:defRPr sz="800" b="1"/>
                  </a:pPr>
                  <a:endParaRPr lang="ca-ES"/>
                </a:p>
              </c:txPr>
              <c:showLegendKey val="0"/>
              <c:showVal val="1"/>
              <c:showCatName val="0"/>
              <c:showSerName val="0"/>
              <c:showPercent val="0"/>
              <c:showBubbleSize val="0"/>
            </c:dLbl>
            <c:dLbl>
              <c:idx val="4"/>
              <c:numFmt formatCode="0%" sourceLinked="0"/>
              <c:spPr>
                <a:noFill/>
                <a:ln>
                  <a:noFill/>
                </a:ln>
                <a:effectLst/>
              </c:spPr>
              <c:txPr>
                <a:bodyPr/>
                <a:lstStyle/>
                <a:p>
                  <a:pPr>
                    <a:defRPr sz="800" b="1"/>
                  </a:pPr>
                  <a:endParaRPr lang="ca-ES"/>
                </a:p>
              </c:txPr>
              <c:showLegendKey val="0"/>
              <c:showVal val="1"/>
              <c:showCatName val="0"/>
              <c:showSerName val="0"/>
              <c:showPercent val="0"/>
              <c:showBubbleSize val="0"/>
            </c:dLbl>
            <c:dLbl>
              <c:idx val="5"/>
              <c:numFmt formatCode="0%" sourceLinked="0"/>
              <c:spPr>
                <a:noFill/>
                <a:ln>
                  <a:noFill/>
                </a:ln>
                <a:effectLst/>
              </c:spPr>
              <c:txPr>
                <a:bodyPr/>
                <a:lstStyle/>
                <a:p>
                  <a:pPr>
                    <a:defRPr sz="800" b="1"/>
                  </a:pPr>
                  <a:endParaRPr lang="ca-ES"/>
                </a:p>
              </c:txPr>
              <c:showLegendKey val="0"/>
              <c:showVal val="1"/>
              <c:showCatName val="0"/>
              <c:showSerName val="0"/>
              <c:showPercent val="0"/>
              <c:showBubbleSize val="0"/>
            </c:dLbl>
            <c:spPr>
              <a:noFill/>
              <a:ln>
                <a:noFill/>
              </a:ln>
              <a:effectLst/>
            </c:spPr>
            <c:txPr>
              <a:bodyPr/>
              <a:lstStyle/>
              <a:p>
                <a:pPr>
                  <a:defRPr sz="800" b="1"/>
                </a:pPr>
                <a:endParaRPr lang="ca-E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Hoja1!$A$2:$A$12</c:f>
              <c:strCache>
                <c:ptCount val="11"/>
                <c:pt idx="0">
                  <c:v>Altres</c:v>
                </c:pt>
                <c:pt idx="1">
                  <c:v>Arxivística i gestió documental</c:v>
                </c:pt>
                <c:pt idx="2">
                  <c:v>Turisme i organització d'esdeveniments</c:v>
                </c:pt>
                <c:pt idx="3">
                  <c:v>Administració i finances</c:v>
                </c:pt>
                <c:pt idx="4">
                  <c:v>Serveis de protecció i seguretat</c:v>
                </c:pt>
                <c:pt idx="5">
                  <c:v>Seguretat a la feina</c:v>
                </c:pt>
                <c:pt idx="6">
                  <c:v>Hostaleria i restauració</c:v>
                </c:pt>
                <c:pt idx="7">
                  <c:v>Atenció al públic</c:v>
                </c:pt>
                <c:pt idx="8">
                  <c:v>Gerència</c:v>
                </c:pt>
                <c:pt idx="9">
                  <c:v>Ensenyament i docència</c:v>
                </c:pt>
                <c:pt idx="10">
                  <c:v>Tècnics i professionals científics i intel·lectuals</c:v>
                </c:pt>
              </c:strCache>
            </c:strRef>
          </c:cat>
          <c:val>
            <c:numRef>
              <c:f>Hoja1!$B$2:$B$12</c:f>
              <c:numCache>
                <c:formatCode>0.0%</c:formatCode>
                <c:ptCount val="11"/>
                <c:pt idx="0">
                  <c:v>8.3000000000000018E-2</c:v>
                </c:pt>
                <c:pt idx="1">
                  <c:v>0</c:v>
                </c:pt>
                <c:pt idx="2">
                  <c:v>0</c:v>
                </c:pt>
                <c:pt idx="3">
                  <c:v>0</c:v>
                </c:pt>
                <c:pt idx="4">
                  <c:v>0</c:v>
                </c:pt>
                <c:pt idx="5">
                  <c:v>0</c:v>
                </c:pt>
                <c:pt idx="6">
                  <c:v>8.3000000000000018E-2</c:v>
                </c:pt>
                <c:pt idx="7">
                  <c:v>8.3000000000000018E-2</c:v>
                </c:pt>
                <c:pt idx="8">
                  <c:v>8.3000000000000018E-2</c:v>
                </c:pt>
                <c:pt idx="9">
                  <c:v>0.16700000000000001</c:v>
                </c:pt>
                <c:pt idx="10">
                  <c:v>0.5</c:v>
                </c:pt>
              </c:numCache>
            </c:numRef>
          </c:val>
          <c:extLst xmlns:c16r2="http://schemas.microsoft.com/office/drawing/2015/06/chart">
            <c:ext xmlns:c16="http://schemas.microsoft.com/office/drawing/2014/chart" uri="{C3380CC4-5D6E-409C-BE32-E72D297353CC}">
              <c16:uniqueId val="{00000000-55E0-4347-A33B-61405F454548}"/>
            </c:ext>
          </c:extLst>
        </c:ser>
        <c:dLbls>
          <c:showLegendKey val="0"/>
          <c:showVal val="0"/>
          <c:showCatName val="0"/>
          <c:showSerName val="0"/>
          <c:showPercent val="0"/>
          <c:showBubbleSize val="0"/>
        </c:dLbls>
        <c:gapWidth val="150"/>
        <c:axId val="70521216"/>
        <c:axId val="70522752"/>
      </c:barChart>
      <c:catAx>
        <c:axId val="70521216"/>
        <c:scaling>
          <c:orientation val="minMax"/>
        </c:scaling>
        <c:delete val="0"/>
        <c:axPos val="l"/>
        <c:numFmt formatCode="General" sourceLinked="0"/>
        <c:majorTickMark val="out"/>
        <c:minorTickMark val="none"/>
        <c:tickLblPos val="nextTo"/>
        <c:txPr>
          <a:bodyPr/>
          <a:lstStyle/>
          <a:p>
            <a:pPr>
              <a:defRPr sz="800" b="1"/>
            </a:pPr>
            <a:endParaRPr lang="ca-ES"/>
          </a:p>
        </c:txPr>
        <c:crossAx val="70522752"/>
        <c:crosses val="autoZero"/>
        <c:auto val="1"/>
        <c:lblAlgn val="ctr"/>
        <c:lblOffset val="100"/>
        <c:noMultiLvlLbl val="0"/>
      </c:catAx>
      <c:valAx>
        <c:axId val="70522752"/>
        <c:scaling>
          <c:orientation val="minMax"/>
          <c:max val="1"/>
        </c:scaling>
        <c:delete val="0"/>
        <c:axPos val="b"/>
        <c:numFmt formatCode="0%" sourceLinked="0"/>
        <c:majorTickMark val="out"/>
        <c:minorTickMark val="none"/>
        <c:tickLblPos val="nextTo"/>
        <c:txPr>
          <a:bodyPr/>
          <a:lstStyle/>
          <a:p>
            <a:pPr>
              <a:defRPr sz="800" b="1"/>
            </a:pPr>
            <a:endParaRPr lang="ca-ES"/>
          </a:p>
        </c:txPr>
        <c:crossAx val="70521216"/>
        <c:crosses val="autoZero"/>
        <c:crossBetween val="between"/>
        <c:majorUnit val="0.1"/>
      </c:valAx>
    </c:plotArea>
    <c:plotVisOnly val="1"/>
    <c:dispBlanksAs val="gap"/>
    <c:showDLblsOverMax val="0"/>
  </c:chart>
  <c:txPr>
    <a:bodyPr/>
    <a:lstStyle/>
    <a:p>
      <a:pPr>
        <a:defRPr sz="1800"/>
      </a:pPr>
      <a:endParaRPr lang="ca-ES"/>
    </a:p>
  </c:txPr>
  <c:externalData r:id="rId1">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c:date1904 val="0"/>
  <c:lang val="ca-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Hoja1!$B$1</c:f>
              <c:strCache>
                <c:ptCount val="1"/>
                <c:pt idx="0">
                  <c:v>Total</c:v>
                </c:pt>
              </c:strCache>
            </c:strRef>
          </c:tx>
          <c:spPr>
            <a:solidFill>
              <a:srgbClr val="006600"/>
            </a:solidFill>
          </c:spPr>
          <c:invertIfNegative val="0"/>
          <c:dLbls>
            <c:dLbl>
              <c:idx val="1"/>
              <c:numFmt formatCode="0%" sourceLinked="0"/>
              <c:spPr>
                <a:noFill/>
                <a:ln>
                  <a:noFill/>
                </a:ln>
                <a:effectLst/>
              </c:spPr>
              <c:txPr>
                <a:bodyPr/>
                <a:lstStyle/>
                <a:p>
                  <a:pPr>
                    <a:defRPr sz="800" b="1"/>
                  </a:pPr>
                  <a:endParaRPr lang="ca-ES"/>
                </a:p>
              </c:txPr>
              <c:showLegendKey val="0"/>
              <c:showVal val="1"/>
              <c:showCatName val="0"/>
              <c:showSerName val="0"/>
              <c:showPercent val="0"/>
              <c:showBubbleSize val="0"/>
            </c:dLbl>
            <c:dLbl>
              <c:idx val="3"/>
              <c:numFmt formatCode="0%" sourceLinked="0"/>
              <c:spPr>
                <a:noFill/>
                <a:ln>
                  <a:noFill/>
                </a:ln>
                <a:effectLst/>
              </c:spPr>
              <c:txPr>
                <a:bodyPr/>
                <a:lstStyle/>
                <a:p>
                  <a:pPr>
                    <a:defRPr sz="800" b="1"/>
                  </a:pPr>
                  <a:endParaRPr lang="ca-ES"/>
                </a:p>
              </c:txPr>
              <c:showLegendKey val="0"/>
              <c:showVal val="1"/>
              <c:showCatName val="0"/>
              <c:showSerName val="0"/>
              <c:showPercent val="0"/>
              <c:showBubbleSize val="0"/>
            </c:dLbl>
            <c:dLbl>
              <c:idx val="5"/>
              <c:numFmt formatCode="0%" sourceLinked="0"/>
              <c:spPr>
                <a:noFill/>
                <a:ln>
                  <a:noFill/>
                </a:ln>
                <a:effectLst/>
              </c:spPr>
              <c:txPr>
                <a:bodyPr/>
                <a:lstStyle/>
                <a:p>
                  <a:pPr>
                    <a:defRPr sz="800" b="1"/>
                  </a:pPr>
                  <a:endParaRPr lang="ca-ES"/>
                </a:p>
              </c:txPr>
              <c:showLegendKey val="0"/>
              <c:showVal val="1"/>
              <c:showCatName val="0"/>
              <c:showSerName val="0"/>
              <c:showPercent val="0"/>
              <c:showBubbleSize val="0"/>
            </c:dLbl>
            <c:spPr>
              <a:noFill/>
              <a:ln>
                <a:noFill/>
              </a:ln>
              <a:effectLst/>
            </c:spPr>
            <c:txPr>
              <a:bodyPr/>
              <a:lstStyle/>
              <a:p>
                <a:pPr>
                  <a:defRPr sz="800" b="1"/>
                </a:pPr>
                <a:endParaRPr lang="ca-E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Hoja1!$A$2:$A$10</c:f>
              <c:strCache>
                <c:ptCount val="9"/>
                <c:pt idx="0">
                  <c:v>Ns/Nc</c:v>
                </c:pt>
                <c:pt idx="1">
                  <c:v>Altres</c:v>
                </c:pt>
                <c:pt idx="2">
                  <c:v>Docència</c:v>
                </c:pt>
                <c:pt idx="3">
                  <c:v>Comercial / Màrqueting</c:v>
                </c:pt>
                <c:pt idx="4">
                  <c:v>Relacions públiques (RRPP) / Atenció al públic</c:v>
                </c:pt>
                <c:pt idx="5">
                  <c:v>Funcions auxiliars</c:v>
                </c:pt>
                <c:pt idx="6">
                  <c:v>Consultoria</c:v>
                </c:pt>
                <c:pt idx="7">
                  <c:v>Direcció/gestió</c:v>
                </c:pt>
                <c:pt idx="8">
                  <c:v>Funcions tècniques</c:v>
                </c:pt>
              </c:strCache>
            </c:strRef>
          </c:cat>
          <c:val>
            <c:numRef>
              <c:f>Hoja1!$B$2:$B$10</c:f>
              <c:numCache>
                <c:formatCode>0.0%</c:formatCode>
                <c:ptCount val="9"/>
                <c:pt idx="0">
                  <c:v>0.16700000000000001</c:v>
                </c:pt>
                <c:pt idx="1">
                  <c:v>0</c:v>
                </c:pt>
                <c:pt idx="2" formatCode="0%">
                  <c:v>0</c:v>
                </c:pt>
                <c:pt idx="3">
                  <c:v>0</c:v>
                </c:pt>
                <c:pt idx="4" formatCode="0%">
                  <c:v>0</c:v>
                </c:pt>
                <c:pt idx="5">
                  <c:v>0</c:v>
                </c:pt>
                <c:pt idx="6">
                  <c:v>0.16700000000000001</c:v>
                </c:pt>
                <c:pt idx="7">
                  <c:v>0.25</c:v>
                </c:pt>
                <c:pt idx="8">
                  <c:v>0.41599999999999998</c:v>
                </c:pt>
              </c:numCache>
            </c:numRef>
          </c:val>
          <c:extLst xmlns:c16r2="http://schemas.microsoft.com/office/drawing/2015/06/chart">
            <c:ext xmlns:c16="http://schemas.microsoft.com/office/drawing/2014/chart" uri="{C3380CC4-5D6E-409C-BE32-E72D297353CC}">
              <c16:uniqueId val="{00000000-2BED-457A-89DA-4F817DA93692}"/>
            </c:ext>
          </c:extLst>
        </c:ser>
        <c:dLbls>
          <c:showLegendKey val="0"/>
          <c:showVal val="0"/>
          <c:showCatName val="0"/>
          <c:showSerName val="0"/>
          <c:showPercent val="0"/>
          <c:showBubbleSize val="0"/>
        </c:dLbls>
        <c:gapWidth val="150"/>
        <c:axId val="70589056"/>
        <c:axId val="70594944"/>
      </c:barChart>
      <c:catAx>
        <c:axId val="70589056"/>
        <c:scaling>
          <c:orientation val="minMax"/>
        </c:scaling>
        <c:delete val="0"/>
        <c:axPos val="l"/>
        <c:numFmt formatCode="General" sourceLinked="0"/>
        <c:majorTickMark val="out"/>
        <c:minorTickMark val="none"/>
        <c:tickLblPos val="nextTo"/>
        <c:txPr>
          <a:bodyPr/>
          <a:lstStyle/>
          <a:p>
            <a:pPr>
              <a:defRPr sz="800" b="1"/>
            </a:pPr>
            <a:endParaRPr lang="ca-ES"/>
          </a:p>
        </c:txPr>
        <c:crossAx val="70594944"/>
        <c:crosses val="autoZero"/>
        <c:auto val="1"/>
        <c:lblAlgn val="ctr"/>
        <c:lblOffset val="100"/>
        <c:noMultiLvlLbl val="0"/>
      </c:catAx>
      <c:valAx>
        <c:axId val="70594944"/>
        <c:scaling>
          <c:orientation val="minMax"/>
          <c:max val="1"/>
        </c:scaling>
        <c:delete val="0"/>
        <c:axPos val="b"/>
        <c:numFmt formatCode="0%" sourceLinked="0"/>
        <c:majorTickMark val="out"/>
        <c:minorTickMark val="none"/>
        <c:tickLblPos val="nextTo"/>
        <c:txPr>
          <a:bodyPr/>
          <a:lstStyle/>
          <a:p>
            <a:pPr>
              <a:defRPr sz="800" b="1"/>
            </a:pPr>
            <a:endParaRPr lang="ca-ES"/>
          </a:p>
        </c:txPr>
        <c:crossAx val="70589056"/>
        <c:crosses val="autoZero"/>
        <c:crossBetween val="between"/>
        <c:majorUnit val="0.1"/>
      </c:valAx>
    </c:plotArea>
    <c:plotVisOnly val="1"/>
    <c:dispBlanksAs val="gap"/>
    <c:showDLblsOverMax val="0"/>
  </c:chart>
  <c:txPr>
    <a:bodyPr/>
    <a:lstStyle/>
    <a:p>
      <a:pPr>
        <a:defRPr sz="1800"/>
      </a:pPr>
      <a:endParaRPr lang="ca-ES"/>
    </a:p>
  </c:txPr>
  <c:externalData r:id="rId1">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c:date1904 val="0"/>
  <c:lang val="ca-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Hoja1!$B$1</c:f>
              <c:strCache>
                <c:ptCount val="1"/>
                <c:pt idx="0">
                  <c:v>Total</c:v>
                </c:pt>
              </c:strCache>
            </c:strRef>
          </c:tx>
          <c:spPr>
            <a:solidFill>
              <a:srgbClr val="006600"/>
            </a:solidFill>
          </c:spPr>
          <c:invertIfNegative val="0"/>
          <c:dLbls>
            <c:dLbl>
              <c:idx val="3"/>
              <c:numFmt formatCode="0%" sourceLinked="0"/>
              <c:spPr>
                <a:noFill/>
                <a:ln>
                  <a:noFill/>
                </a:ln>
                <a:effectLst/>
              </c:spPr>
              <c:txPr>
                <a:bodyPr/>
                <a:lstStyle/>
                <a:p>
                  <a:pPr>
                    <a:defRPr sz="800" b="1"/>
                  </a:pPr>
                  <a:endParaRPr lang="ca-ES"/>
                </a:p>
              </c:txPr>
              <c:showLegendKey val="0"/>
              <c:showVal val="1"/>
              <c:showCatName val="0"/>
              <c:showSerName val="0"/>
              <c:showPercent val="0"/>
              <c:showBubbleSize val="0"/>
            </c:dLbl>
            <c:dLbl>
              <c:idx val="4"/>
              <c:numFmt formatCode="0%" sourceLinked="0"/>
              <c:spPr>
                <a:noFill/>
                <a:ln>
                  <a:noFill/>
                </a:ln>
                <a:effectLst/>
              </c:spPr>
              <c:txPr>
                <a:bodyPr/>
                <a:lstStyle/>
                <a:p>
                  <a:pPr>
                    <a:defRPr sz="800" b="1"/>
                  </a:pPr>
                  <a:endParaRPr lang="ca-ES"/>
                </a:p>
              </c:txPr>
              <c:showLegendKey val="0"/>
              <c:showVal val="1"/>
              <c:showCatName val="0"/>
              <c:showSerName val="0"/>
              <c:showPercent val="0"/>
              <c:showBubbleSize val="0"/>
            </c:dLbl>
            <c:numFmt formatCode="0.0%" sourceLinked="0"/>
            <c:spPr>
              <a:noFill/>
              <a:ln>
                <a:noFill/>
              </a:ln>
              <a:effectLst/>
            </c:spPr>
            <c:txPr>
              <a:bodyPr/>
              <a:lstStyle/>
              <a:p>
                <a:pPr>
                  <a:defRPr sz="800" b="1"/>
                </a:pPr>
                <a:endParaRPr lang="ca-E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Hoja1!$A$2:$A$6</c:f>
              <c:strCache>
                <c:ptCount val="5"/>
                <c:pt idx="0">
                  <c:v>Autònom</c:v>
                </c:pt>
                <c:pt idx="1">
                  <c:v>Fix</c:v>
                </c:pt>
                <c:pt idx="2">
                  <c:v>Temporal</c:v>
                </c:pt>
                <c:pt idx="3">
                  <c:v>Becari</c:v>
                </c:pt>
                <c:pt idx="4">
                  <c:v>Sense contracte</c:v>
                </c:pt>
              </c:strCache>
            </c:strRef>
          </c:cat>
          <c:val>
            <c:numRef>
              <c:f>Hoja1!$B$2:$B$6</c:f>
              <c:numCache>
                <c:formatCode>0.0%</c:formatCode>
                <c:ptCount val="5"/>
                <c:pt idx="0">
                  <c:v>8.3000000000000018E-2</c:v>
                </c:pt>
                <c:pt idx="1">
                  <c:v>0.5</c:v>
                </c:pt>
                <c:pt idx="2">
                  <c:v>0.41700000000000004</c:v>
                </c:pt>
                <c:pt idx="3" formatCode="0%">
                  <c:v>0</c:v>
                </c:pt>
                <c:pt idx="4" formatCode="0%">
                  <c:v>0</c:v>
                </c:pt>
              </c:numCache>
            </c:numRef>
          </c:val>
          <c:extLst xmlns:c16r2="http://schemas.microsoft.com/office/drawing/2015/06/chart">
            <c:ext xmlns:c16="http://schemas.microsoft.com/office/drawing/2014/chart" uri="{C3380CC4-5D6E-409C-BE32-E72D297353CC}">
              <c16:uniqueId val="{00000000-764E-4808-8434-BE7C6AD75FCC}"/>
            </c:ext>
          </c:extLst>
        </c:ser>
        <c:dLbls>
          <c:showLegendKey val="0"/>
          <c:showVal val="0"/>
          <c:showCatName val="0"/>
          <c:showSerName val="0"/>
          <c:showPercent val="0"/>
          <c:showBubbleSize val="0"/>
        </c:dLbls>
        <c:gapWidth val="150"/>
        <c:axId val="70664576"/>
        <c:axId val="70666112"/>
      </c:barChart>
      <c:catAx>
        <c:axId val="70664576"/>
        <c:scaling>
          <c:orientation val="minMax"/>
        </c:scaling>
        <c:delete val="0"/>
        <c:axPos val="l"/>
        <c:numFmt formatCode="General" sourceLinked="0"/>
        <c:majorTickMark val="out"/>
        <c:minorTickMark val="none"/>
        <c:tickLblPos val="nextTo"/>
        <c:txPr>
          <a:bodyPr/>
          <a:lstStyle/>
          <a:p>
            <a:pPr>
              <a:defRPr sz="800" b="1"/>
            </a:pPr>
            <a:endParaRPr lang="ca-ES"/>
          </a:p>
        </c:txPr>
        <c:crossAx val="70666112"/>
        <c:crosses val="autoZero"/>
        <c:auto val="1"/>
        <c:lblAlgn val="ctr"/>
        <c:lblOffset val="100"/>
        <c:noMultiLvlLbl val="0"/>
      </c:catAx>
      <c:valAx>
        <c:axId val="70666112"/>
        <c:scaling>
          <c:orientation val="minMax"/>
          <c:max val="1"/>
        </c:scaling>
        <c:delete val="0"/>
        <c:axPos val="b"/>
        <c:numFmt formatCode="0%" sourceLinked="0"/>
        <c:majorTickMark val="out"/>
        <c:minorTickMark val="none"/>
        <c:tickLblPos val="nextTo"/>
        <c:txPr>
          <a:bodyPr/>
          <a:lstStyle/>
          <a:p>
            <a:pPr>
              <a:defRPr sz="800" b="1"/>
            </a:pPr>
            <a:endParaRPr lang="ca-ES"/>
          </a:p>
        </c:txPr>
        <c:crossAx val="70664576"/>
        <c:crosses val="autoZero"/>
        <c:crossBetween val="between"/>
      </c:valAx>
    </c:plotArea>
    <c:plotVisOnly val="1"/>
    <c:dispBlanksAs val="gap"/>
    <c:showDLblsOverMax val="0"/>
  </c:chart>
  <c:txPr>
    <a:bodyPr/>
    <a:lstStyle/>
    <a:p>
      <a:pPr>
        <a:defRPr sz="1800"/>
      </a:pPr>
      <a:endParaRPr lang="ca-ES"/>
    </a:p>
  </c:txPr>
  <c:externalData r:id="rId1">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c:date1904 val="0"/>
  <c:lang val="ca-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Hoja1!$B$1</c:f>
              <c:strCache>
                <c:ptCount val="1"/>
                <c:pt idx="0">
                  <c:v>Total</c:v>
                </c:pt>
              </c:strCache>
            </c:strRef>
          </c:tx>
          <c:spPr>
            <a:solidFill>
              <a:srgbClr val="006600"/>
            </a:solidFill>
          </c:spPr>
          <c:invertIfNegative val="0"/>
          <c:dLbls>
            <c:numFmt formatCode="0.0%" sourceLinked="0"/>
            <c:spPr>
              <a:noFill/>
              <a:ln>
                <a:noFill/>
              </a:ln>
              <a:effectLst/>
            </c:spPr>
            <c:txPr>
              <a:bodyPr wrap="square" lIns="38100" tIns="19050" rIns="38100" bIns="19050" anchor="ctr">
                <a:spAutoFit/>
              </a:bodyPr>
              <a:lstStyle/>
              <a:p>
                <a:pPr>
                  <a:defRPr sz="800" b="1">
                    <a:latin typeface="+mn-lt"/>
                  </a:defRPr>
                </a:pPr>
                <a:endParaRPr lang="ca-ES"/>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ext>
            </c:extLst>
          </c:dLbls>
          <c:cat>
            <c:strRef>
              <c:f>Hoja1!$A$2:$A$3</c:f>
              <c:strCache>
                <c:ptCount val="2"/>
                <c:pt idx="0">
                  <c:v>No, parcial</c:v>
                </c:pt>
                <c:pt idx="1">
                  <c:v>Sí, completa</c:v>
                </c:pt>
              </c:strCache>
            </c:strRef>
          </c:cat>
          <c:val>
            <c:numRef>
              <c:f>Hoja1!$B$2:$B$3</c:f>
              <c:numCache>
                <c:formatCode>0.0%</c:formatCode>
                <c:ptCount val="2"/>
                <c:pt idx="0">
                  <c:v>8.3000000000000018E-2</c:v>
                </c:pt>
                <c:pt idx="1">
                  <c:v>0.91700000000000004</c:v>
                </c:pt>
              </c:numCache>
            </c:numRef>
          </c:val>
          <c:extLst xmlns:c16r2="http://schemas.microsoft.com/office/drawing/2015/06/chart">
            <c:ext xmlns:c16="http://schemas.microsoft.com/office/drawing/2014/chart" uri="{C3380CC4-5D6E-409C-BE32-E72D297353CC}">
              <c16:uniqueId val="{00000002-AAA9-486E-AAFA-A6060459CEC0}"/>
            </c:ext>
          </c:extLst>
        </c:ser>
        <c:dLbls>
          <c:showLegendKey val="0"/>
          <c:showVal val="1"/>
          <c:showCatName val="0"/>
          <c:showSerName val="0"/>
          <c:showPercent val="0"/>
          <c:showBubbleSize val="0"/>
        </c:dLbls>
        <c:gapWidth val="150"/>
        <c:axId val="71017216"/>
        <c:axId val="71019904"/>
      </c:barChart>
      <c:catAx>
        <c:axId val="71017216"/>
        <c:scaling>
          <c:orientation val="minMax"/>
        </c:scaling>
        <c:delete val="0"/>
        <c:axPos val="l"/>
        <c:numFmt formatCode="General" sourceLinked="0"/>
        <c:majorTickMark val="out"/>
        <c:minorTickMark val="none"/>
        <c:tickLblPos val="nextTo"/>
        <c:txPr>
          <a:bodyPr/>
          <a:lstStyle/>
          <a:p>
            <a:pPr>
              <a:defRPr sz="800" b="1"/>
            </a:pPr>
            <a:endParaRPr lang="ca-ES"/>
          </a:p>
        </c:txPr>
        <c:crossAx val="71019904"/>
        <c:crosses val="autoZero"/>
        <c:auto val="1"/>
        <c:lblAlgn val="ctr"/>
        <c:lblOffset val="100"/>
        <c:noMultiLvlLbl val="0"/>
      </c:catAx>
      <c:valAx>
        <c:axId val="71019904"/>
        <c:scaling>
          <c:orientation val="minMax"/>
          <c:max val="1"/>
        </c:scaling>
        <c:delete val="0"/>
        <c:axPos val="b"/>
        <c:numFmt formatCode="0%" sourceLinked="0"/>
        <c:majorTickMark val="out"/>
        <c:minorTickMark val="none"/>
        <c:tickLblPos val="nextTo"/>
        <c:txPr>
          <a:bodyPr/>
          <a:lstStyle/>
          <a:p>
            <a:pPr>
              <a:defRPr sz="800" b="1"/>
            </a:pPr>
            <a:endParaRPr lang="ca-ES"/>
          </a:p>
        </c:txPr>
        <c:crossAx val="71017216"/>
        <c:crosses val="autoZero"/>
        <c:crossBetween val="between"/>
      </c:valAx>
    </c:plotArea>
    <c:plotVisOnly val="1"/>
    <c:dispBlanksAs val="gap"/>
    <c:showDLblsOverMax val="0"/>
  </c:chart>
  <c:txPr>
    <a:bodyPr/>
    <a:lstStyle/>
    <a:p>
      <a:pPr>
        <a:defRPr sz="1800"/>
      </a:pPr>
      <a:endParaRPr lang="ca-ES"/>
    </a:p>
  </c:txPr>
  <c:externalData r:id="rId1">
    <c:autoUpdate val="0"/>
  </c:externalData>
  <c:userShapes r:id="rId2"/>
</c:chartSpace>
</file>

<file path=ppt/charts/chart15.xml><?xml version="1.0" encoding="utf-8"?>
<c:chartSpace xmlns:c="http://schemas.openxmlformats.org/drawingml/2006/chart" xmlns:a="http://schemas.openxmlformats.org/drawingml/2006/main" xmlns:r="http://schemas.openxmlformats.org/officeDocument/2006/relationships">
  <c:date1904 val="0"/>
  <c:lang val="ca-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Hoja1!$B$1</c:f>
              <c:strCache>
                <c:ptCount val="1"/>
                <c:pt idx="0">
                  <c:v>Total</c:v>
                </c:pt>
              </c:strCache>
            </c:strRef>
          </c:tx>
          <c:spPr>
            <a:solidFill>
              <a:srgbClr val="006600"/>
            </a:solidFill>
          </c:spPr>
          <c:invertIfNegative val="0"/>
          <c:dLbls>
            <c:dLbl>
              <c:idx val="0"/>
              <c:numFmt formatCode="0%" sourceLinked="0"/>
              <c:spPr>
                <a:noFill/>
                <a:ln>
                  <a:noFill/>
                </a:ln>
                <a:effectLst/>
              </c:spPr>
              <c:txPr>
                <a:bodyPr/>
                <a:lstStyle/>
                <a:p>
                  <a:pPr>
                    <a:defRPr sz="800" b="1"/>
                  </a:pPr>
                  <a:endParaRPr lang="ca-ES"/>
                </a:p>
              </c:txPr>
              <c:showLegendKey val="0"/>
              <c:showVal val="1"/>
              <c:showCatName val="0"/>
              <c:showSerName val="0"/>
              <c:showPercent val="0"/>
              <c:showBubbleSize val="0"/>
            </c:dLbl>
            <c:dLbl>
              <c:idx val="1"/>
              <c:numFmt formatCode="0%" sourceLinked="0"/>
              <c:spPr>
                <a:noFill/>
                <a:ln>
                  <a:noFill/>
                </a:ln>
                <a:effectLst/>
              </c:spPr>
              <c:txPr>
                <a:bodyPr/>
                <a:lstStyle/>
                <a:p>
                  <a:pPr>
                    <a:defRPr sz="800" b="1"/>
                  </a:pPr>
                  <a:endParaRPr lang="ca-ES"/>
                </a:p>
              </c:txPr>
              <c:showLegendKey val="0"/>
              <c:showVal val="1"/>
              <c:showCatName val="0"/>
              <c:showSerName val="0"/>
              <c:showPercent val="0"/>
              <c:showBubbleSize val="0"/>
            </c:dLbl>
            <c:dLbl>
              <c:idx val="5"/>
              <c:numFmt formatCode="0%" sourceLinked="0"/>
              <c:spPr>
                <a:noFill/>
                <a:ln>
                  <a:noFill/>
                </a:ln>
                <a:effectLst/>
              </c:spPr>
              <c:txPr>
                <a:bodyPr/>
                <a:lstStyle/>
                <a:p>
                  <a:pPr>
                    <a:defRPr sz="800" b="1"/>
                  </a:pPr>
                  <a:endParaRPr lang="ca-ES"/>
                </a:p>
              </c:txPr>
              <c:showLegendKey val="0"/>
              <c:showVal val="1"/>
              <c:showCatName val="0"/>
              <c:showSerName val="0"/>
              <c:showPercent val="0"/>
              <c:showBubbleSize val="0"/>
            </c:dLbl>
            <c:dLbl>
              <c:idx val="7"/>
              <c:numFmt formatCode="0%" sourceLinked="0"/>
              <c:spPr>
                <a:noFill/>
                <a:ln>
                  <a:noFill/>
                </a:ln>
                <a:effectLst/>
              </c:spPr>
              <c:txPr>
                <a:bodyPr/>
                <a:lstStyle/>
                <a:p>
                  <a:pPr>
                    <a:defRPr sz="800" b="1"/>
                  </a:pPr>
                  <a:endParaRPr lang="ca-ES"/>
                </a:p>
              </c:txPr>
              <c:showLegendKey val="0"/>
              <c:showVal val="1"/>
              <c:showCatName val="0"/>
              <c:showSerName val="0"/>
              <c:showPercent val="0"/>
              <c:showBubbleSize val="0"/>
            </c:dLbl>
            <c:numFmt formatCode="0.0%" sourceLinked="0"/>
            <c:spPr>
              <a:noFill/>
              <a:ln>
                <a:noFill/>
              </a:ln>
              <a:effectLst/>
            </c:spPr>
            <c:txPr>
              <a:bodyPr/>
              <a:lstStyle/>
              <a:p>
                <a:pPr>
                  <a:defRPr sz="800" b="1"/>
                </a:pPr>
                <a:endParaRPr lang="ca-E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Hoja1!$A$2:$A$10</c:f>
              <c:strCache>
                <c:ptCount val="9"/>
                <c:pt idx="0">
                  <c:v>Ns/Nc</c:v>
                </c:pt>
                <c:pt idx="1">
                  <c:v>Més de 40.000€</c:v>
                </c:pt>
                <c:pt idx="2">
                  <c:v>Entre 30.000 i 40.000€</c:v>
                </c:pt>
                <c:pt idx="3">
                  <c:v>Entre 24.000 i 30.000€</c:v>
                </c:pt>
                <c:pt idx="4">
                  <c:v>Entre 18.000 i 24.000€</c:v>
                </c:pt>
                <c:pt idx="5">
                  <c:v>Entre 15.000 i 18.000€</c:v>
                </c:pt>
                <c:pt idx="6">
                  <c:v>Entre 12.000 i 15.000€</c:v>
                </c:pt>
                <c:pt idx="7">
                  <c:v>Entre 9.000 i 12.000€</c:v>
                </c:pt>
                <c:pt idx="8">
                  <c:v>Menys de 9.000€</c:v>
                </c:pt>
              </c:strCache>
            </c:strRef>
          </c:cat>
          <c:val>
            <c:numRef>
              <c:f>Hoja1!$B$2:$B$10</c:f>
              <c:numCache>
                <c:formatCode>0.0%</c:formatCode>
                <c:ptCount val="9"/>
                <c:pt idx="0">
                  <c:v>0</c:v>
                </c:pt>
                <c:pt idx="1">
                  <c:v>0</c:v>
                </c:pt>
                <c:pt idx="2">
                  <c:v>0.18200000000000002</c:v>
                </c:pt>
                <c:pt idx="3">
                  <c:v>0.27300000000000002</c:v>
                </c:pt>
                <c:pt idx="4">
                  <c:v>0.18200000000000002</c:v>
                </c:pt>
                <c:pt idx="5">
                  <c:v>0</c:v>
                </c:pt>
                <c:pt idx="6">
                  <c:v>9.1000000000000025E-2</c:v>
                </c:pt>
                <c:pt idx="7" formatCode="0%">
                  <c:v>0</c:v>
                </c:pt>
                <c:pt idx="8">
                  <c:v>0.27300000000000002</c:v>
                </c:pt>
              </c:numCache>
            </c:numRef>
          </c:val>
          <c:extLst xmlns:c16r2="http://schemas.microsoft.com/office/drawing/2015/06/chart">
            <c:ext xmlns:c16="http://schemas.microsoft.com/office/drawing/2014/chart" uri="{C3380CC4-5D6E-409C-BE32-E72D297353CC}">
              <c16:uniqueId val="{00000000-CEAA-4E9F-92D3-3192EFBB97CC}"/>
            </c:ext>
          </c:extLst>
        </c:ser>
        <c:dLbls>
          <c:showLegendKey val="0"/>
          <c:showVal val="0"/>
          <c:showCatName val="0"/>
          <c:showSerName val="0"/>
          <c:showPercent val="0"/>
          <c:showBubbleSize val="0"/>
        </c:dLbls>
        <c:gapWidth val="150"/>
        <c:axId val="71448064"/>
        <c:axId val="71449600"/>
      </c:barChart>
      <c:catAx>
        <c:axId val="71448064"/>
        <c:scaling>
          <c:orientation val="minMax"/>
        </c:scaling>
        <c:delete val="0"/>
        <c:axPos val="l"/>
        <c:numFmt formatCode="General" sourceLinked="0"/>
        <c:majorTickMark val="out"/>
        <c:minorTickMark val="none"/>
        <c:tickLblPos val="nextTo"/>
        <c:txPr>
          <a:bodyPr/>
          <a:lstStyle/>
          <a:p>
            <a:pPr>
              <a:defRPr sz="800" b="1"/>
            </a:pPr>
            <a:endParaRPr lang="ca-ES"/>
          </a:p>
        </c:txPr>
        <c:crossAx val="71449600"/>
        <c:crosses val="autoZero"/>
        <c:auto val="1"/>
        <c:lblAlgn val="ctr"/>
        <c:lblOffset val="100"/>
        <c:noMultiLvlLbl val="0"/>
      </c:catAx>
      <c:valAx>
        <c:axId val="71449600"/>
        <c:scaling>
          <c:orientation val="minMax"/>
          <c:max val="0.5"/>
          <c:min val="0"/>
        </c:scaling>
        <c:delete val="0"/>
        <c:axPos val="b"/>
        <c:numFmt formatCode="0%" sourceLinked="0"/>
        <c:majorTickMark val="out"/>
        <c:minorTickMark val="none"/>
        <c:tickLblPos val="nextTo"/>
        <c:txPr>
          <a:bodyPr/>
          <a:lstStyle/>
          <a:p>
            <a:pPr>
              <a:defRPr sz="800" b="1"/>
            </a:pPr>
            <a:endParaRPr lang="ca-ES"/>
          </a:p>
        </c:txPr>
        <c:crossAx val="71448064"/>
        <c:crosses val="autoZero"/>
        <c:crossBetween val="between"/>
        <c:majorUnit val="0.1"/>
      </c:valAx>
    </c:plotArea>
    <c:plotVisOnly val="1"/>
    <c:dispBlanksAs val="gap"/>
    <c:showDLblsOverMax val="0"/>
  </c:chart>
  <c:txPr>
    <a:bodyPr/>
    <a:lstStyle/>
    <a:p>
      <a:pPr>
        <a:defRPr sz="1800"/>
      </a:pPr>
      <a:endParaRPr lang="ca-ES"/>
    </a:p>
  </c:txPr>
  <c:externalData r:id="rId1">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c:date1904 val="0"/>
  <c:lang val="ca-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3951902887139105"/>
          <c:y val="5.2434113927282033E-2"/>
          <c:w val="0.53020488845144353"/>
          <c:h val="0.84465990265347435"/>
        </c:manualLayout>
      </c:layout>
      <c:barChart>
        <c:barDir val="bar"/>
        <c:grouping val="clustered"/>
        <c:varyColors val="0"/>
        <c:ser>
          <c:idx val="0"/>
          <c:order val="0"/>
          <c:tx>
            <c:strRef>
              <c:f>Hoja1!$B$1</c:f>
              <c:strCache>
                <c:ptCount val="1"/>
                <c:pt idx="0">
                  <c:v>Total</c:v>
                </c:pt>
              </c:strCache>
            </c:strRef>
          </c:tx>
          <c:spPr>
            <a:solidFill>
              <a:srgbClr val="006600"/>
            </a:solidFill>
          </c:spPr>
          <c:invertIfNegative val="0"/>
          <c:dLbls>
            <c:dLbl>
              <c:idx val="0"/>
              <c:numFmt formatCode="0%" sourceLinked="0"/>
              <c:spPr>
                <a:noFill/>
                <a:ln>
                  <a:noFill/>
                </a:ln>
                <a:effectLst/>
              </c:spPr>
              <c:txPr>
                <a:bodyPr/>
                <a:lstStyle/>
                <a:p>
                  <a:pPr>
                    <a:defRPr sz="800" b="1"/>
                  </a:pPr>
                  <a:endParaRPr lang="ca-ES"/>
                </a:p>
              </c:txPr>
              <c:showLegendKey val="0"/>
              <c:showVal val="1"/>
              <c:showCatName val="0"/>
              <c:showSerName val="0"/>
              <c:showPercent val="0"/>
              <c:showBubbleSize val="0"/>
            </c:dLbl>
            <c:dLbl>
              <c:idx val="1"/>
              <c:numFmt formatCode="0%" sourceLinked="0"/>
              <c:spPr>
                <a:noFill/>
                <a:ln>
                  <a:noFill/>
                </a:ln>
                <a:effectLst/>
              </c:spPr>
              <c:txPr>
                <a:bodyPr/>
                <a:lstStyle/>
                <a:p>
                  <a:pPr>
                    <a:defRPr sz="800" b="1"/>
                  </a:pPr>
                  <a:endParaRPr lang="ca-ES"/>
                </a:p>
              </c:txPr>
              <c:showLegendKey val="0"/>
              <c:showVal val="1"/>
              <c:showCatName val="0"/>
              <c:showSerName val="0"/>
              <c:showPercent val="0"/>
              <c:showBubbleSize val="0"/>
            </c:dLbl>
            <c:numFmt formatCode="0.0%" sourceLinked="0"/>
            <c:spPr>
              <a:noFill/>
              <a:ln>
                <a:noFill/>
              </a:ln>
              <a:effectLst/>
            </c:spPr>
            <c:txPr>
              <a:bodyPr/>
              <a:lstStyle/>
              <a:p>
                <a:pPr>
                  <a:defRPr sz="800" b="1"/>
                </a:pPr>
                <a:endParaRPr lang="ca-E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Hoja1!$A$2:$A$6</c:f>
              <c:strCache>
                <c:ptCount val="5"/>
                <c:pt idx="0">
                  <c:v>Altres</c:v>
                </c:pt>
                <c:pt idx="1">
                  <c:v>Ns/Nc</c:v>
                </c:pt>
                <c:pt idx="2">
                  <c:v>Privat</c:v>
                </c:pt>
                <c:pt idx="3">
                  <c:v>Tercer sector (com fundacions, associacions, etc.)</c:v>
                </c:pt>
                <c:pt idx="4">
                  <c:v>Públic</c:v>
                </c:pt>
              </c:strCache>
            </c:strRef>
          </c:cat>
          <c:val>
            <c:numRef>
              <c:f>Hoja1!$B$2:$B$6</c:f>
              <c:numCache>
                <c:formatCode>0%</c:formatCode>
                <c:ptCount val="5"/>
                <c:pt idx="0">
                  <c:v>0</c:v>
                </c:pt>
                <c:pt idx="1">
                  <c:v>0</c:v>
                </c:pt>
                <c:pt idx="2" formatCode="0.0%">
                  <c:v>0.16700000000000001</c:v>
                </c:pt>
                <c:pt idx="3" formatCode="0.0%">
                  <c:v>0.33300000000000007</c:v>
                </c:pt>
                <c:pt idx="4" formatCode="0.0%">
                  <c:v>0.5</c:v>
                </c:pt>
              </c:numCache>
            </c:numRef>
          </c:val>
          <c:extLst xmlns:c16r2="http://schemas.microsoft.com/office/drawing/2015/06/chart">
            <c:ext xmlns:c16="http://schemas.microsoft.com/office/drawing/2014/chart" uri="{C3380CC4-5D6E-409C-BE32-E72D297353CC}">
              <c16:uniqueId val="{00000000-1850-40EC-A18F-FA189EF26284}"/>
            </c:ext>
          </c:extLst>
        </c:ser>
        <c:dLbls>
          <c:showLegendKey val="0"/>
          <c:showVal val="0"/>
          <c:showCatName val="0"/>
          <c:showSerName val="0"/>
          <c:showPercent val="0"/>
          <c:showBubbleSize val="0"/>
        </c:dLbls>
        <c:gapWidth val="150"/>
        <c:axId val="71593984"/>
        <c:axId val="71595520"/>
      </c:barChart>
      <c:catAx>
        <c:axId val="71593984"/>
        <c:scaling>
          <c:orientation val="minMax"/>
        </c:scaling>
        <c:delete val="0"/>
        <c:axPos val="l"/>
        <c:numFmt formatCode="General" sourceLinked="0"/>
        <c:majorTickMark val="out"/>
        <c:minorTickMark val="none"/>
        <c:tickLblPos val="nextTo"/>
        <c:txPr>
          <a:bodyPr/>
          <a:lstStyle/>
          <a:p>
            <a:pPr>
              <a:defRPr sz="800" b="1"/>
            </a:pPr>
            <a:endParaRPr lang="ca-ES"/>
          </a:p>
        </c:txPr>
        <c:crossAx val="71595520"/>
        <c:crosses val="autoZero"/>
        <c:auto val="1"/>
        <c:lblAlgn val="ctr"/>
        <c:lblOffset val="100"/>
        <c:noMultiLvlLbl val="0"/>
      </c:catAx>
      <c:valAx>
        <c:axId val="71595520"/>
        <c:scaling>
          <c:orientation val="minMax"/>
          <c:max val="1"/>
          <c:min val="0"/>
        </c:scaling>
        <c:delete val="0"/>
        <c:axPos val="b"/>
        <c:numFmt formatCode="0%" sourceLinked="0"/>
        <c:majorTickMark val="out"/>
        <c:minorTickMark val="none"/>
        <c:tickLblPos val="nextTo"/>
        <c:txPr>
          <a:bodyPr/>
          <a:lstStyle/>
          <a:p>
            <a:pPr>
              <a:defRPr sz="800" b="1"/>
            </a:pPr>
            <a:endParaRPr lang="ca-ES"/>
          </a:p>
        </c:txPr>
        <c:crossAx val="71593984"/>
        <c:crosses val="autoZero"/>
        <c:crossBetween val="between"/>
        <c:majorUnit val="0.1"/>
      </c:valAx>
    </c:plotArea>
    <c:plotVisOnly val="1"/>
    <c:dispBlanksAs val="gap"/>
    <c:showDLblsOverMax val="0"/>
  </c:chart>
  <c:txPr>
    <a:bodyPr/>
    <a:lstStyle/>
    <a:p>
      <a:pPr>
        <a:defRPr sz="1800"/>
      </a:pPr>
      <a:endParaRPr lang="ca-ES"/>
    </a:p>
  </c:txPr>
  <c:externalData r:id="rId1">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c:date1904 val="0"/>
  <c:lang val="ca-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Hoja1!$B$1</c:f>
              <c:strCache>
                <c:ptCount val="1"/>
                <c:pt idx="0">
                  <c:v>Total</c:v>
                </c:pt>
              </c:strCache>
            </c:strRef>
          </c:tx>
          <c:spPr>
            <a:solidFill>
              <a:srgbClr val="006600"/>
            </a:solidFill>
          </c:spPr>
          <c:invertIfNegative val="0"/>
          <c:dLbls>
            <c:dLbl>
              <c:idx val="2"/>
              <c:numFmt formatCode="0%" sourceLinked="0"/>
              <c:spPr>
                <a:noFill/>
                <a:ln>
                  <a:noFill/>
                </a:ln>
                <a:effectLst/>
              </c:spPr>
              <c:txPr>
                <a:bodyPr/>
                <a:lstStyle/>
                <a:p>
                  <a:pPr>
                    <a:defRPr sz="800" b="1"/>
                  </a:pPr>
                  <a:endParaRPr lang="ca-ES"/>
                </a:p>
              </c:txPr>
              <c:showLegendKey val="0"/>
              <c:showVal val="1"/>
              <c:showCatName val="0"/>
              <c:showSerName val="0"/>
              <c:showPercent val="0"/>
              <c:showBubbleSize val="0"/>
            </c:dLbl>
            <c:dLbl>
              <c:idx val="7"/>
              <c:numFmt formatCode="0%" sourceLinked="0"/>
              <c:spPr>
                <a:noFill/>
                <a:ln>
                  <a:noFill/>
                </a:ln>
                <a:effectLst/>
              </c:spPr>
              <c:txPr>
                <a:bodyPr/>
                <a:lstStyle/>
                <a:p>
                  <a:pPr>
                    <a:defRPr sz="800" b="1"/>
                  </a:pPr>
                  <a:endParaRPr lang="ca-ES"/>
                </a:p>
              </c:txPr>
              <c:showLegendKey val="0"/>
              <c:showVal val="1"/>
              <c:showCatName val="0"/>
              <c:showSerName val="0"/>
              <c:showPercent val="0"/>
              <c:showBubbleSize val="0"/>
            </c:dLbl>
            <c:numFmt formatCode="0.0%" sourceLinked="0"/>
            <c:spPr>
              <a:noFill/>
              <a:ln>
                <a:noFill/>
              </a:ln>
              <a:effectLst/>
            </c:spPr>
            <c:txPr>
              <a:bodyPr/>
              <a:lstStyle/>
              <a:p>
                <a:pPr>
                  <a:defRPr sz="800" b="1"/>
                </a:pPr>
                <a:endParaRPr lang="ca-E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Hoja1!$A$2:$A$9</c:f>
              <c:strCache>
                <c:ptCount val="8"/>
                <c:pt idx="0">
                  <c:v>Ns/Nc</c:v>
                </c:pt>
                <c:pt idx="1">
                  <c:v>Més de 500</c:v>
                </c:pt>
                <c:pt idx="2">
                  <c:v>Entre 251 i 500</c:v>
                </c:pt>
                <c:pt idx="3">
                  <c:v>Entre 101 i 250</c:v>
                </c:pt>
                <c:pt idx="4">
                  <c:v>Entre 51 i 100</c:v>
                </c:pt>
                <c:pt idx="5">
                  <c:v>Entre 10 i 50</c:v>
                </c:pt>
                <c:pt idx="6">
                  <c:v>Entre 2 i 9</c:v>
                </c:pt>
                <c:pt idx="7">
                  <c:v>Unipersonal o freelance</c:v>
                </c:pt>
              </c:strCache>
            </c:strRef>
          </c:cat>
          <c:val>
            <c:numRef>
              <c:f>Hoja1!$B$2:$B$9</c:f>
              <c:numCache>
                <c:formatCode>0.0%</c:formatCode>
                <c:ptCount val="8"/>
                <c:pt idx="0">
                  <c:v>8.3000000000000018E-2</c:v>
                </c:pt>
                <c:pt idx="1">
                  <c:v>0.16700000000000001</c:v>
                </c:pt>
                <c:pt idx="2">
                  <c:v>0</c:v>
                </c:pt>
                <c:pt idx="3">
                  <c:v>0.25</c:v>
                </c:pt>
                <c:pt idx="4">
                  <c:v>8.3000000000000018E-2</c:v>
                </c:pt>
                <c:pt idx="5">
                  <c:v>0.16700000000000001</c:v>
                </c:pt>
                <c:pt idx="6">
                  <c:v>0.25</c:v>
                </c:pt>
                <c:pt idx="7">
                  <c:v>0</c:v>
                </c:pt>
              </c:numCache>
            </c:numRef>
          </c:val>
          <c:extLst xmlns:c16r2="http://schemas.microsoft.com/office/drawing/2015/06/chart">
            <c:ext xmlns:c16="http://schemas.microsoft.com/office/drawing/2014/chart" uri="{C3380CC4-5D6E-409C-BE32-E72D297353CC}">
              <c16:uniqueId val="{00000000-D015-4CA6-BAE2-0F5BCC610235}"/>
            </c:ext>
          </c:extLst>
        </c:ser>
        <c:dLbls>
          <c:showLegendKey val="0"/>
          <c:showVal val="0"/>
          <c:showCatName val="0"/>
          <c:showSerName val="0"/>
          <c:showPercent val="0"/>
          <c:showBubbleSize val="0"/>
        </c:dLbls>
        <c:gapWidth val="150"/>
        <c:axId val="71513984"/>
        <c:axId val="71515520"/>
      </c:barChart>
      <c:catAx>
        <c:axId val="71513984"/>
        <c:scaling>
          <c:orientation val="minMax"/>
        </c:scaling>
        <c:delete val="0"/>
        <c:axPos val="l"/>
        <c:numFmt formatCode="General" sourceLinked="0"/>
        <c:majorTickMark val="out"/>
        <c:minorTickMark val="none"/>
        <c:tickLblPos val="nextTo"/>
        <c:txPr>
          <a:bodyPr/>
          <a:lstStyle/>
          <a:p>
            <a:pPr>
              <a:defRPr sz="800" b="1"/>
            </a:pPr>
            <a:endParaRPr lang="ca-ES"/>
          </a:p>
        </c:txPr>
        <c:crossAx val="71515520"/>
        <c:crosses val="autoZero"/>
        <c:auto val="1"/>
        <c:lblAlgn val="ctr"/>
        <c:lblOffset val="100"/>
        <c:noMultiLvlLbl val="0"/>
      </c:catAx>
      <c:valAx>
        <c:axId val="71515520"/>
        <c:scaling>
          <c:orientation val="minMax"/>
          <c:max val="1"/>
        </c:scaling>
        <c:delete val="0"/>
        <c:axPos val="b"/>
        <c:numFmt formatCode="0%" sourceLinked="0"/>
        <c:majorTickMark val="out"/>
        <c:minorTickMark val="none"/>
        <c:tickLblPos val="nextTo"/>
        <c:txPr>
          <a:bodyPr/>
          <a:lstStyle/>
          <a:p>
            <a:pPr>
              <a:defRPr sz="800" b="1"/>
            </a:pPr>
            <a:endParaRPr lang="ca-ES"/>
          </a:p>
        </c:txPr>
        <c:crossAx val="71513984"/>
        <c:crosses val="autoZero"/>
        <c:crossBetween val="between"/>
      </c:valAx>
    </c:plotArea>
    <c:plotVisOnly val="1"/>
    <c:dispBlanksAs val="gap"/>
    <c:showDLblsOverMax val="0"/>
  </c:chart>
  <c:txPr>
    <a:bodyPr/>
    <a:lstStyle/>
    <a:p>
      <a:pPr>
        <a:defRPr sz="1800"/>
      </a:pPr>
      <a:endParaRPr lang="ca-ES"/>
    </a:p>
  </c:txPr>
  <c:externalData r:id="rId1">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c:date1904 val="0"/>
  <c:lang val="ca-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6555036089239218"/>
          <c:y val="3.4643968130525296E-2"/>
          <c:w val="0.60417355643045334"/>
          <c:h val="0.89736457853889262"/>
        </c:manualLayout>
      </c:layout>
      <c:barChart>
        <c:barDir val="bar"/>
        <c:grouping val="clustered"/>
        <c:varyColors val="0"/>
        <c:ser>
          <c:idx val="0"/>
          <c:order val="0"/>
          <c:tx>
            <c:strRef>
              <c:f>Hoja1!$B$1</c:f>
              <c:strCache>
                <c:ptCount val="1"/>
                <c:pt idx="0">
                  <c:v>Total</c:v>
                </c:pt>
              </c:strCache>
            </c:strRef>
          </c:tx>
          <c:spPr>
            <a:solidFill>
              <a:srgbClr val="006600"/>
            </a:solidFill>
          </c:spPr>
          <c:invertIfNegative val="0"/>
          <c:dLbls>
            <c:dLbl>
              <c:idx val="2"/>
              <c:numFmt formatCode="0%" sourceLinked="0"/>
              <c:spPr>
                <a:noFill/>
                <a:ln>
                  <a:noFill/>
                </a:ln>
                <a:effectLst/>
              </c:spPr>
              <c:txPr>
                <a:bodyPr/>
                <a:lstStyle/>
                <a:p>
                  <a:pPr>
                    <a:defRPr sz="800" b="1"/>
                  </a:pPr>
                  <a:endParaRPr lang="ca-ES"/>
                </a:p>
              </c:txPr>
              <c:showLegendKey val="0"/>
              <c:showVal val="1"/>
              <c:showCatName val="0"/>
              <c:showSerName val="0"/>
              <c:showPercent val="0"/>
              <c:showBubbleSize val="0"/>
            </c:dLbl>
            <c:dLbl>
              <c:idx val="3"/>
              <c:numFmt formatCode="0%" sourceLinked="0"/>
              <c:spPr>
                <a:noFill/>
                <a:ln>
                  <a:noFill/>
                </a:ln>
                <a:effectLst/>
              </c:spPr>
              <c:txPr>
                <a:bodyPr/>
                <a:lstStyle/>
                <a:p>
                  <a:pPr>
                    <a:defRPr sz="800" b="1"/>
                  </a:pPr>
                  <a:endParaRPr lang="ca-ES"/>
                </a:p>
              </c:txPr>
              <c:showLegendKey val="0"/>
              <c:showVal val="1"/>
              <c:showCatName val="0"/>
              <c:showSerName val="0"/>
              <c:showPercent val="0"/>
              <c:showBubbleSize val="0"/>
            </c:dLbl>
            <c:dLbl>
              <c:idx val="5"/>
              <c:numFmt formatCode="0%" sourceLinked="0"/>
              <c:spPr>
                <a:noFill/>
                <a:ln>
                  <a:noFill/>
                </a:ln>
                <a:effectLst/>
              </c:spPr>
              <c:txPr>
                <a:bodyPr/>
                <a:lstStyle/>
                <a:p>
                  <a:pPr>
                    <a:defRPr sz="800" b="1"/>
                  </a:pPr>
                  <a:endParaRPr lang="ca-ES"/>
                </a:p>
              </c:txPr>
              <c:showLegendKey val="0"/>
              <c:showVal val="1"/>
              <c:showCatName val="0"/>
              <c:showSerName val="0"/>
              <c:showPercent val="0"/>
              <c:showBubbleSize val="0"/>
            </c:dLbl>
            <c:numFmt formatCode="0.0%" sourceLinked="0"/>
            <c:spPr>
              <a:noFill/>
              <a:ln>
                <a:noFill/>
              </a:ln>
              <a:effectLst/>
            </c:spPr>
            <c:txPr>
              <a:bodyPr/>
              <a:lstStyle/>
              <a:p>
                <a:pPr>
                  <a:defRPr sz="800" b="1"/>
                </a:pPr>
                <a:endParaRPr lang="ca-E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Hoja1!$A$2:$A$8</c:f>
              <c:strCache>
                <c:ptCount val="7"/>
                <c:pt idx="0">
                  <c:v>Resta del món</c:v>
                </c:pt>
                <c:pt idx="1">
                  <c:v>Europa</c:v>
                </c:pt>
                <c:pt idx="2">
                  <c:v>Resta de comunitats autonòmes espanyoles</c:v>
                </c:pt>
                <c:pt idx="3">
                  <c:v>Lleida</c:v>
                </c:pt>
                <c:pt idx="4">
                  <c:v>Girona</c:v>
                </c:pt>
                <c:pt idx="5">
                  <c:v>Tarragona</c:v>
                </c:pt>
                <c:pt idx="6">
                  <c:v>Barcelona</c:v>
                </c:pt>
              </c:strCache>
            </c:strRef>
          </c:cat>
          <c:val>
            <c:numRef>
              <c:f>Hoja1!$B$2:$B$8</c:f>
              <c:numCache>
                <c:formatCode>0%</c:formatCode>
                <c:ptCount val="7"/>
                <c:pt idx="0" formatCode="0.0%">
                  <c:v>0.25</c:v>
                </c:pt>
                <c:pt idx="1">
                  <c:v>8.3000000000000018E-2</c:v>
                </c:pt>
                <c:pt idx="2" formatCode="0.0%">
                  <c:v>0</c:v>
                </c:pt>
                <c:pt idx="3" formatCode="0.0%">
                  <c:v>0</c:v>
                </c:pt>
                <c:pt idx="4" formatCode="0.0%">
                  <c:v>8.3000000000000018E-2</c:v>
                </c:pt>
                <c:pt idx="5" formatCode="0.0%">
                  <c:v>0</c:v>
                </c:pt>
                <c:pt idx="6" formatCode="0.0%">
                  <c:v>0.58299999999999996</c:v>
                </c:pt>
              </c:numCache>
            </c:numRef>
          </c:val>
          <c:extLst xmlns:c16r2="http://schemas.microsoft.com/office/drawing/2015/06/chart">
            <c:ext xmlns:c16="http://schemas.microsoft.com/office/drawing/2014/chart" uri="{C3380CC4-5D6E-409C-BE32-E72D297353CC}">
              <c16:uniqueId val="{00000000-2373-4BB2-A6B7-3F25144AB345}"/>
            </c:ext>
          </c:extLst>
        </c:ser>
        <c:dLbls>
          <c:showLegendKey val="0"/>
          <c:showVal val="0"/>
          <c:showCatName val="0"/>
          <c:showSerName val="0"/>
          <c:showPercent val="0"/>
          <c:showBubbleSize val="0"/>
        </c:dLbls>
        <c:gapWidth val="150"/>
        <c:axId val="71270784"/>
        <c:axId val="71272320"/>
      </c:barChart>
      <c:catAx>
        <c:axId val="71270784"/>
        <c:scaling>
          <c:orientation val="minMax"/>
        </c:scaling>
        <c:delete val="0"/>
        <c:axPos val="l"/>
        <c:numFmt formatCode="General" sourceLinked="1"/>
        <c:majorTickMark val="out"/>
        <c:minorTickMark val="none"/>
        <c:tickLblPos val="nextTo"/>
        <c:txPr>
          <a:bodyPr/>
          <a:lstStyle/>
          <a:p>
            <a:pPr>
              <a:defRPr sz="800" b="1"/>
            </a:pPr>
            <a:endParaRPr lang="ca-ES"/>
          </a:p>
        </c:txPr>
        <c:crossAx val="71272320"/>
        <c:crosses val="autoZero"/>
        <c:auto val="1"/>
        <c:lblAlgn val="ctr"/>
        <c:lblOffset val="100"/>
        <c:noMultiLvlLbl val="0"/>
      </c:catAx>
      <c:valAx>
        <c:axId val="71272320"/>
        <c:scaling>
          <c:orientation val="minMax"/>
          <c:max val="1"/>
          <c:min val="0"/>
        </c:scaling>
        <c:delete val="0"/>
        <c:axPos val="b"/>
        <c:numFmt formatCode="0%" sourceLinked="0"/>
        <c:majorTickMark val="out"/>
        <c:minorTickMark val="none"/>
        <c:tickLblPos val="nextTo"/>
        <c:txPr>
          <a:bodyPr/>
          <a:lstStyle/>
          <a:p>
            <a:pPr>
              <a:defRPr sz="800" b="1"/>
            </a:pPr>
            <a:endParaRPr lang="ca-ES"/>
          </a:p>
        </c:txPr>
        <c:crossAx val="71270784"/>
        <c:crosses val="autoZero"/>
        <c:crossBetween val="between"/>
        <c:majorUnit val="0.1"/>
      </c:valAx>
    </c:plotArea>
    <c:plotVisOnly val="1"/>
    <c:dispBlanksAs val="gap"/>
    <c:showDLblsOverMax val="0"/>
  </c:chart>
  <c:txPr>
    <a:bodyPr/>
    <a:lstStyle/>
    <a:p>
      <a:pPr>
        <a:defRPr sz="1800"/>
      </a:pPr>
      <a:endParaRPr lang="ca-ES"/>
    </a:p>
  </c:txPr>
  <c:externalData r:id="rId1">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c:date1904 val="0"/>
  <c:lang val="ca-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7756069553806134"/>
          <c:y val="6.928793626105037E-2"/>
          <c:w val="0.64392372047244084"/>
          <c:h val="0.79472915707779213"/>
        </c:manualLayout>
      </c:layout>
      <c:barChart>
        <c:barDir val="bar"/>
        <c:grouping val="clustered"/>
        <c:varyColors val="0"/>
        <c:ser>
          <c:idx val="0"/>
          <c:order val="0"/>
          <c:tx>
            <c:strRef>
              <c:f>Hoja1!$B$1</c:f>
              <c:strCache>
                <c:ptCount val="1"/>
                <c:pt idx="0">
                  <c:v>Total</c:v>
                </c:pt>
              </c:strCache>
            </c:strRef>
          </c:tx>
          <c:spPr>
            <a:solidFill>
              <a:srgbClr val="006600"/>
            </a:solidFill>
          </c:spPr>
          <c:invertIfNegative val="0"/>
          <c:dLbls>
            <c:spPr>
              <a:noFill/>
              <a:ln>
                <a:noFill/>
              </a:ln>
              <a:effectLst/>
            </c:spPr>
            <c:txPr>
              <a:bodyPr/>
              <a:lstStyle/>
              <a:p>
                <a:pPr>
                  <a:defRPr sz="800" b="1"/>
                </a:pPr>
                <a:endParaRPr lang="ca-E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Hoja1!$A$2</c:f>
              <c:strCache>
                <c:ptCount val="1"/>
                <c:pt idx="0">
                  <c:v>Satisfacció laboral general</c:v>
                </c:pt>
              </c:strCache>
            </c:strRef>
          </c:cat>
          <c:val>
            <c:numRef>
              <c:f>Hoja1!$B$2</c:f>
              <c:numCache>
                <c:formatCode>0.0</c:formatCode>
                <c:ptCount val="1"/>
                <c:pt idx="0">
                  <c:v>6.6</c:v>
                </c:pt>
              </c:numCache>
            </c:numRef>
          </c:val>
          <c:extLst xmlns:c16r2="http://schemas.microsoft.com/office/drawing/2015/06/chart">
            <c:ext xmlns:c16="http://schemas.microsoft.com/office/drawing/2014/chart" uri="{C3380CC4-5D6E-409C-BE32-E72D297353CC}">
              <c16:uniqueId val="{00000000-1BA6-4D38-9591-976F75C97686}"/>
            </c:ext>
          </c:extLst>
        </c:ser>
        <c:dLbls>
          <c:showLegendKey val="0"/>
          <c:showVal val="0"/>
          <c:showCatName val="0"/>
          <c:showSerName val="0"/>
          <c:showPercent val="0"/>
          <c:showBubbleSize val="0"/>
        </c:dLbls>
        <c:gapWidth val="150"/>
        <c:axId val="71177728"/>
        <c:axId val="71179264"/>
      </c:barChart>
      <c:catAx>
        <c:axId val="71177728"/>
        <c:scaling>
          <c:orientation val="minMax"/>
        </c:scaling>
        <c:delete val="0"/>
        <c:axPos val="l"/>
        <c:numFmt formatCode="General" sourceLinked="0"/>
        <c:majorTickMark val="out"/>
        <c:minorTickMark val="none"/>
        <c:tickLblPos val="nextTo"/>
        <c:txPr>
          <a:bodyPr/>
          <a:lstStyle/>
          <a:p>
            <a:pPr>
              <a:defRPr sz="800" b="1"/>
            </a:pPr>
            <a:endParaRPr lang="ca-ES"/>
          </a:p>
        </c:txPr>
        <c:crossAx val="71179264"/>
        <c:crosses val="autoZero"/>
        <c:auto val="1"/>
        <c:lblAlgn val="ctr"/>
        <c:lblOffset val="100"/>
        <c:noMultiLvlLbl val="0"/>
      </c:catAx>
      <c:valAx>
        <c:axId val="71179264"/>
        <c:scaling>
          <c:orientation val="minMax"/>
          <c:max val="10"/>
        </c:scaling>
        <c:delete val="0"/>
        <c:axPos val="b"/>
        <c:numFmt formatCode="#,##0" sourceLinked="0"/>
        <c:majorTickMark val="out"/>
        <c:minorTickMark val="none"/>
        <c:tickLblPos val="nextTo"/>
        <c:txPr>
          <a:bodyPr/>
          <a:lstStyle/>
          <a:p>
            <a:pPr>
              <a:defRPr sz="800" b="1"/>
            </a:pPr>
            <a:endParaRPr lang="ca-ES"/>
          </a:p>
        </c:txPr>
        <c:crossAx val="71177728"/>
        <c:crosses val="autoZero"/>
        <c:crossBetween val="between"/>
        <c:majorUnit val="1"/>
      </c:valAx>
    </c:plotArea>
    <c:plotVisOnly val="1"/>
    <c:dispBlanksAs val="gap"/>
    <c:showDLblsOverMax val="0"/>
  </c:chart>
  <c:txPr>
    <a:bodyPr/>
    <a:lstStyle/>
    <a:p>
      <a:pPr>
        <a:defRPr sz="1800"/>
      </a:pPr>
      <a:endParaRPr lang="ca-E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ca-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8594808910121111E-2"/>
          <c:y val="0.1640644579542842"/>
          <c:w val="0.90715441339852676"/>
          <c:h val="0.66214825336869521"/>
        </c:manualLayout>
      </c:layout>
      <c:barChart>
        <c:barDir val="col"/>
        <c:grouping val="clustered"/>
        <c:varyColors val="0"/>
        <c:ser>
          <c:idx val="0"/>
          <c:order val="0"/>
          <c:tx>
            <c:strRef>
              <c:f>Hoja1!$B$1</c:f>
              <c:strCache>
                <c:ptCount val="1"/>
                <c:pt idx="0">
                  <c:v>Serie 1</c:v>
                </c:pt>
              </c:strCache>
            </c:strRef>
          </c:tx>
          <c:spPr>
            <a:solidFill>
              <a:srgbClr val="006600"/>
            </a:solidFill>
          </c:spPr>
          <c:invertIfNegative val="0"/>
          <c:dLbls>
            <c:dLbl>
              <c:idx val="0"/>
              <c:numFmt formatCode="0%" sourceLinked="0"/>
              <c:spPr>
                <a:noFill/>
                <a:ln>
                  <a:noFill/>
                </a:ln>
                <a:effectLst/>
              </c:spPr>
              <c:txPr>
                <a:bodyPr/>
                <a:lstStyle/>
                <a:p>
                  <a:pPr>
                    <a:defRPr sz="800" b="1"/>
                  </a:pPr>
                  <a:endParaRPr lang="ca-ES"/>
                </a:p>
              </c:txPr>
              <c:showLegendKey val="0"/>
              <c:showVal val="1"/>
              <c:showCatName val="0"/>
              <c:showSerName val="0"/>
              <c:showPercent val="0"/>
              <c:showBubbleSize val="0"/>
            </c:dLbl>
            <c:dLbl>
              <c:idx val="4"/>
              <c:numFmt formatCode="0%" sourceLinked="0"/>
              <c:spPr>
                <a:noFill/>
                <a:ln>
                  <a:noFill/>
                </a:ln>
                <a:effectLst/>
              </c:spPr>
              <c:txPr>
                <a:bodyPr/>
                <a:lstStyle/>
                <a:p>
                  <a:pPr>
                    <a:defRPr sz="800" b="1"/>
                  </a:pPr>
                  <a:endParaRPr lang="ca-ES"/>
                </a:p>
              </c:txPr>
              <c:showLegendKey val="0"/>
              <c:showVal val="1"/>
              <c:showCatName val="0"/>
              <c:showSerName val="0"/>
              <c:showPercent val="0"/>
              <c:showBubbleSize val="0"/>
            </c:dLbl>
            <c:numFmt formatCode="0.0%" sourceLinked="0"/>
            <c:spPr>
              <a:noFill/>
              <a:ln>
                <a:noFill/>
              </a:ln>
              <a:effectLst/>
            </c:spPr>
            <c:txPr>
              <a:bodyPr/>
              <a:lstStyle/>
              <a:p>
                <a:pPr>
                  <a:defRPr sz="800" b="1"/>
                </a:pPr>
                <a:endParaRPr lang="ca-E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Hoja1!$A$2:$A$6</c:f>
              <c:strCache>
                <c:ptCount val="5"/>
                <c:pt idx="0">
                  <c:v>Menys de 25 anys</c:v>
                </c:pt>
                <c:pt idx="1">
                  <c:v>De 25 a 34 anys</c:v>
                </c:pt>
                <c:pt idx="2">
                  <c:v>De 35 a 44 anys</c:v>
                </c:pt>
                <c:pt idx="3">
                  <c:v>Més de 44 anys</c:v>
                </c:pt>
                <c:pt idx="4">
                  <c:v>Ns/Nc</c:v>
                </c:pt>
              </c:strCache>
            </c:strRef>
          </c:cat>
          <c:val>
            <c:numRef>
              <c:f>Hoja1!$B$2:$B$6</c:f>
              <c:numCache>
                <c:formatCode>0.0%</c:formatCode>
                <c:ptCount val="5"/>
                <c:pt idx="0">
                  <c:v>0</c:v>
                </c:pt>
                <c:pt idx="1">
                  <c:v>0.66700000000000015</c:v>
                </c:pt>
                <c:pt idx="2">
                  <c:v>0.25</c:v>
                </c:pt>
                <c:pt idx="3">
                  <c:v>8.3000000000000018E-2</c:v>
                </c:pt>
                <c:pt idx="4">
                  <c:v>0</c:v>
                </c:pt>
              </c:numCache>
            </c:numRef>
          </c:val>
          <c:extLst xmlns:c16r2="http://schemas.microsoft.com/office/drawing/2015/06/chart">
            <c:ext xmlns:c16="http://schemas.microsoft.com/office/drawing/2014/chart" uri="{C3380CC4-5D6E-409C-BE32-E72D297353CC}">
              <c16:uniqueId val="{00000000-E7E7-4CCF-9DB4-7A38AE2E6F54}"/>
            </c:ext>
          </c:extLst>
        </c:ser>
        <c:dLbls>
          <c:showLegendKey val="0"/>
          <c:showVal val="0"/>
          <c:showCatName val="0"/>
          <c:showSerName val="0"/>
          <c:showPercent val="0"/>
          <c:showBubbleSize val="0"/>
        </c:dLbls>
        <c:gapWidth val="150"/>
        <c:axId val="43113088"/>
        <c:axId val="43114880"/>
      </c:barChart>
      <c:catAx>
        <c:axId val="43113088"/>
        <c:scaling>
          <c:orientation val="minMax"/>
        </c:scaling>
        <c:delete val="0"/>
        <c:axPos val="b"/>
        <c:numFmt formatCode="General" sourceLinked="0"/>
        <c:majorTickMark val="out"/>
        <c:minorTickMark val="none"/>
        <c:tickLblPos val="nextTo"/>
        <c:txPr>
          <a:bodyPr/>
          <a:lstStyle/>
          <a:p>
            <a:pPr>
              <a:defRPr sz="800" b="1"/>
            </a:pPr>
            <a:endParaRPr lang="ca-ES"/>
          </a:p>
        </c:txPr>
        <c:crossAx val="43114880"/>
        <c:crosses val="autoZero"/>
        <c:auto val="1"/>
        <c:lblAlgn val="ctr"/>
        <c:lblOffset val="100"/>
        <c:noMultiLvlLbl val="0"/>
      </c:catAx>
      <c:valAx>
        <c:axId val="43114880"/>
        <c:scaling>
          <c:orientation val="minMax"/>
          <c:max val="1"/>
        </c:scaling>
        <c:delete val="0"/>
        <c:axPos val="l"/>
        <c:numFmt formatCode="0%" sourceLinked="0"/>
        <c:majorTickMark val="out"/>
        <c:minorTickMark val="none"/>
        <c:tickLblPos val="nextTo"/>
        <c:txPr>
          <a:bodyPr/>
          <a:lstStyle/>
          <a:p>
            <a:pPr>
              <a:defRPr sz="800" b="1"/>
            </a:pPr>
            <a:endParaRPr lang="ca-ES"/>
          </a:p>
        </c:txPr>
        <c:crossAx val="43113088"/>
        <c:crosses val="autoZero"/>
        <c:crossBetween val="between"/>
      </c:valAx>
    </c:plotArea>
    <c:plotVisOnly val="1"/>
    <c:dispBlanksAs val="gap"/>
    <c:showDLblsOverMax val="0"/>
  </c:chart>
  <c:spPr>
    <a:effectLst/>
  </c:spPr>
  <c:txPr>
    <a:bodyPr/>
    <a:lstStyle/>
    <a:p>
      <a:pPr>
        <a:defRPr sz="1800"/>
      </a:pPr>
      <a:endParaRPr lang="ca-ES"/>
    </a:p>
  </c:txPr>
  <c:externalData r:id="rId1">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c:date1904 val="0"/>
  <c:lang val="ca-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7756069553806134"/>
          <c:y val="6.928793626105037E-2"/>
          <c:w val="0.64392372047244084"/>
          <c:h val="0.79472915707779213"/>
        </c:manualLayout>
      </c:layout>
      <c:barChart>
        <c:barDir val="bar"/>
        <c:grouping val="clustered"/>
        <c:varyColors val="0"/>
        <c:ser>
          <c:idx val="0"/>
          <c:order val="0"/>
          <c:tx>
            <c:strRef>
              <c:f>Hoja1!$B$1</c:f>
              <c:strCache>
                <c:ptCount val="1"/>
                <c:pt idx="0">
                  <c:v>Total</c:v>
                </c:pt>
              </c:strCache>
            </c:strRef>
          </c:tx>
          <c:spPr>
            <a:solidFill>
              <a:srgbClr val="006600"/>
            </a:solidFill>
          </c:spPr>
          <c:invertIfNegative val="0"/>
          <c:dLbls>
            <c:dLbl>
              <c:idx val="0"/>
              <c:numFmt formatCode="0%" sourceLinked="0"/>
              <c:spPr>
                <a:noFill/>
                <a:ln>
                  <a:noFill/>
                </a:ln>
                <a:effectLst/>
              </c:spPr>
              <c:txPr>
                <a:bodyPr/>
                <a:lstStyle/>
                <a:p>
                  <a:pPr>
                    <a:defRPr sz="800" b="1"/>
                  </a:pPr>
                  <a:endParaRPr lang="ca-ES"/>
                </a:p>
              </c:txPr>
              <c:showLegendKey val="0"/>
              <c:showVal val="1"/>
              <c:showCatName val="0"/>
              <c:showSerName val="0"/>
              <c:showPercent val="0"/>
              <c:showBubbleSize val="0"/>
            </c:dLbl>
            <c:numFmt formatCode="0.0%" sourceLinked="0"/>
            <c:spPr>
              <a:noFill/>
              <a:ln>
                <a:noFill/>
              </a:ln>
              <a:effectLst/>
            </c:spPr>
            <c:txPr>
              <a:bodyPr/>
              <a:lstStyle/>
              <a:p>
                <a:pPr>
                  <a:defRPr sz="800" b="1"/>
                </a:pPr>
                <a:endParaRPr lang="ca-E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Hoja1!$A$2:$A$4</c:f>
              <c:strCache>
                <c:ptCount val="3"/>
                <c:pt idx="0">
                  <c:v>Pràctiques d'estudis</c:v>
                </c:pt>
                <c:pt idx="1">
                  <c:v>Serveis de la universitat (borsa de treball, observatori…)</c:v>
                </c:pt>
                <c:pt idx="2">
                  <c:v>No (no he trobat feina per aquests mitjans)</c:v>
                </c:pt>
              </c:strCache>
            </c:strRef>
          </c:cat>
          <c:val>
            <c:numRef>
              <c:f>Hoja1!$B$2:$B$4</c:f>
              <c:numCache>
                <c:formatCode>0.0%</c:formatCode>
                <c:ptCount val="3"/>
                <c:pt idx="0">
                  <c:v>0</c:v>
                </c:pt>
                <c:pt idx="1">
                  <c:v>8.3000000000000018E-2</c:v>
                </c:pt>
                <c:pt idx="2">
                  <c:v>0.91700000000000004</c:v>
                </c:pt>
              </c:numCache>
            </c:numRef>
          </c:val>
          <c:extLst xmlns:c16r2="http://schemas.microsoft.com/office/drawing/2015/06/chart">
            <c:ext xmlns:c16="http://schemas.microsoft.com/office/drawing/2014/chart" uri="{C3380CC4-5D6E-409C-BE32-E72D297353CC}">
              <c16:uniqueId val="{00000000-1BA6-4D38-9591-976F75C97686}"/>
            </c:ext>
          </c:extLst>
        </c:ser>
        <c:dLbls>
          <c:showLegendKey val="0"/>
          <c:showVal val="0"/>
          <c:showCatName val="0"/>
          <c:showSerName val="0"/>
          <c:showPercent val="0"/>
          <c:showBubbleSize val="0"/>
        </c:dLbls>
        <c:gapWidth val="150"/>
        <c:axId val="71916160"/>
        <c:axId val="71934336"/>
      </c:barChart>
      <c:catAx>
        <c:axId val="71916160"/>
        <c:scaling>
          <c:orientation val="minMax"/>
        </c:scaling>
        <c:delete val="0"/>
        <c:axPos val="l"/>
        <c:numFmt formatCode="General" sourceLinked="0"/>
        <c:majorTickMark val="out"/>
        <c:minorTickMark val="none"/>
        <c:tickLblPos val="nextTo"/>
        <c:txPr>
          <a:bodyPr/>
          <a:lstStyle/>
          <a:p>
            <a:pPr>
              <a:defRPr sz="800" b="1"/>
            </a:pPr>
            <a:endParaRPr lang="ca-ES"/>
          </a:p>
        </c:txPr>
        <c:crossAx val="71934336"/>
        <c:crosses val="autoZero"/>
        <c:auto val="1"/>
        <c:lblAlgn val="ctr"/>
        <c:lblOffset val="100"/>
        <c:noMultiLvlLbl val="0"/>
      </c:catAx>
      <c:valAx>
        <c:axId val="71934336"/>
        <c:scaling>
          <c:orientation val="minMax"/>
          <c:max val="1"/>
        </c:scaling>
        <c:delete val="0"/>
        <c:axPos val="b"/>
        <c:numFmt formatCode="0%" sourceLinked="0"/>
        <c:majorTickMark val="out"/>
        <c:minorTickMark val="none"/>
        <c:tickLblPos val="nextTo"/>
        <c:txPr>
          <a:bodyPr/>
          <a:lstStyle/>
          <a:p>
            <a:pPr>
              <a:defRPr sz="800" b="1"/>
            </a:pPr>
            <a:endParaRPr lang="ca-ES"/>
          </a:p>
        </c:txPr>
        <c:crossAx val="71916160"/>
        <c:crosses val="autoZero"/>
        <c:crossBetween val="between"/>
        <c:majorUnit val="0.1"/>
      </c:valAx>
    </c:plotArea>
    <c:plotVisOnly val="1"/>
    <c:dispBlanksAs val="gap"/>
    <c:showDLblsOverMax val="0"/>
  </c:chart>
  <c:txPr>
    <a:bodyPr/>
    <a:lstStyle/>
    <a:p>
      <a:pPr>
        <a:defRPr sz="1800"/>
      </a:pPr>
      <a:endParaRPr lang="ca-ES"/>
    </a:p>
  </c:txPr>
  <c:externalData r:id="rId1">
    <c:autoUpdate val="0"/>
  </c:externalData>
</c:chartSpace>
</file>

<file path=ppt/charts/chart21.xml><?xml version="1.0" encoding="utf-8"?>
<c:chartSpace xmlns:c="http://schemas.openxmlformats.org/drawingml/2006/chart" xmlns:a="http://schemas.openxmlformats.org/drawingml/2006/main" xmlns:r="http://schemas.openxmlformats.org/officeDocument/2006/relationships">
  <c:date1904 val="0"/>
  <c:lang val="ca-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7398786089239248"/>
          <c:y val="4.8501555382735255E-2"/>
          <c:w val="0.49573605643044621"/>
          <c:h val="0.85631040995444951"/>
        </c:manualLayout>
      </c:layout>
      <c:barChart>
        <c:barDir val="bar"/>
        <c:grouping val="clustered"/>
        <c:varyColors val="0"/>
        <c:ser>
          <c:idx val="0"/>
          <c:order val="0"/>
          <c:tx>
            <c:strRef>
              <c:f>Hoja1!$B$1</c:f>
              <c:strCache>
                <c:ptCount val="1"/>
                <c:pt idx="0">
                  <c:v>Total</c:v>
                </c:pt>
              </c:strCache>
            </c:strRef>
          </c:tx>
          <c:spPr>
            <a:solidFill>
              <a:srgbClr val="006600"/>
            </a:solidFill>
          </c:spPr>
          <c:invertIfNegative val="0"/>
          <c:dLbls>
            <c:dLbl>
              <c:idx val="0"/>
              <c:numFmt formatCode="0%" sourceLinked="0"/>
              <c:spPr>
                <a:noFill/>
                <a:ln>
                  <a:noFill/>
                </a:ln>
                <a:effectLst/>
              </c:spPr>
              <c:txPr>
                <a:bodyPr/>
                <a:lstStyle/>
                <a:p>
                  <a:pPr>
                    <a:defRPr sz="800" b="1"/>
                  </a:pPr>
                  <a:endParaRPr lang="ca-ES"/>
                </a:p>
              </c:txPr>
              <c:showLegendKey val="0"/>
              <c:showVal val="1"/>
              <c:showCatName val="0"/>
              <c:showSerName val="0"/>
              <c:showPercent val="0"/>
              <c:showBubbleSize val="0"/>
            </c:dLbl>
            <c:numFmt formatCode="0.0%" sourceLinked="0"/>
            <c:spPr>
              <a:noFill/>
              <a:ln>
                <a:noFill/>
              </a:ln>
              <a:effectLst/>
            </c:spPr>
            <c:txPr>
              <a:bodyPr/>
              <a:lstStyle/>
              <a:p>
                <a:pPr>
                  <a:defRPr sz="800" b="1"/>
                </a:pPr>
                <a:endParaRPr lang="ca-E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Hoja1!$A$2:$A$6</c:f>
              <c:strCache>
                <c:ptCount val="5"/>
                <c:pt idx="0">
                  <c:v>Sí, estudi i treball a temps parcial relacionat amb els estudis</c:v>
                </c:pt>
                <c:pt idx="1">
                  <c:v>Sí, estudi i treball a temps parcial no relacionat amb els estudis</c:v>
                </c:pt>
                <c:pt idx="2">
                  <c:v>Sí, estudi i treball a temps complet no relacionat amb els estudis</c:v>
                </c:pt>
                <c:pt idx="3">
                  <c:v>No, era estudiant a temps complet o amb alguna feina intermitent</c:v>
                </c:pt>
                <c:pt idx="4">
                  <c:v>Sí, estudi i treball a temps complet relacionat amb els estudis</c:v>
                </c:pt>
              </c:strCache>
            </c:strRef>
          </c:cat>
          <c:val>
            <c:numRef>
              <c:f>Hoja1!$B$2:$B$6</c:f>
              <c:numCache>
                <c:formatCode>0.0%</c:formatCode>
                <c:ptCount val="5"/>
                <c:pt idx="0">
                  <c:v>0</c:v>
                </c:pt>
                <c:pt idx="1">
                  <c:v>8.3000000000000018E-2</c:v>
                </c:pt>
                <c:pt idx="2">
                  <c:v>0.16700000000000001</c:v>
                </c:pt>
                <c:pt idx="3">
                  <c:v>0.25</c:v>
                </c:pt>
                <c:pt idx="4">
                  <c:v>0.5</c:v>
                </c:pt>
              </c:numCache>
            </c:numRef>
          </c:val>
          <c:extLst xmlns:c16r2="http://schemas.microsoft.com/office/drawing/2015/06/chart">
            <c:ext xmlns:c16="http://schemas.microsoft.com/office/drawing/2014/chart" uri="{C3380CC4-5D6E-409C-BE32-E72D297353CC}">
              <c16:uniqueId val="{00000000-10DC-477B-9AE0-BC55964493AD}"/>
            </c:ext>
          </c:extLst>
        </c:ser>
        <c:dLbls>
          <c:showLegendKey val="0"/>
          <c:showVal val="0"/>
          <c:showCatName val="0"/>
          <c:showSerName val="0"/>
          <c:showPercent val="0"/>
          <c:showBubbleSize val="0"/>
        </c:dLbls>
        <c:gapWidth val="150"/>
        <c:axId val="71398528"/>
        <c:axId val="71400064"/>
      </c:barChart>
      <c:catAx>
        <c:axId val="71398528"/>
        <c:scaling>
          <c:orientation val="minMax"/>
        </c:scaling>
        <c:delete val="0"/>
        <c:axPos val="l"/>
        <c:numFmt formatCode="General" sourceLinked="0"/>
        <c:majorTickMark val="out"/>
        <c:minorTickMark val="none"/>
        <c:tickLblPos val="nextTo"/>
        <c:txPr>
          <a:bodyPr/>
          <a:lstStyle/>
          <a:p>
            <a:pPr>
              <a:defRPr sz="800" b="1"/>
            </a:pPr>
            <a:endParaRPr lang="ca-ES"/>
          </a:p>
        </c:txPr>
        <c:crossAx val="71400064"/>
        <c:crosses val="autoZero"/>
        <c:auto val="1"/>
        <c:lblAlgn val="ctr"/>
        <c:lblOffset val="100"/>
        <c:noMultiLvlLbl val="0"/>
      </c:catAx>
      <c:valAx>
        <c:axId val="71400064"/>
        <c:scaling>
          <c:orientation val="minMax"/>
          <c:max val="1"/>
          <c:min val="0"/>
        </c:scaling>
        <c:delete val="0"/>
        <c:axPos val="b"/>
        <c:numFmt formatCode="0%" sourceLinked="0"/>
        <c:majorTickMark val="out"/>
        <c:minorTickMark val="none"/>
        <c:tickLblPos val="nextTo"/>
        <c:txPr>
          <a:bodyPr/>
          <a:lstStyle/>
          <a:p>
            <a:pPr>
              <a:defRPr sz="800" b="1"/>
            </a:pPr>
            <a:endParaRPr lang="ca-ES"/>
          </a:p>
        </c:txPr>
        <c:crossAx val="71398528"/>
        <c:crosses val="autoZero"/>
        <c:crossBetween val="between"/>
        <c:majorUnit val="0.1"/>
      </c:valAx>
    </c:plotArea>
    <c:plotVisOnly val="1"/>
    <c:dispBlanksAs val="gap"/>
    <c:showDLblsOverMax val="0"/>
  </c:chart>
  <c:txPr>
    <a:bodyPr/>
    <a:lstStyle/>
    <a:p>
      <a:pPr>
        <a:defRPr sz="1800"/>
      </a:pPr>
      <a:endParaRPr lang="ca-ES"/>
    </a:p>
  </c:txPr>
  <c:externalData r:id="rId1">
    <c:autoUpdate val="0"/>
  </c:externalData>
</c:chartSpace>
</file>

<file path=ppt/charts/chart22.xml><?xml version="1.0" encoding="utf-8"?>
<c:chartSpace xmlns:c="http://schemas.openxmlformats.org/drawingml/2006/chart" xmlns:a="http://schemas.openxmlformats.org/drawingml/2006/main" xmlns:r="http://schemas.openxmlformats.org/officeDocument/2006/relationships">
  <c:date1904 val="0"/>
  <c:lang val="ca-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3495875741697637"/>
          <c:y val="6.8417913856997956E-2"/>
          <c:w val="0.48293500268677625"/>
          <c:h val="0.78387912332409793"/>
        </c:manualLayout>
      </c:layout>
      <c:barChart>
        <c:barDir val="bar"/>
        <c:grouping val="clustered"/>
        <c:varyColors val="0"/>
        <c:ser>
          <c:idx val="0"/>
          <c:order val="0"/>
          <c:tx>
            <c:strRef>
              <c:f>Hoja1!$B$1</c:f>
              <c:strCache>
                <c:ptCount val="1"/>
                <c:pt idx="0">
                  <c:v>Total</c:v>
                </c:pt>
              </c:strCache>
            </c:strRef>
          </c:tx>
          <c:spPr>
            <a:solidFill>
              <a:srgbClr val="006600"/>
            </a:solidFill>
          </c:spPr>
          <c:invertIfNegative val="0"/>
          <c:dLbls>
            <c:numFmt formatCode="0%" sourceLinked="0"/>
            <c:spPr>
              <a:noFill/>
              <a:ln>
                <a:noFill/>
              </a:ln>
              <a:effectLst/>
            </c:spPr>
            <c:txPr>
              <a:bodyPr/>
              <a:lstStyle/>
              <a:p>
                <a:pPr>
                  <a:defRPr sz="800" b="1"/>
                </a:pPr>
                <a:endParaRPr lang="ca-E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Hoja1!$A$2:$A$4</c:f>
              <c:strCache>
                <c:ptCount val="3"/>
                <c:pt idx="0">
                  <c:v>Després dels estudis a l'Escola Doctor Robert</c:v>
                </c:pt>
                <c:pt idx="1">
                  <c:v>Durant els estudis a l'Escola Doctor Robert</c:v>
                </c:pt>
                <c:pt idx="2">
                  <c:v>Abans d'iniciar els estudis a l'Escola Doctor Robert</c:v>
                </c:pt>
              </c:strCache>
            </c:strRef>
          </c:cat>
          <c:val>
            <c:numRef>
              <c:f>Hoja1!$B$2:$B$4</c:f>
              <c:numCache>
                <c:formatCode>0.0%</c:formatCode>
                <c:ptCount val="3"/>
                <c:pt idx="0">
                  <c:v>0</c:v>
                </c:pt>
                <c:pt idx="1">
                  <c:v>0</c:v>
                </c:pt>
                <c:pt idx="2">
                  <c:v>1</c:v>
                </c:pt>
              </c:numCache>
            </c:numRef>
          </c:val>
          <c:extLst xmlns:c16r2="http://schemas.microsoft.com/office/drawing/2015/06/chart">
            <c:ext xmlns:c16="http://schemas.microsoft.com/office/drawing/2014/chart" uri="{C3380CC4-5D6E-409C-BE32-E72D297353CC}">
              <c16:uniqueId val="{00000000-8DB0-4E08-9792-35C5FEDF00AC}"/>
            </c:ext>
          </c:extLst>
        </c:ser>
        <c:dLbls>
          <c:showLegendKey val="0"/>
          <c:showVal val="0"/>
          <c:showCatName val="0"/>
          <c:showSerName val="0"/>
          <c:showPercent val="0"/>
          <c:showBubbleSize val="0"/>
        </c:dLbls>
        <c:gapWidth val="150"/>
        <c:axId val="71730304"/>
        <c:axId val="71731840"/>
      </c:barChart>
      <c:catAx>
        <c:axId val="71730304"/>
        <c:scaling>
          <c:orientation val="minMax"/>
        </c:scaling>
        <c:delete val="0"/>
        <c:axPos val="l"/>
        <c:numFmt formatCode="General" sourceLinked="0"/>
        <c:majorTickMark val="out"/>
        <c:minorTickMark val="none"/>
        <c:tickLblPos val="nextTo"/>
        <c:txPr>
          <a:bodyPr/>
          <a:lstStyle/>
          <a:p>
            <a:pPr>
              <a:defRPr sz="800" b="1"/>
            </a:pPr>
            <a:endParaRPr lang="ca-ES"/>
          </a:p>
        </c:txPr>
        <c:crossAx val="71731840"/>
        <c:crosses val="autoZero"/>
        <c:auto val="1"/>
        <c:lblAlgn val="ctr"/>
        <c:lblOffset val="100"/>
        <c:noMultiLvlLbl val="0"/>
      </c:catAx>
      <c:valAx>
        <c:axId val="71731840"/>
        <c:scaling>
          <c:orientation val="minMax"/>
          <c:max val="1"/>
        </c:scaling>
        <c:delete val="0"/>
        <c:axPos val="b"/>
        <c:numFmt formatCode="0%" sourceLinked="0"/>
        <c:majorTickMark val="out"/>
        <c:minorTickMark val="none"/>
        <c:tickLblPos val="nextTo"/>
        <c:txPr>
          <a:bodyPr/>
          <a:lstStyle/>
          <a:p>
            <a:pPr>
              <a:defRPr sz="800" b="1"/>
            </a:pPr>
            <a:endParaRPr lang="ca-ES"/>
          </a:p>
        </c:txPr>
        <c:crossAx val="71730304"/>
        <c:crosses val="autoZero"/>
        <c:crossBetween val="between"/>
        <c:majorUnit val="0.1"/>
      </c:valAx>
    </c:plotArea>
    <c:plotVisOnly val="1"/>
    <c:dispBlanksAs val="gap"/>
    <c:showDLblsOverMax val="0"/>
  </c:chart>
  <c:txPr>
    <a:bodyPr/>
    <a:lstStyle/>
    <a:p>
      <a:pPr>
        <a:defRPr sz="1800"/>
      </a:pPr>
      <a:endParaRPr lang="ca-ES"/>
    </a:p>
  </c:txPr>
  <c:externalData r:id="rId1">
    <c:autoUpdate val="0"/>
  </c:externalData>
</c:chartSpace>
</file>

<file path=ppt/charts/chart23.xml><?xml version="1.0" encoding="utf-8"?>
<c:chartSpace xmlns:c="http://schemas.openxmlformats.org/drawingml/2006/chart" xmlns:a="http://schemas.openxmlformats.org/drawingml/2006/main" xmlns:r="http://schemas.openxmlformats.org/officeDocument/2006/relationships">
  <c:date1904 val="0"/>
  <c:lang val="ca-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829535478873469"/>
          <c:y val="6.5755843891766919E-2"/>
          <c:w val="0.48439454710592122"/>
          <c:h val="0.80519325251844431"/>
        </c:manualLayout>
      </c:layout>
      <c:barChart>
        <c:barDir val="bar"/>
        <c:grouping val="clustered"/>
        <c:varyColors val="0"/>
        <c:ser>
          <c:idx val="0"/>
          <c:order val="0"/>
          <c:tx>
            <c:strRef>
              <c:f>Hoja1!$B$1</c:f>
              <c:strCache>
                <c:ptCount val="1"/>
                <c:pt idx="0">
                  <c:v>Total</c:v>
                </c:pt>
              </c:strCache>
            </c:strRef>
          </c:tx>
          <c:spPr>
            <a:solidFill>
              <a:srgbClr val="006600"/>
            </a:solidFill>
          </c:spPr>
          <c:invertIfNegative val="0"/>
          <c:dLbls>
            <c:dLbl>
              <c:idx val="0"/>
              <c:numFmt formatCode="0%" sourceLinked="0"/>
              <c:spPr>
                <a:noFill/>
                <a:ln>
                  <a:noFill/>
                </a:ln>
                <a:effectLst/>
              </c:spPr>
              <c:txPr>
                <a:bodyPr/>
                <a:lstStyle/>
                <a:p>
                  <a:pPr>
                    <a:defRPr sz="800" b="1"/>
                  </a:pPr>
                  <a:endParaRPr lang="ca-ES"/>
                </a:p>
              </c:txPr>
              <c:showLegendKey val="0"/>
              <c:showVal val="1"/>
              <c:showCatName val="0"/>
              <c:showSerName val="0"/>
              <c:showPercent val="0"/>
              <c:showBubbleSize val="0"/>
            </c:dLbl>
            <c:dLbl>
              <c:idx val="2"/>
              <c:numFmt formatCode="0%" sourceLinked="0"/>
              <c:spPr>
                <a:noFill/>
                <a:ln>
                  <a:noFill/>
                </a:ln>
                <a:effectLst/>
              </c:spPr>
              <c:txPr>
                <a:bodyPr/>
                <a:lstStyle/>
                <a:p>
                  <a:pPr>
                    <a:defRPr sz="800" b="1"/>
                  </a:pPr>
                  <a:endParaRPr lang="ca-ES"/>
                </a:p>
              </c:txPr>
              <c:showLegendKey val="0"/>
              <c:showVal val="1"/>
              <c:showCatName val="0"/>
              <c:showSerName val="0"/>
              <c:showPercent val="0"/>
              <c:showBubbleSize val="0"/>
            </c:dLbl>
            <c:numFmt formatCode="0.0%" sourceLinked="0"/>
            <c:spPr>
              <a:noFill/>
              <a:ln>
                <a:noFill/>
              </a:ln>
              <a:effectLst/>
            </c:spPr>
            <c:txPr>
              <a:bodyPr/>
              <a:lstStyle/>
              <a:p>
                <a:pPr>
                  <a:defRPr sz="800" b="1"/>
                </a:pPr>
                <a:endParaRPr lang="ca-E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Hoja1!$A$2:$A$7</c:f>
              <c:strCache>
                <c:ptCount val="6"/>
                <c:pt idx="0">
                  <c:v>Més d'1 any</c:v>
                </c:pt>
                <c:pt idx="1">
                  <c:v>Entre 7 mesos i 1 any</c:v>
                </c:pt>
                <c:pt idx="2">
                  <c:v>Entre 4 i 6 mesos</c:v>
                </c:pt>
                <c:pt idx="3">
                  <c:v>Entre 1 i 3 mesos</c:v>
                </c:pt>
                <c:pt idx="4">
                  <c:v>Menys d'1 mes</c:v>
                </c:pt>
                <c:pt idx="5">
                  <c:v>Tenia feina abans d'acabar la titulació a l'Escola Doctor Robert</c:v>
                </c:pt>
              </c:strCache>
            </c:strRef>
          </c:cat>
          <c:val>
            <c:numRef>
              <c:f>Hoja1!$B$2:$B$7</c:f>
              <c:numCache>
                <c:formatCode>0.0%</c:formatCode>
                <c:ptCount val="6"/>
                <c:pt idx="0">
                  <c:v>0</c:v>
                </c:pt>
                <c:pt idx="1">
                  <c:v>0.16700000000000001</c:v>
                </c:pt>
                <c:pt idx="2">
                  <c:v>0</c:v>
                </c:pt>
                <c:pt idx="3">
                  <c:v>8.3000000000000018E-2</c:v>
                </c:pt>
                <c:pt idx="4">
                  <c:v>8.3000000000000018E-2</c:v>
                </c:pt>
                <c:pt idx="5">
                  <c:v>0.66700000000000015</c:v>
                </c:pt>
              </c:numCache>
            </c:numRef>
          </c:val>
          <c:extLst xmlns:c16r2="http://schemas.microsoft.com/office/drawing/2015/06/chart">
            <c:ext xmlns:c16="http://schemas.microsoft.com/office/drawing/2014/chart" uri="{C3380CC4-5D6E-409C-BE32-E72D297353CC}">
              <c16:uniqueId val="{00000000-13BF-4ECC-9C83-5C2DCB7570DE}"/>
            </c:ext>
          </c:extLst>
        </c:ser>
        <c:dLbls>
          <c:showLegendKey val="0"/>
          <c:showVal val="0"/>
          <c:showCatName val="0"/>
          <c:showSerName val="0"/>
          <c:showPercent val="0"/>
          <c:showBubbleSize val="0"/>
        </c:dLbls>
        <c:gapWidth val="150"/>
        <c:axId val="71641728"/>
        <c:axId val="71647616"/>
      </c:barChart>
      <c:catAx>
        <c:axId val="71641728"/>
        <c:scaling>
          <c:orientation val="minMax"/>
        </c:scaling>
        <c:delete val="0"/>
        <c:axPos val="l"/>
        <c:numFmt formatCode="General" sourceLinked="0"/>
        <c:majorTickMark val="out"/>
        <c:minorTickMark val="none"/>
        <c:tickLblPos val="nextTo"/>
        <c:txPr>
          <a:bodyPr/>
          <a:lstStyle/>
          <a:p>
            <a:pPr>
              <a:defRPr sz="800" b="1"/>
            </a:pPr>
            <a:endParaRPr lang="ca-ES"/>
          </a:p>
        </c:txPr>
        <c:crossAx val="71647616"/>
        <c:crosses val="autoZero"/>
        <c:auto val="1"/>
        <c:lblAlgn val="ctr"/>
        <c:lblOffset val="100"/>
        <c:noMultiLvlLbl val="0"/>
      </c:catAx>
      <c:valAx>
        <c:axId val="71647616"/>
        <c:scaling>
          <c:orientation val="minMax"/>
          <c:max val="1"/>
        </c:scaling>
        <c:delete val="0"/>
        <c:axPos val="b"/>
        <c:numFmt formatCode="0%" sourceLinked="0"/>
        <c:majorTickMark val="out"/>
        <c:minorTickMark val="none"/>
        <c:tickLblPos val="nextTo"/>
        <c:txPr>
          <a:bodyPr/>
          <a:lstStyle/>
          <a:p>
            <a:pPr>
              <a:defRPr sz="800" b="1"/>
            </a:pPr>
            <a:endParaRPr lang="ca-ES"/>
          </a:p>
        </c:txPr>
        <c:crossAx val="71641728"/>
        <c:crosses val="autoZero"/>
        <c:crossBetween val="between"/>
        <c:majorUnit val="0.1"/>
      </c:valAx>
    </c:plotArea>
    <c:plotVisOnly val="1"/>
    <c:dispBlanksAs val="gap"/>
    <c:showDLblsOverMax val="0"/>
  </c:chart>
  <c:txPr>
    <a:bodyPr/>
    <a:lstStyle/>
    <a:p>
      <a:pPr>
        <a:defRPr sz="1800"/>
      </a:pPr>
      <a:endParaRPr lang="ca-ES"/>
    </a:p>
  </c:txPr>
  <c:externalData r:id="rId1">
    <c:autoUpdate val="0"/>
  </c:externalData>
</c:chartSpace>
</file>

<file path=ppt/charts/chart24.xml><?xml version="1.0" encoding="utf-8"?>
<c:chartSpace xmlns:c="http://schemas.openxmlformats.org/drawingml/2006/chart" xmlns:a="http://schemas.openxmlformats.org/drawingml/2006/main" xmlns:r="http://schemas.openxmlformats.org/officeDocument/2006/relationships">
  <c:date1904 val="0"/>
  <c:lang val="ca-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Hoja1!$B$1</c:f>
              <c:strCache>
                <c:ptCount val="1"/>
                <c:pt idx="0">
                  <c:v>Total</c:v>
                </c:pt>
              </c:strCache>
            </c:strRef>
          </c:tx>
          <c:spPr>
            <a:solidFill>
              <a:srgbClr val="006600"/>
            </a:solidFill>
          </c:spPr>
          <c:invertIfNegative val="0"/>
          <c:dLbls>
            <c:dLbl>
              <c:idx val="0"/>
              <c:numFmt formatCode="0%" sourceLinked="0"/>
              <c:spPr>
                <a:noFill/>
                <a:ln>
                  <a:noFill/>
                </a:ln>
                <a:effectLst/>
              </c:spPr>
              <c:txPr>
                <a:bodyPr/>
                <a:lstStyle/>
                <a:p>
                  <a:pPr>
                    <a:defRPr sz="800" b="1"/>
                  </a:pPr>
                  <a:endParaRPr lang="ca-ES"/>
                </a:p>
              </c:txPr>
              <c:showLegendKey val="0"/>
              <c:showVal val="1"/>
              <c:showCatName val="0"/>
              <c:showSerName val="0"/>
              <c:showPercent val="0"/>
              <c:showBubbleSize val="0"/>
            </c:dLbl>
            <c:dLbl>
              <c:idx val="2"/>
              <c:numFmt formatCode="0%" sourceLinked="0"/>
              <c:spPr>
                <a:noFill/>
                <a:ln>
                  <a:noFill/>
                </a:ln>
                <a:effectLst/>
              </c:spPr>
              <c:txPr>
                <a:bodyPr/>
                <a:lstStyle/>
                <a:p>
                  <a:pPr>
                    <a:defRPr sz="800" b="1"/>
                  </a:pPr>
                  <a:endParaRPr lang="ca-ES"/>
                </a:p>
              </c:txPr>
              <c:showLegendKey val="0"/>
              <c:showVal val="1"/>
              <c:showCatName val="0"/>
              <c:showSerName val="0"/>
              <c:showPercent val="0"/>
              <c:showBubbleSize val="0"/>
            </c:dLbl>
            <c:dLbl>
              <c:idx val="3"/>
              <c:numFmt formatCode="0%" sourceLinked="0"/>
              <c:spPr>
                <a:noFill/>
                <a:ln>
                  <a:noFill/>
                </a:ln>
                <a:effectLst/>
              </c:spPr>
              <c:txPr>
                <a:bodyPr/>
                <a:lstStyle/>
                <a:p>
                  <a:pPr>
                    <a:defRPr sz="800" b="1"/>
                  </a:pPr>
                  <a:endParaRPr lang="ca-ES"/>
                </a:p>
              </c:txPr>
              <c:showLegendKey val="0"/>
              <c:showVal val="1"/>
              <c:showCatName val="0"/>
              <c:showSerName val="0"/>
              <c:showPercent val="0"/>
              <c:showBubbleSize val="0"/>
            </c:dLbl>
            <c:dLbl>
              <c:idx val="4"/>
              <c:numFmt formatCode="0%" sourceLinked="0"/>
              <c:spPr>
                <a:noFill/>
                <a:ln>
                  <a:noFill/>
                </a:ln>
                <a:effectLst/>
              </c:spPr>
              <c:txPr>
                <a:bodyPr/>
                <a:lstStyle/>
                <a:p>
                  <a:pPr>
                    <a:defRPr sz="800" b="1"/>
                  </a:pPr>
                  <a:endParaRPr lang="ca-ES"/>
                </a:p>
              </c:txPr>
              <c:showLegendKey val="0"/>
              <c:showVal val="1"/>
              <c:showCatName val="0"/>
              <c:showSerName val="0"/>
              <c:showPercent val="0"/>
              <c:showBubbleSize val="0"/>
            </c:dLbl>
            <c:dLbl>
              <c:idx val="5"/>
              <c:numFmt formatCode="0%" sourceLinked="0"/>
              <c:spPr>
                <a:noFill/>
                <a:ln>
                  <a:noFill/>
                </a:ln>
                <a:effectLst/>
              </c:spPr>
              <c:txPr>
                <a:bodyPr/>
                <a:lstStyle/>
                <a:p>
                  <a:pPr>
                    <a:defRPr sz="800" b="1"/>
                  </a:pPr>
                  <a:endParaRPr lang="ca-ES"/>
                </a:p>
              </c:txPr>
              <c:showLegendKey val="0"/>
              <c:showVal val="1"/>
              <c:showCatName val="0"/>
              <c:showSerName val="0"/>
              <c:showPercent val="0"/>
              <c:showBubbleSize val="0"/>
            </c:dLbl>
            <c:numFmt formatCode="0.0%" sourceLinked="0"/>
            <c:spPr>
              <a:noFill/>
              <a:ln>
                <a:noFill/>
              </a:ln>
              <a:effectLst/>
            </c:spPr>
            <c:txPr>
              <a:bodyPr/>
              <a:lstStyle/>
              <a:p>
                <a:pPr>
                  <a:defRPr sz="800" b="1"/>
                </a:pPr>
                <a:endParaRPr lang="ca-E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Hoja1!$A$2:$A$15</c:f>
              <c:strCache>
                <c:ptCount val="14"/>
                <c:pt idx="0">
                  <c:v>Nc</c:v>
                </c:pt>
                <c:pt idx="1">
                  <c:v>Altres</c:v>
                </c:pt>
                <c:pt idx="2">
                  <c:v>Borses de treball institucional (Dept. Ensenyament, Salut...) / Borses de col·legis professionals</c:v>
                </c:pt>
                <c:pt idx="3">
                  <c:v>Creació d'empresa o despatx propi</c:v>
                </c:pt>
                <c:pt idx="4">
                  <c:v>Servei d'Ocupació de Catalunya (SOC)/INEM</c:v>
                </c:pt>
                <c:pt idx="5">
                  <c:v>Serveis de la universitat (borsa de treball, observatori...)</c:v>
                </c:pt>
                <c:pt idx="6">
                  <c:v>ETT</c:v>
                </c:pt>
                <c:pt idx="7">
                  <c:v>Anuncis de premsa</c:v>
                </c:pt>
                <c:pt idx="8">
                  <c:v>Autocandidatura</c:v>
                </c:pt>
                <c:pt idx="9">
                  <c:v>Empreses de selecció</c:v>
                </c:pt>
                <c:pt idx="10">
                  <c:v>Internet</c:v>
                </c:pt>
                <c:pt idx="11">
                  <c:v>Oposició/Concurs públic</c:v>
                </c:pt>
                <c:pt idx="12">
                  <c:v>Pràctiques dels estudis</c:v>
                </c:pt>
                <c:pt idx="13">
                  <c:v>Contactes (personals, familiars...)</c:v>
                </c:pt>
              </c:strCache>
            </c:strRef>
          </c:cat>
          <c:val>
            <c:numRef>
              <c:f>Hoja1!$B$2:$B$15</c:f>
              <c:numCache>
                <c:formatCode>0%</c:formatCode>
                <c:ptCount val="14"/>
                <c:pt idx="0">
                  <c:v>0</c:v>
                </c:pt>
                <c:pt idx="1">
                  <c:v>0.16700000000000001</c:v>
                </c:pt>
                <c:pt idx="2">
                  <c:v>0</c:v>
                </c:pt>
                <c:pt idx="3" formatCode="0.0%">
                  <c:v>0</c:v>
                </c:pt>
                <c:pt idx="4" formatCode="0.0%">
                  <c:v>0</c:v>
                </c:pt>
                <c:pt idx="5" formatCode="0.0%">
                  <c:v>0</c:v>
                </c:pt>
                <c:pt idx="6">
                  <c:v>8.3000000000000018E-2</c:v>
                </c:pt>
                <c:pt idx="7">
                  <c:v>8.3000000000000018E-2</c:v>
                </c:pt>
                <c:pt idx="8" formatCode="0.0%">
                  <c:v>8.3000000000000018E-2</c:v>
                </c:pt>
                <c:pt idx="9" formatCode="0.0%">
                  <c:v>8.3000000000000018E-2</c:v>
                </c:pt>
                <c:pt idx="10" formatCode="0.0%">
                  <c:v>8.3000000000000018E-2</c:v>
                </c:pt>
                <c:pt idx="11" formatCode="0.0%">
                  <c:v>8.3000000000000018E-2</c:v>
                </c:pt>
                <c:pt idx="12" formatCode="0.0%">
                  <c:v>8.3000000000000018E-2</c:v>
                </c:pt>
                <c:pt idx="13" formatCode="0.0%">
                  <c:v>0.252</c:v>
                </c:pt>
              </c:numCache>
            </c:numRef>
          </c:val>
          <c:extLst xmlns:c16r2="http://schemas.microsoft.com/office/drawing/2015/06/chart">
            <c:ext xmlns:c16="http://schemas.microsoft.com/office/drawing/2014/chart" uri="{C3380CC4-5D6E-409C-BE32-E72D297353CC}">
              <c16:uniqueId val="{00000000-539F-4B39-A441-C631B6163129}"/>
            </c:ext>
          </c:extLst>
        </c:ser>
        <c:dLbls>
          <c:showLegendKey val="0"/>
          <c:showVal val="0"/>
          <c:showCatName val="0"/>
          <c:showSerName val="0"/>
          <c:showPercent val="0"/>
          <c:showBubbleSize val="0"/>
        </c:dLbls>
        <c:gapWidth val="150"/>
        <c:axId val="71871104"/>
        <c:axId val="71881088"/>
      </c:barChart>
      <c:catAx>
        <c:axId val="71871104"/>
        <c:scaling>
          <c:orientation val="minMax"/>
        </c:scaling>
        <c:delete val="0"/>
        <c:axPos val="l"/>
        <c:numFmt formatCode="General" sourceLinked="0"/>
        <c:majorTickMark val="out"/>
        <c:minorTickMark val="none"/>
        <c:tickLblPos val="nextTo"/>
        <c:txPr>
          <a:bodyPr/>
          <a:lstStyle/>
          <a:p>
            <a:pPr>
              <a:defRPr sz="700" b="1" baseline="0"/>
            </a:pPr>
            <a:endParaRPr lang="ca-ES"/>
          </a:p>
        </c:txPr>
        <c:crossAx val="71881088"/>
        <c:crosses val="autoZero"/>
        <c:auto val="1"/>
        <c:lblAlgn val="ctr"/>
        <c:lblOffset val="100"/>
        <c:noMultiLvlLbl val="0"/>
      </c:catAx>
      <c:valAx>
        <c:axId val="71881088"/>
        <c:scaling>
          <c:orientation val="minMax"/>
          <c:max val="1"/>
          <c:min val="0"/>
        </c:scaling>
        <c:delete val="0"/>
        <c:axPos val="b"/>
        <c:numFmt formatCode="0%" sourceLinked="0"/>
        <c:majorTickMark val="out"/>
        <c:minorTickMark val="none"/>
        <c:tickLblPos val="nextTo"/>
        <c:txPr>
          <a:bodyPr/>
          <a:lstStyle/>
          <a:p>
            <a:pPr>
              <a:defRPr sz="800" b="1"/>
            </a:pPr>
            <a:endParaRPr lang="ca-ES"/>
          </a:p>
        </c:txPr>
        <c:crossAx val="71871104"/>
        <c:crosses val="autoZero"/>
        <c:crossBetween val="between"/>
        <c:majorUnit val="0.1"/>
      </c:valAx>
    </c:plotArea>
    <c:plotVisOnly val="1"/>
    <c:dispBlanksAs val="gap"/>
    <c:showDLblsOverMax val="0"/>
  </c:chart>
  <c:txPr>
    <a:bodyPr/>
    <a:lstStyle/>
    <a:p>
      <a:pPr>
        <a:defRPr sz="1800"/>
      </a:pPr>
      <a:endParaRPr lang="ca-ES"/>
    </a:p>
  </c:txPr>
  <c:externalData r:id="rId1">
    <c:autoUpdate val="0"/>
  </c:externalData>
</c:chartSpace>
</file>

<file path=ppt/charts/chart25.xml><?xml version="1.0" encoding="utf-8"?>
<c:chartSpace xmlns:c="http://schemas.openxmlformats.org/drawingml/2006/chart" xmlns:a="http://schemas.openxmlformats.org/drawingml/2006/main" xmlns:r="http://schemas.openxmlformats.org/officeDocument/2006/relationships">
  <c:date1904 val="0"/>
  <c:lang val="ca-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4058919379328389"/>
          <c:y val="9.9849974876688508E-2"/>
          <c:w val="0.6805560493278523"/>
          <c:h val="0.70418676591148366"/>
        </c:manualLayout>
      </c:layout>
      <c:barChart>
        <c:barDir val="bar"/>
        <c:grouping val="clustered"/>
        <c:varyColors val="0"/>
        <c:ser>
          <c:idx val="0"/>
          <c:order val="0"/>
          <c:tx>
            <c:strRef>
              <c:f>Hoja1!$B$1</c:f>
              <c:strCache>
                <c:ptCount val="1"/>
                <c:pt idx="0">
                  <c:v>Serie 1</c:v>
                </c:pt>
              </c:strCache>
            </c:strRef>
          </c:tx>
          <c:spPr>
            <a:solidFill>
              <a:srgbClr val="006600"/>
            </a:solidFill>
          </c:spPr>
          <c:invertIfNegative val="0"/>
          <c:dLbls>
            <c:numFmt formatCode="0%" sourceLinked="0"/>
            <c:spPr>
              <a:noFill/>
              <a:ln>
                <a:noFill/>
              </a:ln>
              <a:effectLst/>
            </c:spPr>
            <c:txPr>
              <a:bodyPr/>
              <a:lstStyle/>
              <a:p>
                <a:pPr>
                  <a:defRPr sz="800" b="1"/>
                </a:pPr>
                <a:endParaRPr lang="ca-E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Hoja1!$A$2:$A$3</c:f>
              <c:strCache>
                <c:ptCount val="2"/>
                <c:pt idx="0">
                  <c:v>No</c:v>
                </c:pt>
                <c:pt idx="1">
                  <c:v>Sí</c:v>
                </c:pt>
              </c:strCache>
            </c:strRef>
          </c:cat>
          <c:val>
            <c:numRef>
              <c:f>Hoja1!$B$2:$B$3</c:f>
              <c:numCache>
                <c:formatCode>0.0%</c:formatCode>
                <c:ptCount val="2"/>
                <c:pt idx="0">
                  <c:v>0</c:v>
                </c:pt>
                <c:pt idx="1">
                  <c:v>1</c:v>
                </c:pt>
              </c:numCache>
            </c:numRef>
          </c:val>
          <c:extLst xmlns:c16r2="http://schemas.microsoft.com/office/drawing/2015/06/chart">
            <c:ext xmlns:c16="http://schemas.microsoft.com/office/drawing/2014/chart" uri="{C3380CC4-5D6E-409C-BE32-E72D297353CC}">
              <c16:uniqueId val="{00000000-76E8-4194-9508-DE6374075FFE}"/>
            </c:ext>
          </c:extLst>
        </c:ser>
        <c:dLbls>
          <c:showLegendKey val="0"/>
          <c:showVal val="0"/>
          <c:showCatName val="0"/>
          <c:showSerName val="0"/>
          <c:showPercent val="0"/>
          <c:showBubbleSize val="0"/>
        </c:dLbls>
        <c:gapWidth val="150"/>
        <c:axId val="71820416"/>
        <c:axId val="71821952"/>
      </c:barChart>
      <c:catAx>
        <c:axId val="71820416"/>
        <c:scaling>
          <c:orientation val="minMax"/>
        </c:scaling>
        <c:delete val="0"/>
        <c:axPos val="l"/>
        <c:numFmt formatCode="General" sourceLinked="0"/>
        <c:majorTickMark val="out"/>
        <c:minorTickMark val="none"/>
        <c:tickLblPos val="nextTo"/>
        <c:txPr>
          <a:bodyPr/>
          <a:lstStyle/>
          <a:p>
            <a:pPr>
              <a:defRPr sz="800" b="1"/>
            </a:pPr>
            <a:endParaRPr lang="ca-ES"/>
          </a:p>
        </c:txPr>
        <c:crossAx val="71821952"/>
        <c:crosses val="autoZero"/>
        <c:auto val="1"/>
        <c:lblAlgn val="ctr"/>
        <c:lblOffset val="100"/>
        <c:noMultiLvlLbl val="0"/>
      </c:catAx>
      <c:valAx>
        <c:axId val="71821952"/>
        <c:scaling>
          <c:orientation val="minMax"/>
          <c:max val="1"/>
          <c:min val="0"/>
        </c:scaling>
        <c:delete val="0"/>
        <c:axPos val="b"/>
        <c:numFmt formatCode="0%" sourceLinked="0"/>
        <c:majorTickMark val="out"/>
        <c:minorTickMark val="none"/>
        <c:tickLblPos val="nextTo"/>
        <c:txPr>
          <a:bodyPr/>
          <a:lstStyle/>
          <a:p>
            <a:pPr>
              <a:defRPr sz="800" b="1"/>
            </a:pPr>
            <a:endParaRPr lang="ca-ES"/>
          </a:p>
        </c:txPr>
        <c:crossAx val="71820416"/>
        <c:crosses val="autoZero"/>
        <c:crossBetween val="between"/>
        <c:majorUnit val="0.1"/>
      </c:valAx>
    </c:plotArea>
    <c:plotVisOnly val="1"/>
    <c:dispBlanksAs val="gap"/>
    <c:showDLblsOverMax val="0"/>
  </c:chart>
  <c:txPr>
    <a:bodyPr/>
    <a:lstStyle/>
    <a:p>
      <a:pPr>
        <a:defRPr sz="1800"/>
      </a:pPr>
      <a:endParaRPr lang="ca-ES"/>
    </a:p>
  </c:txPr>
  <c:externalData r:id="rId1">
    <c:autoUpdate val="0"/>
  </c:externalData>
</c:chartSpace>
</file>

<file path=ppt/charts/chart26.xml><?xml version="1.0" encoding="utf-8"?>
<c:chartSpace xmlns:c="http://schemas.openxmlformats.org/drawingml/2006/chart" xmlns:a="http://schemas.openxmlformats.org/drawingml/2006/main" xmlns:r="http://schemas.openxmlformats.org/officeDocument/2006/relationships">
  <c:date1904 val="0"/>
  <c:lang val="ca-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Hoja1!$B$1</c:f>
              <c:strCache>
                <c:ptCount val="1"/>
                <c:pt idx="0">
                  <c:v>Serie 1</c:v>
                </c:pt>
              </c:strCache>
            </c:strRef>
          </c:tx>
          <c:spPr>
            <a:solidFill>
              <a:srgbClr val="006600"/>
            </a:solidFill>
          </c:spPr>
          <c:invertIfNegative val="0"/>
          <c:dLbls>
            <c:dLbl>
              <c:idx val="0"/>
              <c:numFmt formatCode="0%" sourceLinked="0"/>
              <c:spPr>
                <a:noFill/>
                <a:ln>
                  <a:noFill/>
                </a:ln>
                <a:effectLst/>
              </c:spPr>
              <c:txPr>
                <a:bodyPr/>
                <a:lstStyle/>
                <a:p>
                  <a:pPr>
                    <a:defRPr sz="800" b="1"/>
                  </a:pPr>
                  <a:endParaRPr lang="ca-ES"/>
                </a:p>
              </c:txPr>
              <c:showLegendKey val="0"/>
              <c:showVal val="1"/>
              <c:showCatName val="0"/>
              <c:showSerName val="0"/>
              <c:showPercent val="0"/>
              <c:showBubbleSize val="0"/>
            </c:dLbl>
            <c:dLbl>
              <c:idx val="1"/>
              <c:numFmt formatCode="0%" sourceLinked="0"/>
              <c:spPr>
                <a:noFill/>
                <a:ln>
                  <a:noFill/>
                </a:ln>
                <a:effectLst/>
              </c:spPr>
              <c:txPr>
                <a:bodyPr/>
                <a:lstStyle/>
                <a:p>
                  <a:pPr>
                    <a:defRPr sz="800" b="1"/>
                  </a:pPr>
                  <a:endParaRPr lang="ca-ES"/>
                </a:p>
              </c:txPr>
              <c:showLegendKey val="0"/>
              <c:showVal val="1"/>
              <c:showCatName val="0"/>
              <c:showSerName val="0"/>
              <c:showPercent val="0"/>
              <c:showBubbleSize val="0"/>
            </c:dLbl>
            <c:dLbl>
              <c:idx val="2"/>
              <c:numFmt formatCode="0%" sourceLinked="0"/>
              <c:spPr>
                <a:noFill/>
                <a:ln>
                  <a:noFill/>
                </a:ln>
                <a:effectLst/>
              </c:spPr>
              <c:txPr>
                <a:bodyPr/>
                <a:lstStyle/>
                <a:p>
                  <a:pPr>
                    <a:defRPr sz="800" b="1"/>
                  </a:pPr>
                  <a:endParaRPr lang="ca-ES"/>
                </a:p>
              </c:txPr>
              <c:showLegendKey val="0"/>
              <c:showVal val="1"/>
              <c:showCatName val="0"/>
              <c:showSerName val="0"/>
              <c:showPercent val="0"/>
              <c:showBubbleSize val="0"/>
            </c:dLbl>
            <c:dLbl>
              <c:idx val="3"/>
              <c:numFmt formatCode="0%" sourceLinked="0"/>
              <c:spPr>
                <a:noFill/>
                <a:ln>
                  <a:noFill/>
                </a:ln>
                <a:effectLst/>
              </c:spPr>
              <c:txPr>
                <a:bodyPr/>
                <a:lstStyle/>
                <a:p>
                  <a:pPr>
                    <a:defRPr sz="800" b="1"/>
                  </a:pPr>
                  <a:endParaRPr lang="ca-ES"/>
                </a:p>
              </c:txPr>
              <c:showLegendKey val="0"/>
              <c:showVal val="1"/>
              <c:showCatName val="0"/>
              <c:showSerName val="0"/>
              <c:showPercent val="0"/>
              <c:showBubbleSize val="0"/>
            </c:dLbl>
            <c:dLbl>
              <c:idx val="4"/>
              <c:numFmt formatCode="0.0%" sourceLinked="0"/>
              <c:spPr>
                <a:noFill/>
                <a:ln>
                  <a:noFill/>
                </a:ln>
                <a:effectLst/>
              </c:spPr>
              <c:txPr>
                <a:bodyPr/>
                <a:lstStyle/>
                <a:p>
                  <a:pPr>
                    <a:defRPr sz="800" b="1"/>
                  </a:pPr>
                  <a:endParaRPr lang="ca-ES"/>
                </a:p>
              </c:txPr>
              <c:showLegendKey val="0"/>
              <c:showVal val="1"/>
              <c:showCatName val="0"/>
              <c:showSerName val="0"/>
              <c:showPercent val="0"/>
              <c:showBubbleSize val="0"/>
            </c:dLbl>
            <c:dLbl>
              <c:idx val="5"/>
              <c:numFmt formatCode="0.0%" sourceLinked="0"/>
              <c:spPr>
                <a:noFill/>
                <a:ln>
                  <a:noFill/>
                </a:ln>
                <a:effectLst/>
              </c:spPr>
              <c:txPr>
                <a:bodyPr/>
                <a:lstStyle/>
                <a:p>
                  <a:pPr>
                    <a:defRPr sz="800" b="1"/>
                  </a:pPr>
                  <a:endParaRPr lang="ca-ES"/>
                </a:p>
              </c:txPr>
              <c:showLegendKey val="0"/>
              <c:showVal val="1"/>
              <c:showCatName val="0"/>
              <c:showSerName val="0"/>
              <c:showPercent val="0"/>
              <c:showBubbleSize val="0"/>
            </c:dLbl>
            <c:spPr>
              <a:noFill/>
              <a:ln>
                <a:noFill/>
              </a:ln>
              <a:effectLst/>
            </c:spPr>
            <c:txPr>
              <a:bodyPr/>
              <a:lstStyle/>
              <a:p>
                <a:pPr>
                  <a:defRPr sz="800" b="1"/>
                </a:pPr>
                <a:endParaRPr lang="ca-E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Hoja1!$A$2:$A$8</c:f>
              <c:strCache>
                <c:ptCount val="7"/>
                <c:pt idx="0">
                  <c:v>Altres</c:v>
                </c:pt>
                <c:pt idx="1">
                  <c:v>Col·legi o associació professional</c:v>
                </c:pt>
                <c:pt idx="2">
                  <c:v>Xarxes socials de l'Escola Doctor Robert</c:v>
                </c:pt>
                <c:pt idx="3">
                  <c:v>Contactes personals i familiars</c:v>
                </c:pt>
                <c:pt idx="4">
                  <c:v>Serveis de la Universitat (borsa de treball, ...)</c:v>
                </c:pt>
                <c:pt idx="5">
                  <c:v>Creació d'empresa pròpia</c:v>
                </c:pt>
                <c:pt idx="6">
                  <c:v>Xarxes socials genèriques</c:v>
                </c:pt>
              </c:strCache>
            </c:strRef>
          </c:cat>
          <c:val>
            <c:numRef>
              <c:f>Hoja1!$B$2:$B$8</c:f>
              <c:numCache>
                <c:formatCode>0.0%</c:formatCode>
                <c:ptCount val="7"/>
                <c:pt idx="0">
                  <c:v>0</c:v>
                </c:pt>
                <c:pt idx="1">
                  <c:v>0</c:v>
                </c:pt>
                <c:pt idx="2">
                  <c:v>0</c:v>
                </c:pt>
                <c:pt idx="3">
                  <c:v>0</c:v>
                </c:pt>
                <c:pt idx="4">
                  <c:v>0.2</c:v>
                </c:pt>
                <c:pt idx="5">
                  <c:v>0.4</c:v>
                </c:pt>
                <c:pt idx="6">
                  <c:v>0.4</c:v>
                </c:pt>
              </c:numCache>
            </c:numRef>
          </c:val>
          <c:extLst xmlns:c16r2="http://schemas.microsoft.com/office/drawing/2015/06/chart">
            <c:ext xmlns:c16="http://schemas.microsoft.com/office/drawing/2014/chart" uri="{C3380CC4-5D6E-409C-BE32-E72D297353CC}">
              <c16:uniqueId val="{00000000-804A-4BAF-BC21-0A1769431D46}"/>
            </c:ext>
          </c:extLst>
        </c:ser>
        <c:dLbls>
          <c:showLegendKey val="0"/>
          <c:showVal val="0"/>
          <c:showCatName val="0"/>
          <c:showSerName val="0"/>
          <c:showPercent val="0"/>
          <c:showBubbleSize val="0"/>
        </c:dLbls>
        <c:gapWidth val="150"/>
        <c:axId val="72021888"/>
        <c:axId val="72023424"/>
      </c:barChart>
      <c:catAx>
        <c:axId val="72021888"/>
        <c:scaling>
          <c:orientation val="minMax"/>
        </c:scaling>
        <c:delete val="0"/>
        <c:axPos val="l"/>
        <c:numFmt formatCode="General" sourceLinked="0"/>
        <c:majorTickMark val="out"/>
        <c:minorTickMark val="none"/>
        <c:tickLblPos val="nextTo"/>
        <c:txPr>
          <a:bodyPr/>
          <a:lstStyle/>
          <a:p>
            <a:pPr>
              <a:defRPr sz="800" b="1"/>
            </a:pPr>
            <a:endParaRPr lang="ca-ES"/>
          </a:p>
        </c:txPr>
        <c:crossAx val="72023424"/>
        <c:crosses val="autoZero"/>
        <c:auto val="1"/>
        <c:lblAlgn val="ctr"/>
        <c:lblOffset val="100"/>
        <c:noMultiLvlLbl val="0"/>
      </c:catAx>
      <c:valAx>
        <c:axId val="72023424"/>
        <c:scaling>
          <c:orientation val="minMax"/>
          <c:max val="1"/>
        </c:scaling>
        <c:delete val="0"/>
        <c:axPos val="b"/>
        <c:numFmt formatCode="0%" sourceLinked="0"/>
        <c:majorTickMark val="out"/>
        <c:minorTickMark val="none"/>
        <c:tickLblPos val="nextTo"/>
        <c:txPr>
          <a:bodyPr/>
          <a:lstStyle/>
          <a:p>
            <a:pPr>
              <a:defRPr sz="800" b="1"/>
            </a:pPr>
            <a:endParaRPr lang="ca-ES"/>
          </a:p>
        </c:txPr>
        <c:crossAx val="72021888"/>
        <c:crosses val="autoZero"/>
        <c:crossBetween val="between"/>
      </c:valAx>
    </c:plotArea>
    <c:plotVisOnly val="1"/>
    <c:dispBlanksAs val="gap"/>
    <c:showDLblsOverMax val="0"/>
  </c:chart>
  <c:txPr>
    <a:bodyPr/>
    <a:lstStyle/>
    <a:p>
      <a:pPr>
        <a:defRPr sz="1800"/>
      </a:pPr>
      <a:endParaRPr lang="ca-ES"/>
    </a:p>
  </c:txPr>
  <c:externalData r:id="rId1">
    <c:autoUpdate val="0"/>
  </c:externalData>
</c:chartSpace>
</file>

<file path=ppt/charts/chart27.xml><?xml version="1.0" encoding="utf-8"?>
<c:chartSpace xmlns:c="http://schemas.openxmlformats.org/drawingml/2006/chart" xmlns:a="http://schemas.openxmlformats.org/drawingml/2006/main" xmlns:r="http://schemas.openxmlformats.org/officeDocument/2006/relationships">
  <c:date1904 val="0"/>
  <c:lang val="ca-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3761540544906987"/>
          <c:y val="7.7389523408502733E-2"/>
          <c:w val="0.68823200858856359"/>
          <c:h val="0.7555392922453873"/>
        </c:manualLayout>
      </c:layout>
      <c:barChart>
        <c:barDir val="bar"/>
        <c:grouping val="clustered"/>
        <c:varyColors val="0"/>
        <c:ser>
          <c:idx val="0"/>
          <c:order val="0"/>
          <c:tx>
            <c:strRef>
              <c:f>Hoja1!$B$1</c:f>
              <c:strCache>
                <c:ptCount val="1"/>
                <c:pt idx="0">
                  <c:v>Serie 1</c:v>
                </c:pt>
              </c:strCache>
            </c:strRef>
          </c:tx>
          <c:spPr>
            <a:solidFill>
              <a:srgbClr val="006600"/>
            </a:solidFill>
          </c:spPr>
          <c:invertIfNegative val="0"/>
          <c:dLbls>
            <c:dLbl>
              <c:idx val="0"/>
              <c:numFmt formatCode="0%" sourceLinked="0"/>
              <c:spPr>
                <a:noFill/>
                <a:ln>
                  <a:noFill/>
                </a:ln>
                <a:effectLst/>
              </c:spPr>
              <c:txPr>
                <a:bodyPr/>
                <a:lstStyle/>
                <a:p>
                  <a:pPr>
                    <a:defRPr sz="800" b="1"/>
                  </a:pPr>
                  <a:endParaRPr lang="ca-ES"/>
                </a:p>
              </c:txPr>
              <c:showLegendKey val="0"/>
              <c:showVal val="1"/>
              <c:showCatName val="0"/>
              <c:showSerName val="0"/>
              <c:showPercent val="0"/>
              <c:showBubbleSize val="0"/>
            </c:dLbl>
            <c:dLbl>
              <c:idx val="1"/>
              <c:numFmt formatCode="0%" sourceLinked="0"/>
              <c:spPr>
                <a:noFill/>
                <a:ln>
                  <a:noFill/>
                </a:ln>
                <a:effectLst/>
              </c:spPr>
              <c:txPr>
                <a:bodyPr/>
                <a:lstStyle/>
                <a:p>
                  <a:pPr>
                    <a:defRPr sz="800" b="1"/>
                  </a:pPr>
                  <a:endParaRPr lang="ca-ES"/>
                </a:p>
              </c:txPr>
              <c:showLegendKey val="0"/>
              <c:showVal val="1"/>
              <c:showCatName val="0"/>
              <c:showSerName val="0"/>
              <c:showPercent val="0"/>
              <c:showBubbleSize val="0"/>
            </c:dLbl>
            <c:dLbl>
              <c:idx val="2"/>
              <c:numFmt formatCode="0%" sourceLinked="0"/>
              <c:spPr>
                <a:noFill/>
                <a:ln>
                  <a:noFill/>
                </a:ln>
                <a:effectLst/>
              </c:spPr>
              <c:txPr>
                <a:bodyPr/>
                <a:lstStyle/>
                <a:p>
                  <a:pPr>
                    <a:defRPr sz="800" b="1"/>
                  </a:pPr>
                  <a:endParaRPr lang="ca-ES"/>
                </a:p>
              </c:txPr>
              <c:showLegendKey val="0"/>
              <c:showVal val="1"/>
              <c:showCatName val="0"/>
              <c:showSerName val="0"/>
              <c:showPercent val="0"/>
              <c:showBubbleSize val="0"/>
            </c:dLbl>
            <c:dLbl>
              <c:idx val="3"/>
              <c:numFmt formatCode="0%" sourceLinked="0"/>
              <c:spPr>
                <a:noFill/>
                <a:ln>
                  <a:noFill/>
                </a:ln>
                <a:effectLst/>
              </c:spPr>
              <c:txPr>
                <a:bodyPr/>
                <a:lstStyle/>
                <a:p>
                  <a:pPr>
                    <a:defRPr sz="800" b="1"/>
                  </a:pPr>
                  <a:endParaRPr lang="ca-ES"/>
                </a:p>
              </c:txPr>
              <c:showLegendKey val="0"/>
              <c:showVal val="1"/>
              <c:showCatName val="0"/>
              <c:showSerName val="0"/>
              <c:showPercent val="0"/>
              <c:showBubbleSize val="0"/>
            </c:dLbl>
            <c:dLbl>
              <c:idx val="4"/>
              <c:numFmt formatCode="0.0%" sourceLinked="0"/>
              <c:spPr>
                <a:noFill/>
                <a:ln>
                  <a:noFill/>
                </a:ln>
                <a:effectLst/>
              </c:spPr>
              <c:txPr>
                <a:bodyPr/>
                <a:lstStyle/>
                <a:p>
                  <a:pPr>
                    <a:defRPr sz="800" b="1"/>
                  </a:pPr>
                  <a:endParaRPr lang="ca-ES"/>
                </a:p>
              </c:txPr>
              <c:showLegendKey val="0"/>
              <c:showVal val="1"/>
              <c:showCatName val="0"/>
              <c:showSerName val="0"/>
              <c:showPercent val="0"/>
              <c:showBubbleSize val="0"/>
            </c:dLbl>
            <c:dLbl>
              <c:idx val="5"/>
              <c:numFmt formatCode="0.0%" sourceLinked="0"/>
              <c:spPr>
                <a:noFill/>
                <a:ln>
                  <a:noFill/>
                </a:ln>
                <a:effectLst/>
              </c:spPr>
              <c:txPr>
                <a:bodyPr/>
                <a:lstStyle/>
                <a:p>
                  <a:pPr>
                    <a:defRPr sz="800" b="1"/>
                  </a:pPr>
                  <a:endParaRPr lang="ca-ES"/>
                </a:p>
              </c:txPr>
              <c:showLegendKey val="0"/>
              <c:showVal val="1"/>
              <c:showCatName val="0"/>
              <c:showSerName val="0"/>
              <c:showPercent val="0"/>
              <c:showBubbleSize val="0"/>
            </c:dLbl>
            <c:spPr>
              <a:noFill/>
              <a:ln>
                <a:noFill/>
              </a:ln>
              <a:effectLst/>
            </c:spPr>
            <c:txPr>
              <a:bodyPr/>
              <a:lstStyle/>
              <a:p>
                <a:pPr>
                  <a:defRPr sz="800" b="1"/>
                </a:pPr>
                <a:endParaRPr lang="ca-E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Hoja1!$A$2:$A$5</c:f>
              <c:strCache>
                <c:ptCount val="4"/>
                <c:pt idx="0">
                  <c:v>Més de 2 anys</c:v>
                </c:pt>
                <c:pt idx="1">
                  <c:v>Entre 1 i 2 anys</c:v>
                </c:pt>
                <c:pt idx="2">
                  <c:v>Entre 6 mesos i 1 any</c:v>
                </c:pt>
                <c:pt idx="3">
                  <c:v>Menys de 6 mesos</c:v>
                </c:pt>
              </c:strCache>
            </c:strRef>
          </c:cat>
          <c:val>
            <c:numRef>
              <c:f>Hoja1!$B$2:$B$5</c:f>
              <c:numCache>
                <c:formatCode>0.0%</c:formatCode>
                <c:ptCount val="4"/>
                <c:pt idx="0">
                  <c:v>0</c:v>
                </c:pt>
                <c:pt idx="1">
                  <c:v>0</c:v>
                </c:pt>
                <c:pt idx="2">
                  <c:v>1</c:v>
                </c:pt>
                <c:pt idx="3">
                  <c:v>0</c:v>
                </c:pt>
              </c:numCache>
            </c:numRef>
          </c:val>
          <c:extLst xmlns:c16r2="http://schemas.microsoft.com/office/drawing/2015/06/chart">
            <c:ext xmlns:c16="http://schemas.microsoft.com/office/drawing/2014/chart" uri="{C3380CC4-5D6E-409C-BE32-E72D297353CC}">
              <c16:uniqueId val="{00000006-B86C-4124-A058-6B8E35D3B6DD}"/>
            </c:ext>
          </c:extLst>
        </c:ser>
        <c:dLbls>
          <c:showLegendKey val="0"/>
          <c:showVal val="0"/>
          <c:showCatName val="0"/>
          <c:showSerName val="0"/>
          <c:showPercent val="0"/>
          <c:showBubbleSize val="0"/>
        </c:dLbls>
        <c:gapWidth val="150"/>
        <c:axId val="72442240"/>
        <c:axId val="72443776"/>
      </c:barChart>
      <c:catAx>
        <c:axId val="72442240"/>
        <c:scaling>
          <c:orientation val="minMax"/>
        </c:scaling>
        <c:delete val="0"/>
        <c:axPos val="l"/>
        <c:numFmt formatCode="General" sourceLinked="0"/>
        <c:majorTickMark val="out"/>
        <c:minorTickMark val="none"/>
        <c:tickLblPos val="nextTo"/>
        <c:txPr>
          <a:bodyPr/>
          <a:lstStyle/>
          <a:p>
            <a:pPr>
              <a:defRPr sz="800" b="1"/>
            </a:pPr>
            <a:endParaRPr lang="ca-ES"/>
          </a:p>
        </c:txPr>
        <c:crossAx val="72443776"/>
        <c:crosses val="autoZero"/>
        <c:auto val="1"/>
        <c:lblAlgn val="ctr"/>
        <c:lblOffset val="100"/>
        <c:noMultiLvlLbl val="0"/>
      </c:catAx>
      <c:valAx>
        <c:axId val="72443776"/>
        <c:scaling>
          <c:orientation val="minMax"/>
          <c:max val="1"/>
        </c:scaling>
        <c:delete val="0"/>
        <c:axPos val="b"/>
        <c:numFmt formatCode="0%" sourceLinked="0"/>
        <c:majorTickMark val="out"/>
        <c:minorTickMark val="none"/>
        <c:tickLblPos val="nextTo"/>
        <c:txPr>
          <a:bodyPr/>
          <a:lstStyle/>
          <a:p>
            <a:pPr>
              <a:defRPr sz="800" b="1"/>
            </a:pPr>
            <a:endParaRPr lang="ca-ES"/>
          </a:p>
        </c:txPr>
        <c:crossAx val="72442240"/>
        <c:crosses val="autoZero"/>
        <c:crossBetween val="between"/>
        <c:majorUnit val="0.1"/>
      </c:valAx>
    </c:plotArea>
    <c:plotVisOnly val="1"/>
    <c:dispBlanksAs val="gap"/>
    <c:showDLblsOverMax val="0"/>
  </c:chart>
  <c:txPr>
    <a:bodyPr/>
    <a:lstStyle/>
    <a:p>
      <a:pPr>
        <a:defRPr sz="1800"/>
      </a:pPr>
      <a:endParaRPr lang="ca-ES"/>
    </a:p>
  </c:txPr>
  <c:externalData r:id="rId1">
    <c:autoUpdate val="0"/>
  </c:externalData>
</c:chartSpace>
</file>

<file path=ppt/charts/chart28.xml><?xml version="1.0" encoding="utf-8"?>
<c:chartSpace xmlns:c="http://schemas.openxmlformats.org/drawingml/2006/chart" xmlns:a="http://schemas.openxmlformats.org/drawingml/2006/main" xmlns:r="http://schemas.openxmlformats.org/officeDocument/2006/relationships">
  <c:date1904 val="0"/>
  <c:lang val="ca-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Hoja1!$B$1</c:f>
              <c:strCache>
                <c:ptCount val="1"/>
                <c:pt idx="0">
                  <c:v>Serie 1</c:v>
                </c:pt>
              </c:strCache>
            </c:strRef>
          </c:tx>
          <c:spPr>
            <a:solidFill>
              <a:srgbClr val="006600"/>
            </a:solidFill>
          </c:spPr>
          <c:invertIfNegative val="0"/>
          <c:dLbls>
            <c:dLbl>
              <c:idx val="0"/>
              <c:numFmt formatCode="#,##0.0" sourceLinked="0"/>
              <c:spPr>
                <a:noFill/>
                <a:ln>
                  <a:noFill/>
                </a:ln>
                <a:effectLst/>
              </c:spPr>
              <c:txPr>
                <a:bodyPr/>
                <a:lstStyle/>
                <a:p>
                  <a:pPr>
                    <a:defRPr sz="800" b="1"/>
                  </a:pPr>
                  <a:endParaRPr lang="ca-ES"/>
                </a:p>
              </c:txPr>
              <c:showLegendKey val="0"/>
              <c:showVal val="1"/>
              <c:showCatName val="0"/>
              <c:showSerName val="0"/>
              <c:showPercent val="0"/>
              <c:showBubbleSize val="0"/>
            </c:dLbl>
            <c:spPr>
              <a:noFill/>
              <a:ln>
                <a:noFill/>
              </a:ln>
              <a:effectLst/>
            </c:spPr>
            <c:txPr>
              <a:bodyPr/>
              <a:lstStyle/>
              <a:p>
                <a:pPr>
                  <a:defRPr sz="800" b="1"/>
                </a:pPr>
                <a:endParaRPr lang="ca-E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Hoja1!$A$2:$A$6</c:f>
              <c:strCache>
                <c:ptCount val="5"/>
                <c:pt idx="0">
                  <c:v>Manca de coneixements d'idiomes</c:v>
                </c:pt>
                <c:pt idx="1">
                  <c:v>Mancances en la formació universitària rebuda</c:v>
                </c:pt>
                <c:pt idx="2">
                  <c:v>Manca de coneixements sobre el mercat laboral</c:v>
                </c:pt>
                <c:pt idx="3">
                  <c:v>Manca de coneixements d'idiomes</c:v>
                </c:pt>
                <c:pt idx="4">
                  <c:v>Manca de pràctica professional</c:v>
                </c:pt>
              </c:strCache>
            </c:strRef>
          </c:cat>
          <c:val>
            <c:numRef>
              <c:f>Hoja1!$B$2:$B$6</c:f>
              <c:numCache>
                <c:formatCode>0.0</c:formatCode>
                <c:ptCount val="5"/>
                <c:pt idx="0">
                  <c:v>5.5</c:v>
                </c:pt>
                <c:pt idx="1">
                  <c:v>0</c:v>
                </c:pt>
                <c:pt idx="2">
                  <c:v>4</c:v>
                </c:pt>
                <c:pt idx="3">
                  <c:v>7</c:v>
                </c:pt>
                <c:pt idx="4">
                  <c:v>7.5</c:v>
                </c:pt>
              </c:numCache>
            </c:numRef>
          </c:val>
          <c:extLst xmlns:c16r2="http://schemas.microsoft.com/office/drawing/2015/06/chart">
            <c:ext xmlns:c16="http://schemas.microsoft.com/office/drawing/2014/chart" uri="{C3380CC4-5D6E-409C-BE32-E72D297353CC}">
              <c16:uniqueId val="{00000000-B7BF-44CA-89E4-D5450EBBDF56}"/>
            </c:ext>
          </c:extLst>
        </c:ser>
        <c:dLbls>
          <c:showLegendKey val="0"/>
          <c:showVal val="0"/>
          <c:showCatName val="0"/>
          <c:showSerName val="0"/>
          <c:showPercent val="0"/>
          <c:showBubbleSize val="0"/>
        </c:dLbls>
        <c:gapWidth val="150"/>
        <c:axId val="72099712"/>
        <c:axId val="72101248"/>
      </c:barChart>
      <c:catAx>
        <c:axId val="72099712"/>
        <c:scaling>
          <c:orientation val="minMax"/>
        </c:scaling>
        <c:delete val="0"/>
        <c:axPos val="l"/>
        <c:numFmt formatCode="General" sourceLinked="0"/>
        <c:majorTickMark val="out"/>
        <c:minorTickMark val="none"/>
        <c:tickLblPos val="nextTo"/>
        <c:txPr>
          <a:bodyPr/>
          <a:lstStyle/>
          <a:p>
            <a:pPr>
              <a:defRPr sz="800" b="1"/>
            </a:pPr>
            <a:endParaRPr lang="ca-ES"/>
          </a:p>
        </c:txPr>
        <c:crossAx val="72101248"/>
        <c:crosses val="autoZero"/>
        <c:auto val="1"/>
        <c:lblAlgn val="ctr"/>
        <c:lblOffset val="100"/>
        <c:noMultiLvlLbl val="0"/>
      </c:catAx>
      <c:valAx>
        <c:axId val="72101248"/>
        <c:scaling>
          <c:orientation val="minMax"/>
          <c:max val="10"/>
        </c:scaling>
        <c:delete val="0"/>
        <c:axPos val="b"/>
        <c:numFmt formatCode="#,##0" sourceLinked="0"/>
        <c:majorTickMark val="out"/>
        <c:minorTickMark val="none"/>
        <c:tickLblPos val="nextTo"/>
        <c:txPr>
          <a:bodyPr/>
          <a:lstStyle/>
          <a:p>
            <a:pPr>
              <a:defRPr sz="800" b="1"/>
            </a:pPr>
            <a:endParaRPr lang="ca-ES"/>
          </a:p>
        </c:txPr>
        <c:crossAx val="72099712"/>
        <c:crosses val="autoZero"/>
        <c:crossBetween val="between"/>
        <c:majorUnit val="1"/>
      </c:valAx>
    </c:plotArea>
    <c:plotVisOnly val="1"/>
    <c:dispBlanksAs val="gap"/>
    <c:showDLblsOverMax val="0"/>
  </c:chart>
  <c:txPr>
    <a:bodyPr/>
    <a:lstStyle/>
    <a:p>
      <a:pPr>
        <a:defRPr sz="1800"/>
      </a:pPr>
      <a:endParaRPr lang="ca-ES"/>
    </a:p>
  </c:txPr>
  <c:externalData r:id="rId1">
    <c:autoUpdate val="0"/>
  </c:externalData>
</c:chartSpace>
</file>

<file path=ppt/charts/chart29.xml><?xml version="1.0" encoding="utf-8"?>
<c:chartSpace xmlns:c="http://schemas.openxmlformats.org/drawingml/2006/chart" xmlns:a="http://schemas.openxmlformats.org/drawingml/2006/main" xmlns:r="http://schemas.openxmlformats.org/officeDocument/2006/relationships">
  <c:date1904 val="0"/>
  <c:lang val="ca-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Hoja1!$B$1</c:f>
              <c:strCache>
                <c:ptCount val="1"/>
                <c:pt idx="0">
                  <c:v>Serie 1</c:v>
                </c:pt>
              </c:strCache>
            </c:strRef>
          </c:tx>
          <c:spPr>
            <a:solidFill>
              <a:srgbClr val="006600"/>
            </a:solidFill>
          </c:spPr>
          <c:invertIfNegative val="0"/>
          <c:dLbls>
            <c:spPr>
              <a:noFill/>
              <a:ln>
                <a:noFill/>
              </a:ln>
              <a:effectLst/>
            </c:spPr>
            <c:txPr>
              <a:bodyPr/>
              <a:lstStyle/>
              <a:p>
                <a:pPr>
                  <a:defRPr sz="800" b="1"/>
                </a:pPr>
                <a:endParaRPr lang="ca-E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Hoja1!$A$2:$A$4</c:f>
              <c:strCache>
                <c:ptCount val="3"/>
                <c:pt idx="0">
                  <c:v>Activitats personals que impedeixen treballar (continuar estudiant, família, altres...)</c:v>
                </c:pt>
                <c:pt idx="1">
                  <c:v>Exigència de tenir una feina amb un nivell retributiu adequat</c:v>
                </c:pt>
                <c:pt idx="2">
                  <c:v>Exigència de tenir una feina que m'agradi</c:v>
                </c:pt>
              </c:strCache>
            </c:strRef>
          </c:cat>
          <c:val>
            <c:numRef>
              <c:f>Hoja1!$B$2:$B$4</c:f>
              <c:numCache>
                <c:formatCode>#,##0.0</c:formatCode>
                <c:ptCount val="3"/>
                <c:pt idx="0">
                  <c:v>1</c:v>
                </c:pt>
                <c:pt idx="1">
                  <c:v>6.5</c:v>
                </c:pt>
                <c:pt idx="2">
                  <c:v>8</c:v>
                </c:pt>
              </c:numCache>
            </c:numRef>
          </c:val>
          <c:extLst xmlns:c16r2="http://schemas.microsoft.com/office/drawing/2015/06/chart">
            <c:ext xmlns:c16="http://schemas.microsoft.com/office/drawing/2014/chart" uri="{C3380CC4-5D6E-409C-BE32-E72D297353CC}">
              <c16:uniqueId val="{00000000-2542-4B14-874F-E3D5F7DD3300}"/>
            </c:ext>
          </c:extLst>
        </c:ser>
        <c:dLbls>
          <c:showLegendKey val="0"/>
          <c:showVal val="0"/>
          <c:showCatName val="0"/>
          <c:showSerName val="0"/>
          <c:showPercent val="0"/>
          <c:showBubbleSize val="0"/>
        </c:dLbls>
        <c:gapWidth val="150"/>
        <c:axId val="72120576"/>
        <c:axId val="72581120"/>
      </c:barChart>
      <c:catAx>
        <c:axId val="72120576"/>
        <c:scaling>
          <c:orientation val="minMax"/>
        </c:scaling>
        <c:delete val="0"/>
        <c:axPos val="l"/>
        <c:numFmt formatCode="General" sourceLinked="0"/>
        <c:majorTickMark val="out"/>
        <c:minorTickMark val="none"/>
        <c:tickLblPos val="nextTo"/>
        <c:txPr>
          <a:bodyPr/>
          <a:lstStyle/>
          <a:p>
            <a:pPr>
              <a:defRPr sz="800" b="1"/>
            </a:pPr>
            <a:endParaRPr lang="ca-ES"/>
          </a:p>
        </c:txPr>
        <c:crossAx val="72581120"/>
        <c:crosses val="autoZero"/>
        <c:auto val="1"/>
        <c:lblAlgn val="ctr"/>
        <c:lblOffset val="100"/>
        <c:noMultiLvlLbl val="0"/>
      </c:catAx>
      <c:valAx>
        <c:axId val="72581120"/>
        <c:scaling>
          <c:orientation val="minMax"/>
          <c:max val="10"/>
        </c:scaling>
        <c:delete val="0"/>
        <c:axPos val="b"/>
        <c:numFmt formatCode="#,##0" sourceLinked="0"/>
        <c:majorTickMark val="out"/>
        <c:minorTickMark val="none"/>
        <c:tickLblPos val="nextTo"/>
        <c:txPr>
          <a:bodyPr/>
          <a:lstStyle/>
          <a:p>
            <a:pPr>
              <a:defRPr sz="800" b="1"/>
            </a:pPr>
            <a:endParaRPr lang="ca-ES"/>
          </a:p>
        </c:txPr>
        <c:crossAx val="72120576"/>
        <c:crosses val="autoZero"/>
        <c:crossBetween val="between"/>
        <c:majorUnit val="1"/>
      </c:valAx>
    </c:plotArea>
    <c:plotVisOnly val="1"/>
    <c:dispBlanksAs val="gap"/>
    <c:showDLblsOverMax val="0"/>
  </c:chart>
  <c:txPr>
    <a:bodyPr/>
    <a:lstStyle/>
    <a:p>
      <a:pPr>
        <a:defRPr sz="1800"/>
      </a:pPr>
      <a:endParaRPr lang="ca-E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ca-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lang="ca-ES" sz="1000" i="1" noProof="0"/>
            </a:pPr>
            <a:r>
              <a:rPr lang="ca-ES" sz="1000" i="1" noProof="0" dirty="0"/>
              <a:t>País de residència</a:t>
            </a:r>
          </a:p>
        </c:rich>
      </c:tx>
      <c:layout>
        <c:manualLayout>
          <c:xMode val="edge"/>
          <c:yMode val="edge"/>
          <c:x val="0.33278799420593047"/>
          <c:y val="3.1855654587716012E-2"/>
        </c:manualLayout>
      </c:layout>
      <c:overlay val="0"/>
    </c:title>
    <c:autoTitleDeleted val="0"/>
    <c:plotArea>
      <c:layout>
        <c:manualLayout>
          <c:layoutTarget val="inner"/>
          <c:xMode val="edge"/>
          <c:yMode val="edge"/>
          <c:x val="0.24651687610140177"/>
          <c:y val="0.18372560659520779"/>
          <c:w val="0.48362113758967956"/>
          <c:h val="0.65991831240281584"/>
        </c:manualLayout>
      </c:layout>
      <c:pieChart>
        <c:varyColors val="1"/>
        <c:ser>
          <c:idx val="0"/>
          <c:order val="0"/>
          <c:tx>
            <c:strRef>
              <c:f>Hoja1!$B$1</c:f>
              <c:strCache>
                <c:ptCount val="1"/>
                <c:pt idx="0">
                  <c:v>Ventas</c:v>
                </c:pt>
              </c:strCache>
            </c:strRef>
          </c:tx>
          <c:spPr>
            <a:solidFill>
              <a:srgbClr val="92D050"/>
            </a:solidFill>
          </c:spPr>
          <c:dPt>
            <c:idx val="1"/>
            <c:bubble3D val="0"/>
            <c:spPr>
              <a:solidFill>
                <a:srgbClr val="006600"/>
              </a:solidFill>
            </c:spPr>
            <c:extLst xmlns:c16r2="http://schemas.microsoft.com/office/drawing/2015/06/chart">
              <c:ext xmlns:c16="http://schemas.microsoft.com/office/drawing/2014/chart" uri="{C3380CC4-5D6E-409C-BE32-E72D297353CC}">
                <c16:uniqueId val="{00000000-9A4F-4490-B12B-D36C27B64833}"/>
              </c:ext>
            </c:extLst>
          </c:dPt>
          <c:dPt>
            <c:idx val="2"/>
            <c:bubble3D val="0"/>
            <c:spPr>
              <a:solidFill>
                <a:srgbClr val="CCFF99"/>
              </a:solidFill>
            </c:spPr>
            <c:extLst xmlns:c16r2="http://schemas.microsoft.com/office/drawing/2015/06/chart">
              <c:ext xmlns:c16="http://schemas.microsoft.com/office/drawing/2014/chart" uri="{C3380CC4-5D6E-409C-BE32-E72D297353CC}">
                <c16:uniqueId val="{00000001-9A4F-4490-B12B-D36C27B64833}"/>
              </c:ext>
            </c:extLst>
          </c:dPt>
          <c:dLbls>
            <c:dLbl>
              <c:idx val="0"/>
              <c:layout>
                <c:manualLayout>
                  <c:x val="9.7582003073506812E-3"/>
                  <c:y val="-6.1881490276082363E-2"/>
                </c:manualLayout>
              </c:layout>
              <c:showLegendKey val="0"/>
              <c:showVal val="0"/>
              <c:showCatName val="1"/>
              <c:showSerName val="0"/>
              <c:showPercent val="1"/>
              <c:showBubbleSize val="0"/>
              <c:separator>
</c:separator>
              <c:extLst xmlns:c16r2="http://schemas.microsoft.com/office/drawing/2015/06/chart">
                <c:ext xmlns:c15="http://schemas.microsoft.com/office/drawing/2012/chart" uri="{CE6537A1-D6FC-4f65-9D91-7224C49458BB}"/>
                <c:ext xmlns:c16="http://schemas.microsoft.com/office/drawing/2014/chart" uri="{C3380CC4-5D6E-409C-BE32-E72D297353CC}">
                  <c16:uniqueId val="{00000002-9A4F-4490-B12B-D36C27B64833}"/>
                </c:ext>
              </c:extLst>
            </c:dLbl>
            <c:dLbl>
              <c:idx val="1"/>
              <c:layout>
                <c:manualLayout>
                  <c:x val="-7.873716614828915E-4"/>
                  <c:y val="1.5611779067239883E-2"/>
                </c:manualLayout>
              </c:layout>
              <c:numFmt formatCode="0.0%" sourceLinked="0"/>
              <c:spPr/>
              <c:txPr>
                <a:bodyPr/>
                <a:lstStyle/>
                <a:p>
                  <a:pPr>
                    <a:defRPr sz="750" b="1"/>
                  </a:pPr>
                  <a:endParaRPr lang="ca-ES"/>
                </a:p>
              </c:txPr>
              <c:showLegendKey val="0"/>
              <c:showVal val="0"/>
              <c:showCatName val="1"/>
              <c:showSerName val="0"/>
              <c:showPercent val="1"/>
              <c:showBubbleSize val="0"/>
              <c:separator>
</c:separator>
              <c:extLst xmlns:c16r2="http://schemas.microsoft.com/office/drawing/2015/06/chart">
                <c:ext xmlns:c15="http://schemas.microsoft.com/office/drawing/2012/chart" uri="{CE6537A1-D6FC-4f65-9D91-7224C49458BB}"/>
                <c:ext xmlns:c16="http://schemas.microsoft.com/office/drawing/2014/chart" uri="{C3380CC4-5D6E-409C-BE32-E72D297353CC}">
                  <c16:uniqueId val="{00000000-9A4F-4490-B12B-D36C27B64833}"/>
                </c:ext>
              </c:extLst>
            </c:dLbl>
            <c:dLbl>
              <c:idx val="2"/>
              <c:layout>
                <c:manualLayout>
                  <c:x val="-2.7230191934863629E-3"/>
                  <c:y val="-2.6395461614354281E-2"/>
                </c:manualLayout>
              </c:layout>
              <c:showLegendKey val="0"/>
              <c:showVal val="0"/>
              <c:showCatName val="1"/>
              <c:showSerName val="0"/>
              <c:showPercent val="1"/>
              <c:showBubbleSize val="0"/>
              <c:separator>
</c:separator>
              <c:extLst xmlns:c16r2="http://schemas.microsoft.com/office/drawing/2015/06/chart">
                <c:ext xmlns:c15="http://schemas.microsoft.com/office/drawing/2012/chart" uri="{CE6537A1-D6FC-4f65-9D91-7224C49458BB}"/>
                <c:ext xmlns:c16="http://schemas.microsoft.com/office/drawing/2014/chart" uri="{C3380CC4-5D6E-409C-BE32-E72D297353CC}">
                  <c16:uniqueId val="{00000001-9A4F-4490-B12B-D36C27B64833}"/>
                </c:ext>
              </c:extLst>
            </c:dLbl>
            <c:numFmt formatCode="0.0%" sourceLinked="0"/>
            <c:spPr>
              <a:noFill/>
              <a:ln>
                <a:noFill/>
              </a:ln>
              <a:effectLst/>
            </c:spPr>
            <c:txPr>
              <a:bodyPr/>
              <a:lstStyle/>
              <a:p>
                <a:pPr>
                  <a:defRPr sz="800" b="1"/>
                </a:pPr>
                <a:endParaRPr lang="ca-ES"/>
              </a:p>
            </c:txPr>
            <c:showLegendKey val="0"/>
            <c:showVal val="0"/>
            <c:showCatName val="1"/>
            <c:showSerName val="0"/>
            <c:showPercent val="1"/>
            <c:showBubbleSize val="0"/>
            <c:separator>
</c:separator>
            <c:showLeaderLines val="0"/>
            <c:extLst xmlns:c16r2="http://schemas.microsoft.com/office/drawing/2015/06/chart">
              <c:ext xmlns:c15="http://schemas.microsoft.com/office/drawing/2012/chart" uri="{CE6537A1-D6FC-4f65-9D91-7224C49458BB}"/>
            </c:extLst>
          </c:dLbls>
          <c:cat>
            <c:strRef>
              <c:f>Hoja1!$A$2:$A$3</c:f>
              <c:strCache>
                <c:ptCount val="2"/>
                <c:pt idx="0">
                  <c:v>Espanya</c:v>
                </c:pt>
                <c:pt idx="1">
                  <c:v>Resta del món</c:v>
                </c:pt>
              </c:strCache>
            </c:strRef>
          </c:cat>
          <c:val>
            <c:numRef>
              <c:f>Hoja1!$B$2:$B$3</c:f>
              <c:numCache>
                <c:formatCode>General</c:formatCode>
                <c:ptCount val="2"/>
                <c:pt idx="0">
                  <c:v>66.7</c:v>
                </c:pt>
                <c:pt idx="1">
                  <c:v>33.300000000000011</c:v>
                </c:pt>
              </c:numCache>
            </c:numRef>
          </c:val>
          <c:extLst xmlns:c16r2="http://schemas.microsoft.com/office/drawing/2015/06/chart">
            <c:ext xmlns:c16="http://schemas.microsoft.com/office/drawing/2014/chart" uri="{C3380CC4-5D6E-409C-BE32-E72D297353CC}">
              <c16:uniqueId val="{00000003-9A4F-4490-B12B-D36C27B64833}"/>
            </c:ext>
          </c:extLst>
        </c:ser>
        <c:dLbls>
          <c:showLegendKey val="0"/>
          <c:showVal val="0"/>
          <c:showCatName val="0"/>
          <c:showSerName val="0"/>
          <c:showPercent val="0"/>
          <c:showBubbleSize val="0"/>
          <c:showLeaderLines val="0"/>
        </c:dLbls>
        <c:firstSliceAng val="0"/>
      </c:pieChart>
    </c:plotArea>
    <c:plotVisOnly val="1"/>
    <c:dispBlanksAs val="zero"/>
    <c:showDLblsOverMax val="0"/>
  </c:chart>
  <c:txPr>
    <a:bodyPr/>
    <a:lstStyle/>
    <a:p>
      <a:pPr>
        <a:defRPr sz="1800"/>
      </a:pPr>
      <a:endParaRPr lang="ca-ES"/>
    </a:p>
  </c:txPr>
  <c:externalData r:id="rId1">
    <c:autoUpdate val="0"/>
  </c:externalData>
</c:chartSpace>
</file>

<file path=ppt/charts/chart30.xml><?xml version="1.0" encoding="utf-8"?>
<c:chartSpace xmlns:c="http://schemas.openxmlformats.org/drawingml/2006/chart" xmlns:a="http://schemas.openxmlformats.org/drawingml/2006/main" xmlns:r="http://schemas.openxmlformats.org/officeDocument/2006/relationships">
  <c:date1904 val="0"/>
  <c:lang val="ca-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3297804381073501"/>
          <c:y val="3.6030718809021242E-2"/>
          <c:w val="0.53020488845144353"/>
          <c:h val="0.84465990265347535"/>
        </c:manualLayout>
      </c:layout>
      <c:barChart>
        <c:barDir val="bar"/>
        <c:grouping val="clustered"/>
        <c:varyColors val="0"/>
        <c:ser>
          <c:idx val="0"/>
          <c:order val="0"/>
          <c:tx>
            <c:strRef>
              <c:f>Hoja1!$B$1</c:f>
              <c:strCache>
                <c:ptCount val="1"/>
                <c:pt idx="0">
                  <c:v>Total</c:v>
                </c:pt>
              </c:strCache>
            </c:strRef>
          </c:tx>
          <c:spPr>
            <a:solidFill>
              <a:srgbClr val="006600"/>
            </a:solidFill>
          </c:spPr>
          <c:invertIfNegative val="0"/>
          <c:dLbls>
            <c:dLbl>
              <c:idx val="0"/>
              <c:numFmt formatCode="0%" sourceLinked="0"/>
              <c:spPr>
                <a:noFill/>
                <a:ln>
                  <a:noFill/>
                </a:ln>
                <a:effectLst/>
              </c:spPr>
              <c:txPr>
                <a:bodyPr/>
                <a:lstStyle/>
                <a:p>
                  <a:pPr>
                    <a:defRPr sz="800" b="1"/>
                  </a:pPr>
                  <a:endParaRPr lang="ca-ES"/>
                </a:p>
              </c:txPr>
              <c:showLegendKey val="0"/>
              <c:showVal val="1"/>
              <c:showCatName val="0"/>
              <c:showSerName val="0"/>
              <c:showPercent val="0"/>
              <c:showBubbleSize val="0"/>
            </c:dLbl>
            <c:numFmt formatCode="0.0%" sourceLinked="0"/>
            <c:spPr>
              <a:noFill/>
              <a:ln>
                <a:noFill/>
              </a:ln>
              <a:effectLst/>
            </c:spPr>
            <c:txPr>
              <a:bodyPr/>
              <a:lstStyle/>
              <a:p>
                <a:pPr>
                  <a:defRPr sz="800" b="1"/>
                </a:pPr>
                <a:endParaRPr lang="ca-E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Hoja1!$A$2:$A$5</c:f>
              <c:strCache>
                <c:ptCount val="4"/>
                <c:pt idx="0">
                  <c:v>Sí, després de titular-me a l'Escola Doctor Robert</c:v>
                </c:pt>
                <c:pt idx="1">
                  <c:v>Sí, durant els estudis a l'Escola Doctor Robert</c:v>
                </c:pt>
                <c:pt idx="2">
                  <c:v>Sí, abans dels estudis a l'Escola Doctor Robert</c:v>
                </c:pt>
                <c:pt idx="3">
                  <c:v>No</c:v>
                </c:pt>
              </c:strCache>
            </c:strRef>
          </c:cat>
          <c:val>
            <c:numRef>
              <c:f>Hoja1!$B$2:$B$5</c:f>
              <c:numCache>
                <c:formatCode>0.0%</c:formatCode>
                <c:ptCount val="4"/>
                <c:pt idx="0">
                  <c:v>0</c:v>
                </c:pt>
                <c:pt idx="1">
                  <c:v>0.16700000000000001</c:v>
                </c:pt>
                <c:pt idx="2">
                  <c:v>0.16700000000000001</c:v>
                </c:pt>
                <c:pt idx="3">
                  <c:v>0.66600000000000015</c:v>
                </c:pt>
              </c:numCache>
            </c:numRef>
          </c:val>
          <c:extLst xmlns:c16r2="http://schemas.microsoft.com/office/drawing/2015/06/chart">
            <c:ext xmlns:c16="http://schemas.microsoft.com/office/drawing/2014/chart" uri="{C3380CC4-5D6E-409C-BE32-E72D297353CC}">
              <c16:uniqueId val="{00000000-6711-4CE1-B8E9-C0C2FC1FD00E}"/>
            </c:ext>
          </c:extLst>
        </c:ser>
        <c:dLbls>
          <c:showLegendKey val="0"/>
          <c:showVal val="0"/>
          <c:showCatName val="0"/>
          <c:showSerName val="0"/>
          <c:showPercent val="0"/>
          <c:showBubbleSize val="0"/>
        </c:dLbls>
        <c:gapWidth val="150"/>
        <c:axId val="72606848"/>
        <c:axId val="72608384"/>
      </c:barChart>
      <c:catAx>
        <c:axId val="72606848"/>
        <c:scaling>
          <c:orientation val="minMax"/>
        </c:scaling>
        <c:delete val="0"/>
        <c:axPos val="l"/>
        <c:numFmt formatCode="General" sourceLinked="0"/>
        <c:majorTickMark val="out"/>
        <c:minorTickMark val="none"/>
        <c:tickLblPos val="nextTo"/>
        <c:txPr>
          <a:bodyPr/>
          <a:lstStyle/>
          <a:p>
            <a:pPr>
              <a:defRPr sz="800" b="1"/>
            </a:pPr>
            <a:endParaRPr lang="ca-ES"/>
          </a:p>
        </c:txPr>
        <c:crossAx val="72608384"/>
        <c:crosses val="autoZero"/>
        <c:auto val="1"/>
        <c:lblAlgn val="ctr"/>
        <c:lblOffset val="100"/>
        <c:noMultiLvlLbl val="0"/>
      </c:catAx>
      <c:valAx>
        <c:axId val="72608384"/>
        <c:scaling>
          <c:orientation val="minMax"/>
          <c:max val="1"/>
        </c:scaling>
        <c:delete val="0"/>
        <c:axPos val="b"/>
        <c:numFmt formatCode="0%" sourceLinked="0"/>
        <c:majorTickMark val="out"/>
        <c:minorTickMark val="none"/>
        <c:tickLblPos val="nextTo"/>
        <c:txPr>
          <a:bodyPr/>
          <a:lstStyle/>
          <a:p>
            <a:pPr>
              <a:defRPr sz="800" b="1"/>
            </a:pPr>
            <a:endParaRPr lang="ca-ES"/>
          </a:p>
        </c:txPr>
        <c:crossAx val="72606848"/>
        <c:crosses val="autoZero"/>
        <c:crossBetween val="between"/>
        <c:majorUnit val="0.1"/>
      </c:valAx>
    </c:plotArea>
    <c:plotVisOnly val="1"/>
    <c:dispBlanksAs val="gap"/>
    <c:showDLblsOverMax val="0"/>
  </c:chart>
  <c:txPr>
    <a:bodyPr/>
    <a:lstStyle/>
    <a:p>
      <a:pPr>
        <a:defRPr sz="1800"/>
      </a:pPr>
      <a:endParaRPr lang="ca-ES"/>
    </a:p>
  </c:txPr>
  <c:externalData r:id="rId1">
    <c:autoUpdate val="0"/>
  </c:externalData>
</c:chartSpace>
</file>

<file path=ppt/charts/chart31.xml><?xml version="1.0" encoding="utf-8"?>
<c:chartSpace xmlns:c="http://schemas.openxmlformats.org/drawingml/2006/chart" xmlns:a="http://schemas.openxmlformats.org/drawingml/2006/main" xmlns:r="http://schemas.openxmlformats.org/officeDocument/2006/relationships">
  <c:date1904 val="0"/>
  <c:lang val="ca-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5.4810695538057924E-2"/>
          <c:y val="6.928793626105037E-2"/>
          <c:w val="0.841996555118117"/>
          <c:h val="0.79472915707779224"/>
        </c:manualLayout>
      </c:layout>
      <c:barChart>
        <c:barDir val="bar"/>
        <c:grouping val="clustered"/>
        <c:varyColors val="0"/>
        <c:ser>
          <c:idx val="0"/>
          <c:order val="0"/>
          <c:tx>
            <c:strRef>
              <c:f>Hoja1!$B$1</c:f>
              <c:strCache>
                <c:ptCount val="1"/>
                <c:pt idx="0">
                  <c:v>Total</c:v>
                </c:pt>
              </c:strCache>
            </c:strRef>
          </c:tx>
          <c:spPr>
            <a:solidFill>
              <a:srgbClr val="006600"/>
            </a:solidFill>
          </c:spPr>
          <c:invertIfNegative val="0"/>
          <c:dLbls>
            <c:numFmt formatCode="0.0%" sourceLinked="0"/>
            <c:spPr>
              <a:noFill/>
              <a:ln>
                <a:noFill/>
              </a:ln>
              <a:effectLst/>
            </c:spPr>
            <c:txPr>
              <a:bodyPr/>
              <a:lstStyle/>
              <a:p>
                <a:pPr>
                  <a:defRPr sz="800" b="1"/>
                </a:pPr>
                <a:endParaRPr lang="ca-E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Hoja1!$A$2:$A$3</c:f>
              <c:strCache>
                <c:ptCount val="2"/>
                <c:pt idx="0">
                  <c:v>No</c:v>
                </c:pt>
                <c:pt idx="1">
                  <c:v>Sí</c:v>
                </c:pt>
              </c:strCache>
            </c:strRef>
          </c:cat>
          <c:val>
            <c:numRef>
              <c:f>Hoja1!$B$2:$B$3</c:f>
              <c:numCache>
                <c:formatCode>0.0%</c:formatCode>
                <c:ptCount val="2"/>
                <c:pt idx="0">
                  <c:v>0.66700000000000015</c:v>
                </c:pt>
                <c:pt idx="1">
                  <c:v>0.33300000000000007</c:v>
                </c:pt>
              </c:numCache>
            </c:numRef>
          </c:val>
          <c:extLst xmlns:c16r2="http://schemas.microsoft.com/office/drawing/2015/06/chart">
            <c:ext xmlns:c16="http://schemas.microsoft.com/office/drawing/2014/chart" uri="{C3380CC4-5D6E-409C-BE32-E72D297353CC}">
              <c16:uniqueId val="{00000000-ACC2-4B13-BDF1-1AB580775CFD}"/>
            </c:ext>
          </c:extLst>
        </c:ser>
        <c:dLbls>
          <c:showLegendKey val="0"/>
          <c:showVal val="0"/>
          <c:showCatName val="0"/>
          <c:showSerName val="0"/>
          <c:showPercent val="0"/>
          <c:showBubbleSize val="0"/>
        </c:dLbls>
        <c:gapWidth val="150"/>
        <c:axId val="72190208"/>
        <c:axId val="72192000"/>
      </c:barChart>
      <c:catAx>
        <c:axId val="72190208"/>
        <c:scaling>
          <c:orientation val="minMax"/>
        </c:scaling>
        <c:delete val="0"/>
        <c:axPos val="l"/>
        <c:numFmt formatCode="General" sourceLinked="0"/>
        <c:majorTickMark val="out"/>
        <c:minorTickMark val="none"/>
        <c:tickLblPos val="nextTo"/>
        <c:txPr>
          <a:bodyPr/>
          <a:lstStyle/>
          <a:p>
            <a:pPr>
              <a:defRPr sz="800" b="1"/>
            </a:pPr>
            <a:endParaRPr lang="ca-ES"/>
          </a:p>
        </c:txPr>
        <c:crossAx val="72192000"/>
        <c:crosses val="autoZero"/>
        <c:auto val="1"/>
        <c:lblAlgn val="ctr"/>
        <c:lblOffset val="100"/>
        <c:noMultiLvlLbl val="0"/>
      </c:catAx>
      <c:valAx>
        <c:axId val="72192000"/>
        <c:scaling>
          <c:orientation val="minMax"/>
          <c:max val="1"/>
        </c:scaling>
        <c:delete val="0"/>
        <c:axPos val="b"/>
        <c:numFmt formatCode="0%" sourceLinked="0"/>
        <c:majorTickMark val="out"/>
        <c:minorTickMark val="none"/>
        <c:tickLblPos val="nextTo"/>
        <c:txPr>
          <a:bodyPr/>
          <a:lstStyle/>
          <a:p>
            <a:pPr>
              <a:defRPr sz="800" b="1"/>
            </a:pPr>
            <a:endParaRPr lang="ca-ES"/>
          </a:p>
        </c:txPr>
        <c:crossAx val="72190208"/>
        <c:crosses val="autoZero"/>
        <c:crossBetween val="between"/>
      </c:valAx>
    </c:plotArea>
    <c:plotVisOnly val="1"/>
    <c:dispBlanksAs val="gap"/>
    <c:showDLblsOverMax val="0"/>
  </c:chart>
  <c:txPr>
    <a:bodyPr/>
    <a:lstStyle/>
    <a:p>
      <a:pPr>
        <a:defRPr sz="1800"/>
      </a:pPr>
      <a:endParaRPr lang="ca-ES"/>
    </a:p>
  </c:txPr>
  <c:externalData r:id="rId1">
    <c:autoUpdate val="0"/>
  </c:externalData>
</c:chartSpace>
</file>

<file path=ppt/charts/chart32.xml><?xml version="1.0" encoding="utf-8"?>
<c:chartSpace xmlns:c="http://schemas.openxmlformats.org/drawingml/2006/chart" xmlns:a="http://schemas.openxmlformats.org/drawingml/2006/main" xmlns:r="http://schemas.openxmlformats.org/officeDocument/2006/relationships">
  <c:date1904 val="0"/>
  <c:lang val="ca-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3951902887139105"/>
          <c:y val="5.2434113927282033E-2"/>
          <c:w val="0.53020488845144353"/>
          <c:h val="0.84465990265347501"/>
        </c:manualLayout>
      </c:layout>
      <c:barChart>
        <c:barDir val="bar"/>
        <c:grouping val="clustered"/>
        <c:varyColors val="0"/>
        <c:ser>
          <c:idx val="0"/>
          <c:order val="0"/>
          <c:tx>
            <c:strRef>
              <c:f>Hoja1!$B$1</c:f>
              <c:strCache>
                <c:ptCount val="1"/>
                <c:pt idx="0">
                  <c:v>Total</c:v>
                </c:pt>
              </c:strCache>
            </c:strRef>
          </c:tx>
          <c:spPr>
            <a:solidFill>
              <a:srgbClr val="006600"/>
            </a:solidFill>
          </c:spPr>
          <c:invertIfNegative val="0"/>
          <c:dLbls>
            <c:dLbl>
              <c:idx val="1"/>
              <c:numFmt formatCode="0%" sourceLinked="0"/>
              <c:spPr>
                <a:noFill/>
                <a:ln>
                  <a:noFill/>
                </a:ln>
                <a:effectLst/>
              </c:spPr>
              <c:txPr>
                <a:bodyPr/>
                <a:lstStyle/>
                <a:p>
                  <a:pPr>
                    <a:defRPr sz="800" b="1"/>
                  </a:pPr>
                  <a:endParaRPr lang="ca-ES"/>
                </a:p>
              </c:txPr>
              <c:showLegendKey val="0"/>
              <c:showVal val="1"/>
              <c:showCatName val="0"/>
              <c:showSerName val="0"/>
              <c:showPercent val="0"/>
              <c:showBubbleSize val="0"/>
            </c:dLbl>
            <c:dLbl>
              <c:idx val="2"/>
              <c:numFmt formatCode="0%" sourceLinked="0"/>
              <c:spPr>
                <a:noFill/>
                <a:ln>
                  <a:noFill/>
                </a:ln>
                <a:effectLst/>
              </c:spPr>
              <c:txPr>
                <a:bodyPr/>
                <a:lstStyle/>
                <a:p>
                  <a:pPr>
                    <a:defRPr sz="800" b="1"/>
                  </a:pPr>
                  <a:endParaRPr lang="ca-ES"/>
                </a:p>
              </c:txPr>
              <c:showLegendKey val="0"/>
              <c:showVal val="1"/>
              <c:showCatName val="0"/>
              <c:showSerName val="0"/>
              <c:showPercent val="0"/>
              <c:showBubbleSize val="0"/>
            </c:dLbl>
            <c:numFmt formatCode="0.0%" sourceLinked="0"/>
            <c:spPr>
              <a:noFill/>
              <a:ln>
                <a:noFill/>
              </a:ln>
              <a:effectLst/>
            </c:spPr>
            <c:txPr>
              <a:bodyPr/>
              <a:lstStyle/>
              <a:p>
                <a:pPr>
                  <a:defRPr sz="800" b="1"/>
                </a:pPr>
                <a:endParaRPr lang="ca-E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Hoja1!$A$2:$A$6</c:f>
              <c:strCache>
                <c:ptCount val="5"/>
                <c:pt idx="0">
                  <c:v>Altres</c:v>
                </c:pt>
                <c:pt idx="1">
                  <c:v>Doctorat</c:v>
                </c:pt>
                <c:pt idx="2">
                  <c:v>Màster o postgrau</c:v>
                </c:pt>
                <c:pt idx="3">
                  <c:v>Grau</c:v>
                </c:pt>
                <c:pt idx="4">
                  <c:v>Curs o cursos d'especialització</c:v>
                </c:pt>
              </c:strCache>
            </c:strRef>
          </c:cat>
          <c:val>
            <c:numRef>
              <c:f>Hoja1!$B$2:$B$6</c:f>
              <c:numCache>
                <c:formatCode>0.0%</c:formatCode>
                <c:ptCount val="5"/>
                <c:pt idx="0">
                  <c:v>0.25</c:v>
                </c:pt>
                <c:pt idx="1">
                  <c:v>0</c:v>
                </c:pt>
                <c:pt idx="2">
                  <c:v>0</c:v>
                </c:pt>
                <c:pt idx="3">
                  <c:v>0.25</c:v>
                </c:pt>
                <c:pt idx="4">
                  <c:v>0.5</c:v>
                </c:pt>
              </c:numCache>
            </c:numRef>
          </c:val>
          <c:extLst xmlns:c16r2="http://schemas.microsoft.com/office/drawing/2015/06/chart">
            <c:ext xmlns:c16="http://schemas.microsoft.com/office/drawing/2014/chart" uri="{C3380CC4-5D6E-409C-BE32-E72D297353CC}">
              <c16:uniqueId val="{00000000-0A1B-49C8-B9CA-E6D2A2006FE0}"/>
            </c:ext>
          </c:extLst>
        </c:ser>
        <c:dLbls>
          <c:showLegendKey val="0"/>
          <c:showVal val="0"/>
          <c:showCatName val="0"/>
          <c:showSerName val="0"/>
          <c:showPercent val="0"/>
          <c:showBubbleSize val="0"/>
        </c:dLbls>
        <c:gapWidth val="150"/>
        <c:axId val="72218112"/>
        <c:axId val="72219648"/>
      </c:barChart>
      <c:catAx>
        <c:axId val="72218112"/>
        <c:scaling>
          <c:orientation val="minMax"/>
        </c:scaling>
        <c:delete val="0"/>
        <c:axPos val="l"/>
        <c:numFmt formatCode="General" sourceLinked="0"/>
        <c:majorTickMark val="out"/>
        <c:minorTickMark val="none"/>
        <c:tickLblPos val="nextTo"/>
        <c:txPr>
          <a:bodyPr/>
          <a:lstStyle/>
          <a:p>
            <a:pPr>
              <a:defRPr sz="800" b="1"/>
            </a:pPr>
            <a:endParaRPr lang="ca-ES"/>
          </a:p>
        </c:txPr>
        <c:crossAx val="72219648"/>
        <c:crosses val="autoZero"/>
        <c:auto val="1"/>
        <c:lblAlgn val="ctr"/>
        <c:lblOffset val="100"/>
        <c:noMultiLvlLbl val="0"/>
      </c:catAx>
      <c:valAx>
        <c:axId val="72219648"/>
        <c:scaling>
          <c:orientation val="minMax"/>
          <c:max val="1"/>
          <c:min val="0"/>
        </c:scaling>
        <c:delete val="0"/>
        <c:axPos val="b"/>
        <c:numFmt formatCode="0%" sourceLinked="0"/>
        <c:majorTickMark val="out"/>
        <c:minorTickMark val="none"/>
        <c:tickLblPos val="nextTo"/>
        <c:txPr>
          <a:bodyPr/>
          <a:lstStyle/>
          <a:p>
            <a:pPr>
              <a:defRPr sz="800" b="1"/>
            </a:pPr>
            <a:endParaRPr lang="ca-ES"/>
          </a:p>
        </c:txPr>
        <c:crossAx val="72218112"/>
        <c:crosses val="autoZero"/>
        <c:crossBetween val="between"/>
        <c:majorUnit val="0.1"/>
      </c:valAx>
    </c:plotArea>
    <c:plotVisOnly val="1"/>
    <c:dispBlanksAs val="gap"/>
    <c:showDLblsOverMax val="0"/>
  </c:chart>
  <c:txPr>
    <a:bodyPr/>
    <a:lstStyle/>
    <a:p>
      <a:pPr>
        <a:defRPr sz="1800"/>
      </a:pPr>
      <a:endParaRPr lang="ca-ES"/>
    </a:p>
  </c:txPr>
  <c:externalData r:id="rId1">
    <c:autoUpdate val="0"/>
  </c:externalData>
</c:chartSpace>
</file>

<file path=ppt/charts/chart33.xml><?xml version="1.0" encoding="utf-8"?>
<c:chartSpace xmlns:c="http://schemas.openxmlformats.org/drawingml/2006/chart" xmlns:a="http://schemas.openxmlformats.org/drawingml/2006/main" xmlns:r="http://schemas.openxmlformats.org/officeDocument/2006/relationships">
  <c:date1904 val="0"/>
  <c:lang val="ca-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0049835958005499"/>
          <c:y val="7.2383970489816707E-2"/>
          <c:w val="0.53140272309711256"/>
          <c:h val="0.79472915707779312"/>
        </c:manualLayout>
      </c:layout>
      <c:barChart>
        <c:barDir val="bar"/>
        <c:grouping val="clustered"/>
        <c:varyColors val="0"/>
        <c:ser>
          <c:idx val="0"/>
          <c:order val="0"/>
          <c:tx>
            <c:strRef>
              <c:f>Hoja1!$B$1</c:f>
              <c:strCache>
                <c:ptCount val="1"/>
                <c:pt idx="0">
                  <c:v>Base total</c:v>
                </c:pt>
              </c:strCache>
            </c:strRef>
          </c:tx>
          <c:spPr>
            <a:solidFill>
              <a:srgbClr val="92D050"/>
            </a:solidFill>
          </c:spPr>
          <c:invertIfNegative val="0"/>
          <c:dLbls>
            <c:spPr>
              <a:noFill/>
              <a:ln>
                <a:noFill/>
              </a:ln>
              <a:effectLst/>
            </c:spPr>
            <c:txPr>
              <a:bodyPr/>
              <a:lstStyle/>
              <a:p>
                <a:pPr>
                  <a:defRPr sz="800" b="1"/>
                </a:pPr>
                <a:endParaRPr lang="ca-E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Hoja1!$A$2:$A$3</c:f>
              <c:strCache>
                <c:ptCount val="2"/>
                <c:pt idx="0">
                  <c:v>Formació pràctica</c:v>
                </c:pt>
                <c:pt idx="1">
                  <c:v>Formació teòrica</c:v>
                </c:pt>
              </c:strCache>
            </c:strRef>
          </c:cat>
          <c:val>
            <c:numRef>
              <c:f>Hoja1!$B$2:$B$3</c:f>
              <c:numCache>
                <c:formatCode>0.0</c:formatCode>
                <c:ptCount val="2"/>
                <c:pt idx="0">
                  <c:v>6.7</c:v>
                </c:pt>
                <c:pt idx="1">
                  <c:v>7.3</c:v>
                </c:pt>
              </c:numCache>
            </c:numRef>
          </c:val>
          <c:extLst xmlns:c16r2="http://schemas.microsoft.com/office/drawing/2015/06/chart">
            <c:ext xmlns:c16="http://schemas.microsoft.com/office/drawing/2014/chart" uri="{C3380CC4-5D6E-409C-BE32-E72D297353CC}">
              <c16:uniqueId val="{00000000-02B5-4A56-A976-3E4AF79870CE}"/>
            </c:ext>
          </c:extLst>
        </c:ser>
        <c:ser>
          <c:idx val="1"/>
          <c:order val="1"/>
          <c:tx>
            <c:strRef>
              <c:f>Hoja1!$C$1</c:f>
              <c:strCache>
                <c:ptCount val="1"/>
                <c:pt idx="0">
                  <c:v>Ocupats actualment en llocs que requereixen formació universitària</c:v>
                </c:pt>
              </c:strCache>
            </c:strRef>
          </c:tx>
          <c:spPr>
            <a:solidFill>
              <a:srgbClr val="006600"/>
            </a:solidFill>
          </c:spPr>
          <c:invertIfNegative val="0"/>
          <c:dLbls>
            <c:spPr>
              <a:noFill/>
              <a:ln>
                <a:noFill/>
              </a:ln>
              <a:effectLst/>
            </c:spPr>
            <c:txPr>
              <a:bodyPr/>
              <a:lstStyle/>
              <a:p>
                <a:pPr>
                  <a:defRPr sz="800" b="1"/>
                </a:pPr>
                <a:endParaRPr lang="ca-E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Hoja1!$A$2:$A$3</c:f>
              <c:strCache>
                <c:ptCount val="2"/>
                <c:pt idx="0">
                  <c:v>Formació pràctica</c:v>
                </c:pt>
                <c:pt idx="1">
                  <c:v>Formació teòrica</c:v>
                </c:pt>
              </c:strCache>
            </c:strRef>
          </c:cat>
          <c:val>
            <c:numRef>
              <c:f>Hoja1!$C$2:$C$3</c:f>
              <c:numCache>
                <c:formatCode>0.0</c:formatCode>
                <c:ptCount val="2"/>
                <c:pt idx="0">
                  <c:v>7.3</c:v>
                </c:pt>
                <c:pt idx="1">
                  <c:v>7.9</c:v>
                </c:pt>
              </c:numCache>
            </c:numRef>
          </c:val>
          <c:extLst xmlns:c16r2="http://schemas.microsoft.com/office/drawing/2015/06/chart">
            <c:ext xmlns:c16="http://schemas.microsoft.com/office/drawing/2014/chart" uri="{C3380CC4-5D6E-409C-BE32-E72D297353CC}">
              <c16:uniqueId val="{00000001-02B5-4A56-A976-3E4AF79870CE}"/>
            </c:ext>
          </c:extLst>
        </c:ser>
        <c:dLbls>
          <c:showLegendKey val="0"/>
          <c:showVal val="0"/>
          <c:showCatName val="0"/>
          <c:showSerName val="0"/>
          <c:showPercent val="0"/>
          <c:showBubbleSize val="0"/>
        </c:dLbls>
        <c:gapWidth val="150"/>
        <c:axId val="72408064"/>
        <c:axId val="72614656"/>
      </c:barChart>
      <c:catAx>
        <c:axId val="72408064"/>
        <c:scaling>
          <c:orientation val="minMax"/>
        </c:scaling>
        <c:delete val="0"/>
        <c:axPos val="l"/>
        <c:numFmt formatCode="General" sourceLinked="0"/>
        <c:majorTickMark val="out"/>
        <c:minorTickMark val="none"/>
        <c:tickLblPos val="nextTo"/>
        <c:txPr>
          <a:bodyPr/>
          <a:lstStyle/>
          <a:p>
            <a:pPr>
              <a:defRPr sz="800" b="1"/>
            </a:pPr>
            <a:endParaRPr lang="ca-ES"/>
          </a:p>
        </c:txPr>
        <c:crossAx val="72614656"/>
        <c:crosses val="autoZero"/>
        <c:auto val="1"/>
        <c:lblAlgn val="ctr"/>
        <c:lblOffset val="100"/>
        <c:noMultiLvlLbl val="0"/>
      </c:catAx>
      <c:valAx>
        <c:axId val="72614656"/>
        <c:scaling>
          <c:orientation val="minMax"/>
          <c:max val="10"/>
        </c:scaling>
        <c:delete val="0"/>
        <c:axPos val="b"/>
        <c:numFmt formatCode="#,##0" sourceLinked="0"/>
        <c:majorTickMark val="out"/>
        <c:minorTickMark val="none"/>
        <c:tickLblPos val="nextTo"/>
        <c:txPr>
          <a:bodyPr/>
          <a:lstStyle/>
          <a:p>
            <a:pPr>
              <a:defRPr sz="800" b="1"/>
            </a:pPr>
            <a:endParaRPr lang="ca-ES"/>
          </a:p>
        </c:txPr>
        <c:crossAx val="72408064"/>
        <c:crosses val="autoZero"/>
        <c:crossBetween val="between"/>
        <c:majorUnit val="1"/>
      </c:valAx>
    </c:plotArea>
    <c:legend>
      <c:legendPos val="r"/>
      <c:layout>
        <c:manualLayout>
          <c:xMode val="edge"/>
          <c:yMode val="edge"/>
          <c:x val="0.68518225065616789"/>
          <c:y val="0.46088153349006"/>
          <c:w val="0.30648441601050253"/>
          <c:h val="0.53911846650994011"/>
        </c:manualLayout>
      </c:layout>
      <c:overlay val="0"/>
      <c:txPr>
        <a:bodyPr/>
        <a:lstStyle/>
        <a:p>
          <a:pPr>
            <a:defRPr sz="800" b="1"/>
          </a:pPr>
          <a:endParaRPr lang="ca-ES"/>
        </a:p>
      </c:txPr>
    </c:legend>
    <c:plotVisOnly val="1"/>
    <c:dispBlanksAs val="gap"/>
    <c:showDLblsOverMax val="0"/>
  </c:chart>
  <c:txPr>
    <a:bodyPr/>
    <a:lstStyle/>
    <a:p>
      <a:pPr>
        <a:defRPr sz="1800"/>
      </a:pPr>
      <a:endParaRPr lang="ca-ES"/>
    </a:p>
  </c:txPr>
  <c:externalData r:id="rId1">
    <c:autoUpdate val="0"/>
  </c:externalData>
</c:chartSpace>
</file>

<file path=ppt/charts/chart34.xml><?xml version="1.0" encoding="utf-8"?>
<c:chartSpace xmlns:c="http://schemas.openxmlformats.org/drawingml/2006/chart" xmlns:a="http://schemas.openxmlformats.org/drawingml/2006/main" xmlns:r="http://schemas.openxmlformats.org/officeDocument/2006/relationships">
  <c:date1904 val="0"/>
  <c:lang val="ca-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2330036089238844"/>
          <c:y val="3.2334370255156855E-2"/>
          <c:w val="0.69818405511811465"/>
          <c:h val="0.90420693996962564"/>
        </c:manualLayout>
      </c:layout>
      <c:barChart>
        <c:barDir val="bar"/>
        <c:grouping val="clustered"/>
        <c:varyColors val="0"/>
        <c:ser>
          <c:idx val="0"/>
          <c:order val="0"/>
          <c:tx>
            <c:strRef>
              <c:f>Hoja1!$B$1</c:f>
              <c:strCache>
                <c:ptCount val="1"/>
                <c:pt idx="0">
                  <c:v>Total</c:v>
                </c:pt>
              </c:strCache>
            </c:strRef>
          </c:tx>
          <c:spPr>
            <a:solidFill>
              <a:srgbClr val="92D050"/>
            </a:solidFill>
          </c:spPr>
          <c:invertIfNegative val="0"/>
          <c:dLbls>
            <c:spPr>
              <a:noFill/>
              <a:ln>
                <a:noFill/>
              </a:ln>
              <a:effectLst/>
            </c:spPr>
            <c:txPr>
              <a:bodyPr/>
              <a:lstStyle/>
              <a:p>
                <a:pPr>
                  <a:defRPr sz="800" b="1"/>
                </a:pPr>
                <a:endParaRPr lang="ca-E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Hoja1!$A$2:$A$10</c:f>
              <c:strCache>
                <c:ptCount val="9"/>
                <c:pt idx="0">
                  <c:v>Expressió oral</c:v>
                </c:pt>
                <c:pt idx="1">
                  <c:v>Lideratge</c:v>
                </c:pt>
                <c:pt idx="2">
                  <c:v>Gestió</c:v>
                </c:pt>
                <c:pt idx="3">
                  <c:v>Comunicació escrita</c:v>
                </c:pt>
                <c:pt idx="4">
                  <c:v>Creativitat</c:v>
                </c:pt>
                <c:pt idx="5">
                  <c:v>Resolució de problemes</c:v>
                </c:pt>
                <c:pt idx="6">
                  <c:v>Presa de decisions</c:v>
                </c:pt>
                <c:pt idx="7">
                  <c:v>Pensament crític</c:v>
                </c:pt>
                <c:pt idx="8">
                  <c:v>Treball en equip</c:v>
                </c:pt>
              </c:strCache>
            </c:strRef>
          </c:cat>
          <c:val>
            <c:numRef>
              <c:f>Hoja1!$B$2:$B$10</c:f>
              <c:numCache>
                <c:formatCode>0.0</c:formatCode>
                <c:ptCount val="9"/>
                <c:pt idx="0">
                  <c:v>5.3</c:v>
                </c:pt>
                <c:pt idx="1">
                  <c:v>5.9</c:v>
                </c:pt>
                <c:pt idx="2">
                  <c:v>6.2</c:v>
                </c:pt>
                <c:pt idx="3">
                  <c:v>6.4</c:v>
                </c:pt>
                <c:pt idx="4">
                  <c:v>6.6</c:v>
                </c:pt>
                <c:pt idx="5">
                  <c:v>6.6</c:v>
                </c:pt>
                <c:pt idx="6">
                  <c:v>6.7</c:v>
                </c:pt>
                <c:pt idx="7">
                  <c:v>7.1</c:v>
                </c:pt>
                <c:pt idx="8">
                  <c:v>7.3</c:v>
                </c:pt>
              </c:numCache>
            </c:numRef>
          </c:val>
          <c:extLst xmlns:c16r2="http://schemas.microsoft.com/office/drawing/2015/06/chart">
            <c:ext xmlns:c16="http://schemas.microsoft.com/office/drawing/2014/chart" uri="{C3380CC4-5D6E-409C-BE32-E72D297353CC}">
              <c16:uniqueId val="{00000000-60AB-4F77-B46D-7A4AE25750E3}"/>
            </c:ext>
          </c:extLst>
        </c:ser>
        <c:ser>
          <c:idx val="1"/>
          <c:order val="1"/>
          <c:tx>
            <c:strRef>
              <c:f>Hoja1!$C$1</c:f>
              <c:strCache>
                <c:ptCount val="1"/>
                <c:pt idx="0">
                  <c:v>Ocupats actualment en llocs que requereixen formació universitària </c:v>
                </c:pt>
              </c:strCache>
            </c:strRef>
          </c:tx>
          <c:spPr>
            <a:solidFill>
              <a:srgbClr val="006600"/>
            </a:solidFill>
          </c:spPr>
          <c:invertIfNegative val="0"/>
          <c:dLbls>
            <c:numFmt formatCode="#,##0.0" sourceLinked="0"/>
            <c:spPr>
              <a:noFill/>
              <a:ln>
                <a:noFill/>
              </a:ln>
              <a:effectLst/>
            </c:spPr>
            <c:txPr>
              <a:bodyPr wrap="square" lIns="38100" tIns="19050" rIns="38100" bIns="19050" anchor="ctr">
                <a:spAutoFit/>
              </a:bodyPr>
              <a:lstStyle/>
              <a:p>
                <a:pPr>
                  <a:defRPr sz="800" b="1"/>
                </a:pPr>
                <a:endParaRPr lang="ca-E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ext>
            </c:extLst>
          </c:dLbls>
          <c:cat>
            <c:strRef>
              <c:f>Hoja1!$A$2:$A$10</c:f>
              <c:strCache>
                <c:ptCount val="9"/>
                <c:pt idx="0">
                  <c:v>Expressió oral</c:v>
                </c:pt>
                <c:pt idx="1">
                  <c:v>Lideratge</c:v>
                </c:pt>
                <c:pt idx="2">
                  <c:v>Gestió</c:v>
                </c:pt>
                <c:pt idx="3">
                  <c:v>Comunicació escrita</c:v>
                </c:pt>
                <c:pt idx="4">
                  <c:v>Creativitat</c:v>
                </c:pt>
                <c:pt idx="5">
                  <c:v>Resolució de problemes</c:v>
                </c:pt>
                <c:pt idx="6">
                  <c:v>Presa de decisions</c:v>
                </c:pt>
                <c:pt idx="7">
                  <c:v>Pensament crític</c:v>
                </c:pt>
                <c:pt idx="8">
                  <c:v>Treball en equip</c:v>
                </c:pt>
              </c:strCache>
            </c:strRef>
          </c:cat>
          <c:val>
            <c:numRef>
              <c:f>Hoja1!$C$2:$C$10</c:f>
              <c:numCache>
                <c:formatCode>General</c:formatCode>
                <c:ptCount val="9"/>
                <c:pt idx="0">
                  <c:v>5.0999999999999996</c:v>
                </c:pt>
                <c:pt idx="1">
                  <c:v>6</c:v>
                </c:pt>
                <c:pt idx="2">
                  <c:v>6.3</c:v>
                </c:pt>
                <c:pt idx="3">
                  <c:v>6.4</c:v>
                </c:pt>
                <c:pt idx="4">
                  <c:v>6.9</c:v>
                </c:pt>
                <c:pt idx="5">
                  <c:v>7</c:v>
                </c:pt>
                <c:pt idx="6">
                  <c:v>7</c:v>
                </c:pt>
                <c:pt idx="7">
                  <c:v>7.4</c:v>
                </c:pt>
                <c:pt idx="8">
                  <c:v>7.6</c:v>
                </c:pt>
              </c:numCache>
            </c:numRef>
          </c:val>
          <c:extLst xmlns:c16r2="http://schemas.microsoft.com/office/drawing/2015/06/chart">
            <c:ext xmlns:c16="http://schemas.microsoft.com/office/drawing/2014/chart" uri="{C3380CC4-5D6E-409C-BE32-E72D297353CC}">
              <c16:uniqueId val="{00000000-B883-4770-9506-E055F878E291}"/>
            </c:ext>
          </c:extLst>
        </c:ser>
        <c:dLbls>
          <c:showLegendKey val="0"/>
          <c:showVal val="0"/>
          <c:showCatName val="0"/>
          <c:showSerName val="0"/>
          <c:showPercent val="0"/>
          <c:showBubbleSize val="0"/>
        </c:dLbls>
        <c:gapWidth val="150"/>
        <c:axId val="72672384"/>
        <c:axId val="72673920"/>
      </c:barChart>
      <c:catAx>
        <c:axId val="72672384"/>
        <c:scaling>
          <c:orientation val="minMax"/>
        </c:scaling>
        <c:delete val="0"/>
        <c:axPos val="l"/>
        <c:numFmt formatCode="General" sourceLinked="0"/>
        <c:majorTickMark val="out"/>
        <c:minorTickMark val="none"/>
        <c:tickLblPos val="nextTo"/>
        <c:txPr>
          <a:bodyPr/>
          <a:lstStyle/>
          <a:p>
            <a:pPr>
              <a:defRPr sz="800" b="1"/>
            </a:pPr>
            <a:endParaRPr lang="ca-ES"/>
          </a:p>
        </c:txPr>
        <c:crossAx val="72673920"/>
        <c:crosses val="autoZero"/>
        <c:auto val="1"/>
        <c:lblAlgn val="ctr"/>
        <c:lblOffset val="100"/>
        <c:noMultiLvlLbl val="0"/>
      </c:catAx>
      <c:valAx>
        <c:axId val="72673920"/>
        <c:scaling>
          <c:orientation val="minMax"/>
          <c:max val="10"/>
        </c:scaling>
        <c:delete val="0"/>
        <c:axPos val="b"/>
        <c:numFmt formatCode="#,##0" sourceLinked="0"/>
        <c:majorTickMark val="out"/>
        <c:minorTickMark val="none"/>
        <c:tickLblPos val="nextTo"/>
        <c:txPr>
          <a:bodyPr/>
          <a:lstStyle/>
          <a:p>
            <a:pPr>
              <a:defRPr sz="800" b="1"/>
            </a:pPr>
            <a:endParaRPr lang="ca-ES"/>
          </a:p>
        </c:txPr>
        <c:crossAx val="72672384"/>
        <c:crosses val="autoZero"/>
        <c:crossBetween val="between"/>
        <c:majorUnit val="1"/>
      </c:valAx>
    </c:plotArea>
    <c:legend>
      <c:legendPos val="r"/>
      <c:legendEntry>
        <c:idx val="0"/>
        <c:txPr>
          <a:bodyPr/>
          <a:lstStyle/>
          <a:p>
            <a:pPr>
              <a:defRPr sz="800" b="1"/>
            </a:pPr>
            <a:endParaRPr lang="ca-ES"/>
          </a:p>
        </c:txPr>
      </c:legendEntry>
      <c:legendEntry>
        <c:idx val="1"/>
        <c:txPr>
          <a:bodyPr/>
          <a:lstStyle/>
          <a:p>
            <a:pPr>
              <a:defRPr sz="800" b="1"/>
            </a:pPr>
            <a:endParaRPr lang="ca-ES"/>
          </a:p>
        </c:txPr>
      </c:legendEntry>
      <c:layout>
        <c:manualLayout>
          <c:xMode val="edge"/>
          <c:yMode val="edge"/>
          <c:x val="0.77581742125984265"/>
          <c:y val="0.64365940641717112"/>
          <c:w val="0.21376591207349088"/>
          <c:h val="0.35634059358282932"/>
        </c:manualLayout>
      </c:layout>
      <c:overlay val="0"/>
      <c:txPr>
        <a:bodyPr/>
        <a:lstStyle/>
        <a:p>
          <a:pPr>
            <a:defRPr sz="900"/>
          </a:pPr>
          <a:endParaRPr lang="ca-ES"/>
        </a:p>
      </c:txPr>
    </c:legend>
    <c:plotVisOnly val="1"/>
    <c:dispBlanksAs val="gap"/>
    <c:showDLblsOverMax val="0"/>
  </c:chart>
  <c:txPr>
    <a:bodyPr/>
    <a:lstStyle/>
    <a:p>
      <a:pPr>
        <a:defRPr sz="1800"/>
      </a:pPr>
      <a:endParaRPr lang="ca-ES"/>
    </a:p>
  </c:txPr>
  <c:externalData r:id="rId1">
    <c:autoUpdate val="0"/>
  </c:externalData>
</c:chartSpace>
</file>

<file path=ppt/charts/chart35.xml><?xml version="1.0" encoding="utf-8"?>
<c:chartSpace xmlns:c="http://schemas.openxmlformats.org/drawingml/2006/chart" xmlns:a="http://schemas.openxmlformats.org/drawingml/2006/main" xmlns:r="http://schemas.openxmlformats.org/officeDocument/2006/relationships">
  <c:date1904 val="0"/>
  <c:lang val="ca-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3951902887139105"/>
          <c:y val="5.2434113927282033E-2"/>
          <c:w val="0.53020488845144353"/>
          <c:h val="0.84465990265347568"/>
        </c:manualLayout>
      </c:layout>
      <c:barChart>
        <c:barDir val="bar"/>
        <c:grouping val="clustered"/>
        <c:varyColors val="0"/>
        <c:ser>
          <c:idx val="0"/>
          <c:order val="0"/>
          <c:tx>
            <c:strRef>
              <c:f>Hoja1!$B$1</c:f>
              <c:strCache>
                <c:ptCount val="1"/>
                <c:pt idx="0">
                  <c:v>Total</c:v>
                </c:pt>
              </c:strCache>
            </c:strRef>
          </c:tx>
          <c:spPr>
            <a:solidFill>
              <a:srgbClr val="92D050"/>
            </a:solidFill>
          </c:spPr>
          <c:invertIfNegative val="0"/>
          <c:dLbls>
            <c:spPr>
              <a:noFill/>
              <a:ln>
                <a:noFill/>
              </a:ln>
              <a:effectLst/>
            </c:spPr>
            <c:txPr>
              <a:bodyPr/>
              <a:lstStyle/>
              <a:p>
                <a:pPr>
                  <a:defRPr sz="800" b="1"/>
                </a:pPr>
                <a:endParaRPr lang="ca-E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Hoja1!$A$2</c:f>
              <c:strCache>
                <c:ptCount val="1"/>
                <c:pt idx="0">
                  <c:v>Idiomes</c:v>
                </c:pt>
              </c:strCache>
            </c:strRef>
          </c:cat>
          <c:val>
            <c:numRef>
              <c:f>Hoja1!$B$2</c:f>
              <c:numCache>
                <c:formatCode>0.0</c:formatCode>
                <c:ptCount val="1"/>
                <c:pt idx="0">
                  <c:v>2</c:v>
                </c:pt>
              </c:numCache>
            </c:numRef>
          </c:val>
          <c:extLst xmlns:c16r2="http://schemas.microsoft.com/office/drawing/2015/06/chart">
            <c:ext xmlns:c16="http://schemas.microsoft.com/office/drawing/2014/chart" uri="{C3380CC4-5D6E-409C-BE32-E72D297353CC}">
              <c16:uniqueId val="{00000000-F480-4B35-81DE-30C3B93083D7}"/>
            </c:ext>
          </c:extLst>
        </c:ser>
        <c:ser>
          <c:idx val="1"/>
          <c:order val="1"/>
          <c:tx>
            <c:strRef>
              <c:f>Hoja1!$C$1</c:f>
              <c:strCache>
                <c:ptCount val="1"/>
                <c:pt idx="0">
                  <c:v>Ocupats actualment en llocs que requereixen formació universitaria </c:v>
                </c:pt>
              </c:strCache>
            </c:strRef>
          </c:tx>
          <c:spPr>
            <a:solidFill>
              <a:srgbClr val="006600"/>
            </a:solidFill>
          </c:spPr>
          <c:invertIfNegative val="0"/>
          <c:dLbls>
            <c:dLbl>
              <c:idx val="0"/>
              <c:numFmt formatCode="#,##0.0" sourceLinked="0"/>
              <c:spPr>
                <a:noFill/>
                <a:ln>
                  <a:noFill/>
                </a:ln>
                <a:effectLst/>
              </c:spPr>
              <c:txPr>
                <a:bodyPr wrap="square" lIns="38100" tIns="19050" rIns="38100" bIns="19050" anchor="ctr">
                  <a:spAutoFit/>
                </a:bodyPr>
                <a:lstStyle/>
                <a:p>
                  <a:pPr>
                    <a:defRPr sz="800" b="1"/>
                  </a:pPr>
                  <a:endParaRPr lang="ca-ES"/>
                </a:p>
              </c:txPr>
              <c:showLegendKey val="0"/>
              <c:showVal val="1"/>
              <c:showCatName val="0"/>
              <c:showSerName val="0"/>
              <c:showPercent val="0"/>
              <c:showBubbleSize val="0"/>
            </c:dLbl>
            <c:spPr>
              <a:noFill/>
              <a:ln>
                <a:noFill/>
              </a:ln>
              <a:effectLst/>
            </c:spPr>
            <c:txPr>
              <a:bodyPr wrap="square" lIns="38100" tIns="19050" rIns="38100" bIns="19050" anchor="ctr">
                <a:spAutoFit/>
              </a:bodyPr>
              <a:lstStyle/>
              <a:p>
                <a:pPr>
                  <a:defRPr sz="800" b="1"/>
                </a:pPr>
                <a:endParaRPr lang="ca-E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ext>
            </c:extLst>
          </c:dLbls>
          <c:cat>
            <c:strRef>
              <c:f>Hoja1!$A$2</c:f>
              <c:strCache>
                <c:ptCount val="1"/>
                <c:pt idx="0">
                  <c:v>Idiomes</c:v>
                </c:pt>
              </c:strCache>
            </c:strRef>
          </c:cat>
          <c:val>
            <c:numRef>
              <c:f>Hoja1!$C$2</c:f>
              <c:numCache>
                <c:formatCode>General</c:formatCode>
                <c:ptCount val="1"/>
                <c:pt idx="0">
                  <c:v>3</c:v>
                </c:pt>
              </c:numCache>
            </c:numRef>
          </c:val>
          <c:extLst xmlns:c16r2="http://schemas.microsoft.com/office/drawing/2015/06/chart">
            <c:ext xmlns:c16="http://schemas.microsoft.com/office/drawing/2014/chart" uri="{C3380CC4-5D6E-409C-BE32-E72D297353CC}">
              <c16:uniqueId val="{00000000-269D-4230-823E-179F448C911E}"/>
            </c:ext>
          </c:extLst>
        </c:ser>
        <c:dLbls>
          <c:showLegendKey val="0"/>
          <c:showVal val="0"/>
          <c:showCatName val="0"/>
          <c:showSerName val="0"/>
          <c:showPercent val="0"/>
          <c:showBubbleSize val="0"/>
        </c:dLbls>
        <c:gapWidth val="150"/>
        <c:axId val="72755840"/>
        <c:axId val="72761728"/>
      </c:barChart>
      <c:catAx>
        <c:axId val="72755840"/>
        <c:scaling>
          <c:orientation val="minMax"/>
        </c:scaling>
        <c:delete val="0"/>
        <c:axPos val="l"/>
        <c:numFmt formatCode="General" sourceLinked="0"/>
        <c:majorTickMark val="out"/>
        <c:minorTickMark val="none"/>
        <c:tickLblPos val="nextTo"/>
        <c:txPr>
          <a:bodyPr/>
          <a:lstStyle/>
          <a:p>
            <a:pPr>
              <a:defRPr sz="800" b="1"/>
            </a:pPr>
            <a:endParaRPr lang="ca-ES"/>
          </a:p>
        </c:txPr>
        <c:crossAx val="72761728"/>
        <c:crosses val="autoZero"/>
        <c:auto val="1"/>
        <c:lblAlgn val="ctr"/>
        <c:lblOffset val="100"/>
        <c:noMultiLvlLbl val="0"/>
      </c:catAx>
      <c:valAx>
        <c:axId val="72761728"/>
        <c:scaling>
          <c:orientation val="minMax"/>
          <c:max val="10"/>
        </c:scaling>
        <c:delete val="0"/>
        <c:axPos val="b"/>
        <c:numFmt formatCode="#,##0" sourceLinked="0"/>
        <c:majorTickMark val="out"/>
        <c:minorTickMark val="none"/>
        <c:tickLblPos val="nextTo"/>
        <c:txPr>
          <a:bodyPr/>
          <a:lstStyle/>
          <a:p>
            <a:pPr>
              <a:defRPr sz="800" b="1"/>
            </a:pPr>
            <a:endParaRPr lang="ca-ES"/>
          </a:p>
        </c:txPr>
        <c:crossAx val="72755840"/>
        <c:crosses val="autoZero"/>
        <c:crossBetween val="between"/>
        <c:majorUnit val="1"/>
      </c:valAx>
    </c:plotArea>
    <c:legend>
      <c:legendPos val="r"/>
      <c:layout/>
      <c:overlay val="0"/>
      <c:txPr>
        <a:bodyPr/>
        <a:lstStyle/>
        <a:p>
          <a:pPr>
            <a:defRPr sz="800" b="1"/>
          </a:pPr>
          <a:endParaRPr lang="ca-ES"/>
        </a:p>
      </c:txPr>
    </c:legend>
    <c:plotVisOnly val="1"/>
    <c:dispBlanksAs val="gap"/>
    <c:showDLblsOverMax val="0"/>
  </c:chart>
  <c:txPr>
    <a:bodyPr/>
    <a:lstStyle/>
    <a:p>
      <a:pPr>
        <a:defRPr sz="1800"/>
      </a:pPr>
      <a:endParaRPr lang="ca-ES"/>
    </a:p>
  </c:txPr>
  <c:externalData r:id="rId1">
    <c:autoUpdate val="0"/>
  </c:externalData>
</c:chartSpace>
</file>

<file path=ppt/charts/chart36.xml><?xml version="1.0" encoding="utf-8"?>
<c:chartSpace xmlns:c="http://schemas.openxmlformats.org/drawingml/2006/chart" xmlns:a="http://schemas.openxmlformats.org/drawingml/2006/main" xmlns:r="http://schemas.openxmlformats.org/officeDocument/2006/relationships">
  <c:date1904 val="0"/>
  <c:lang val="ca-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Hoja1!$B$1</c:f>
              <c:strCache>
                <c:ptCount val="1"/>
                <c:pt idx="0">
                  <c:v>Serie 1</c:v>
                </c:pt>
              </c:strCache>
            </c:strRef>
          </c:tx>
          <c:spPr>
            <a:solidFill>
              <a:srgbClr val="006600"/>
            </a:solidFill>
          </c:spPr>
          <c:invertIfNegative val="0"/>
          <c:dLbls>
            <c:dLbl>
              <c:idx val="0"/>
              <c:numFmt formatCode="0.0%" sourceLinked="0"/>
              <c:spPr>
                <a:noFill/>
                <a:ln>
                  <a:noFill/>
                </a:ln>
                <a:effectLst/>
              </c:spPr>
              <c:txPr>
                <a:bodyPr/>
                <a:lstStyle/>
                <a:p>
                  <a:pPr>
                    <a:defRPr sz="800" b="1"/>
                  </a:pPr>
                  <a:endParaRPr lang="ca-ES"/>
                </a:p>
              </c:txPr>
              <c:showLegendKey val="0"/>
              <c:showVal val="1"/>
              <c:showCatName val="0"/>
              <c:showSerName val="0"/>
              <c:showPercent val="0"/>
              <c:showBubbleSize val="0"/>
            </c:dLbl>
            <c:dLbl>
              <c:idx val="1"/>
              <c:numFmt formatCode="0%" sourceLinked="0"/>
              <c:spPr>
                <a:noFill/>
                <a:ln>
                  <a:noFill/>
                </a:ln>
                <a:effectLst/>
              </c:spPr>
              <c:txPr>
                <a:bodyPr/>
                <a:lstStyle/>
                <a:p>
                  <a:pPr>
                    <a:defRPr sz="800" b="1"/>
                  </a:pPr>
                  <a:endParaRPr lang="ca-ES"/>
                </a:p>
              </c:txPr>
              <c:showLegendKey val="0"/>
              <c:showVal val="1"/>
              <c:showCatName val="0"/>
              <c:showSerName val="0"/>
              <c:showPercent val="0"/>
              <c:showBubbleSize val="0"/>
            </c:dLbl>
            <c:dLbl>
              <c:idx val="2"/>
              <c:numFmt formatCode="0%" sourceLinked="0"/>
              <c:spPr>
                <a:noFill/>
                <a:ln>
                  <a:noFill/>
                </a:ln>
                <a:effectLst/>
              </c:spPr>
              <c:txPr>
                <a:bodyPr/>
                <a:lstStyle/>
                <a:p>
                  <a:pPr>
                    <a:defRPr sz="800" b="1"/>
                  </a:pPr>
                  <a:endParaRPr lang="ca-ES"/>
                </a:p>
              </c:txPr>
              <c:showLegendKey val="0"/>
              <c:showVal val="1"/>
              <c:showCatName val="0"/>
              <c:showSerName val="0"/>
              <c:showPercent val="0"/>
              <c:showBubbleSize val="0"/>
            </c:dLbl>
            <c:dLbl>
              <c:idx val="3"/>
              <c:numFmt formatCode="0.0%" sourceLinked="0"/>
              <c:spPr>
                <a:noFill/>
                <a:ln>
                  <a:noFill/>
                </a:ln>
                <a:effectLst/>
              </c:spPr>
              <c:txPr>
                <a:bodyPr/>
                <a:lstStyle/>
                <a:p>
                  <a:pPr>
                    <a:defRPr sz="800" b="1"/>
                  </a:pPr>
                  <a:endParaRPr lang="ca-ES"/>
                </a:p>
              </c:txPr>
              <c:showLegendKey val="0"/>
              <c:showVal val="1"/>
              <c:showCatName val="0"/>
              <c:showSerName val="0"/>
              <c:showPercent val="0"/>
              <c:showBubbleSize val="0"/>
            </c:dLbl>
            <c:dLbl>
              <c:idx val="4"/>
              <c:numFmt formatCode="0.0%" sourceLinked="0"/>
              <c:spPr>
                <a:noFill/>
                <a:ln>
                  <a:noFill/>
                </a:ln>
                <a:effectLst/>
              </c:spPr>
              <c:txPr>
                <a:bodyPr/>
                <a:lstStyle/>
                <a:p>
                  <a:pPr>
                    <a:defRPr sz="800" b="1"/>
                  </a:pPr>
                  <a:endParaRPr lang="ca-ES"/>
                </a:p>
              </c:txPr>
              <c:showLegendKey val="0"/>
              <c:showVal val="1"/>
              <c:showCatName val="0"/>
              <c:showSerName val="0"/>
              <c:showPercent val="0"/>
              <c:showBubbleSize val="0"/>
            </c:dLbl>
            <c:dLbl>
              <c:idx val="5"/>
              <c:numFmt formatCode="0.0%" sourceLinked="0"/>
              <c:spPr>
                <a:noFill/>
                <a:ln>
                  <a:noFill/>
                </a:ln>
                <a:effectLst/>
              </c:spPr>
              <c:txPr>
                <a:bodyPr/>
                <a:lstStyle/>
                <a:p>
                  <a:pPr>
                    <a:defRPr sz="800" b="1"/>
                  </a:pPr>
                  <a:endParaRPr lang="ca-ES"/>
                </a:p>
              </c:txPr>
              <c:showLegendKey val="0"/>
              <c:showVal val="1"/>
              <c:showCatName val="0"/>
              <c:showSerName val="0"/>
              <c:showPercent val="0"/>
              <c:showBubbleSize val="0"/>
            </c:dLbl>
            <c:spPr>
              <a:noFill/>
              <a:ln>
                <a:noFill/>
              </a:ln>
              <a:effectLst/>
            </c:spPr>
            <c:txPr>
              <a:bodyPr/>
              <a:lstStyle/>
              <a:p>
                <a:pPr>
                  <a:defRPr sz="800" b="1"/>
                </a:pPr>
                <a:endParaRPr lang="ca-E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Hoja1!$A$2:$A$8</c:f>
              <c:strCache>
                <c:ptCount val="7"/>
                <c:pt idx="0">
                  <c:v>Altres</c:v>
                </c:pt>
                <c:pt idx="1">
                  <c:v>Altres aspectes dels centres</c:v>
                </c:pt>
                <c:pt idx="2">
                  <c:v>Aspectes de la inserció laboral</c:v>
                </c:pt>
                <c:pt idx="3">
                  <c:v>Altres aspectes de la formació</c:v>
                </c:pt>
                <c:pt idx="4">
                  <c:v>Professorat</c:v>
                </c:pt>
                <c:pt idx="5">
                  <c:v>Gestió i administració dels estudis i del centre</c:v>
                </c:pt>
                <c:pt idx="6">
                  <c:v>Formació competencial</c:v>
                </c:pt>
              </c:strCache>
            </c:strRef>
          </c:cat>
          <c:val>
            <c:numRef>
              <c:f>Hoja1!$B$2:$B$8</c:f>
              <c:numCache>
                <c:formatCode>0.0%</c:formatCode>
                <c:ptCount val="7"/>
                <c:pt idx="0">
                  <c:v>9.0999999999999998E-2</c:v>
                </c:pt>
                <c:pt idx="1">
                  <c:v>0</c:v>
                </c:pt>
                <c:pt idx="2">
                  <c:v>0</c:v>
                </c:pt>
                <c:pt idx="3">
                  <c:v>9.0999999999999998E-2</c:v>
                </c:pt>
                <c:pt idx="4">
                  <c:v>0.27300000000000002</c:v>
                </c:pt>
                <c:pt idx="5">
                  <c:v>0.27300000000000002</c:v>
                </c:pt>
                <c:pt idx="6">
                  <c:v>0.81799999999999995</c:v>
                </c:pt>
              </c:numCache>
            </c:numRef>
          </c:val>
          <c:extLst xmlns:c16r2="http://schemas.microsoft.com/office/drawing/2015/06/chart">
            <c:ext xmlns:c16="http://schemas.microsoft.com/office/drawing/2014/chart" uri="{C3380CC4-5D6E-409C-BE32-E72D297353CC}">
              <c16:uniqueId val="{00000006-3F68-4B26-97D8-595B05C951DB}"/>
            </c:ext>
          </c:extLst>
        </c:ser>
        <c:dLbls>
          <c:showLegendKey val="0"/>
          <c:showVal val="0"/>
          <c:showCatName val="0"/>
          <c:showSerName val="0"/>
          <c:showPercent val="0"/>
          <c:showBubbleSize val="0"/>
        </c:dLbls>
        <c:gapWidth val="150"/>
        <c:axId val="72830336"/>
        <c:axId val="72844416"/>
      </c:barChart>
      <c:catAx>
        <c:axId val="72830336"/>
        <c:scaling>
          <c:orientation val="minMax"/>
        </c:scaling>
        <c:delete val="0"/>
        <c:axPos val="l"/>
        <c:numFmt formatCode="General" sourceLinked="0"/>
        <c:majorTickMark val="out"/>
        <c:minorTickMark val="none"/>
        <c:tickLblPos val="nextTo"/>
        <c:txPr>
          <a:bodyPr/>
          <a:lstStyle/>
          <a:p>
            <a:pPr>
              <a:defRPr sz="800" b="1"/>
            </a:pPr>
            <a:endParaRPr lang="ca-ES"/>
          </a:p>
        </c:txPr>
        <c:crossAx val="72844416"/>
        <c:crosses val="autoZero"/>
        <c:auto val="1"/>
        <c:lblAlgn val="ctr"/>
        <c:lblOffset val="100"/>
        <c:noMultiLvlLbl val="0"/>
      </c:catAx>
      <c:valAx>
        <c:axId val="72844416"/>
        <c:scaling>
          <c:orientation val="minMax"/>
          <c:max val="1"/>
        </c:scaling>
        <c:delete val="0"/>
        <c:axPos val="b"/>
        <c:numFmt formatCode="0%" sourceLinked="0"/>
        <c:majorTickMark val="out"/>
        <c:minorTickMark val="none"/>
        <c:tickLblPos val="nextTo"/>
        <c:txPr>
          <a:bodyPr/>
          <a:lstStyle/>
          <a:p>
            <a:pPr>
              <a:defRPr sz="800" b="1"/>
            </a:pPr>
            <a:endParaRPr lang="ca-ES"/>
          </a:p>
        </c:txPr>
        <c:crossAx val="72830336"/>
        <c:crosses val="autoZero"/>
        <c:crossBetween val="between"/>
      </c:valAx>
    </c:plotArea>
    <c:plotVisOnly val="1"/>
    <c:dispBlanksAs val="gap"/>
    <c:showDLblsOverMax val="0"/>
  </c:chart>
  <c:txPr>
    <a:bodyPr/>
    <a:lstStyle/>
    <a:p>
      <a:pPr>
        <a:defRPr sz="1800"/>
      </a:pPr>
      <a:endParaRPr lang="ca-ES"/>
    </a:p>
  </c:txPr>
  <c:externalData r:id="rId1">
    <c:autoUpdate val="0"/>
  </c:externalData>
</c:chartSpace>
</file>

<file path=ppt/charts/chart37.xml><?xml version="1.0" encoding="utf-8"?>
<c:chartSpace xmlns:c="http://schemas.openxmlformats.org/drawingml/2006/chart" xmlns:a="http://schemas.openxmlformats.org/drawingml/2006/main" xmlns:r="http://schemas.openxmlformats.org/officeDocument/2006/relationships">
  <c:date1904 val="0"/>
  <c:lang val="ca-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Hoja1!$B$1</c:f>
              <c:strCache>
                <c:ptCount val="1"/>
                <c:pt idx="0">
                  <c:v>Serie 1</c:v>
                </c:pt>
              </c:strCache>
            </c:strRef>
          </c:tx>
          <c:spPr>
            <a:solidFill>
              <a:srgbClr val="006600"/>
            </a:solidFill>
          </c:spPr>
          <c:invertIfNegative val="0"/>
          <c:dLbls>
            <c:dLbl>
              <c:idx val="0"/>
              <c:numFmt formatCode="0.0%" sourceLinked="0"/>
              <c:spPr>
                <a:noFill/>
                <a:ln>
                  <a:noFill/>
                </a:ln>
                <a:effectLst/>
              </c:spPr>
              <c:txPr>
                <a:bodyPr/>
                <a:lstStyle/>
                <a:p>
                  <a:pPr>
                    <a:defRPr sz="800" b="1"/>
                  </a:pPr>
                  <a:endParaRPr lang="ca-ES"/>
                </a:p>
              </c:txPr>
              <c:showLegendKey val="0"/>
              <c:showVal val="1"/>
              <c:showCatName val="0"/>
              <c:showSerName val="0"/>
              <c:showPercent val="0"/>
              <c:showBubbleSize val="0"/>
            </c:dLbl>
            <c:dLbl>
              <c:idx val="1"/>
              <c:numFmt formatCode="0%" sourceLinked="0"/>
              <c:spPr>
                <a:noFill/>
                <a:ln>
                  <a:noFill/>
                </a:ln>
                <a:effectLst/>
              </c:spPr>
              <c:txPr>
                <a:bodyPr/>
                <a:lstStyle/>
                <a:p>
                  <a:pPr>
                    <a:defRPr sz="800" b="1"/>
                  </a:pPr>
                  <a:endParaRPr lang="ca-ES"/>
                </a:p>
              </c:txPr>
              <c:showLegendKey val="0"/>
              <c:showVal val="1"/>
              <c:showCatName val="0"/>
              <c:showSerName val="0"/>
              <c:showPercent val="0"/>
              <c:showBubbleSize val="0"/>
            </c:dLbl>
            <c:dLbl>
              <c:idx val="2"/>
              <c:numFmt formatCode="0.0%" sourceLinked="0"/>
              <c:spPr>
                <a:noFill/>
                <a:ln>
                  <a:noFill/>
                </a:ln>
                <a:effectLst/>
              </c:spPr>
              <c:txPr>
                <a:bodyPr/>
                <a:lstStyle/>
                <a:p>
                  <a:pPr>
                    <a:defRPr sz="800" b="1"/>
                  </a:pPr>
                  <a:endParaRPr lang="ca-ES"/>
                </a:p>
              </c:txPr>
              <c:showLegendKey val="0"/>
              <c:showVal val="1"/>
              <c:showCatName val="0"/>
              <c:showSerName val="0"/>
              <c:showPercent val="0"/>
              <c:showBubbleSize val="0"/>
            </c:dLbl>
            <c:dLbl>
              <c:idx val="3"/>
              <c:numFmt formatCode="0.0%" sourceLinked="0"/>
              <c:spPr>
                <a:noFill/>
                <a:ln>
                  <a:noFill/>
                </a:ln>
                <a:effectLst/>
              </c:spPr>
              <c:txPr>
                <a:bodyPr/>
                <a:lstStyle/>
                <a:p>
                  <a:pPr>
                    <a:defRPr sz="800" b="1"/>
                  </a:pPr>
                  <a:endParaRPr lang="ca-ES"/>
                </a:p>
              </c:txPr>
              <c:showLegendKey val="0"/>
              <c:showVal val="1"/>
              <c:showCatName val="0"/>
              <c:showSerName val="0"/>
              <c:showPercent val="0"/>
              <c:showBubbleSize val="0"/>
            </c:dLbl>
            <c:dLbl>
              <c:idx val="4"/>
              <c:numFmt formatCode="0.0%" sourceLinked="0"/>
              <c:spPr>
                <a:noFill/>
                <a:ln>
                  <a:noFill/>
                </a:ln>
                <a:effectLst/>
              </c:spPr>
              <c:txPr>
                <a:bodyPr/>
                <a:lstStyle/>
                <a:p>
                  <a:pPr>
                    <a:defRPr sz="800" b="1"/>
                  </a:pPr>
                  <a:endParaRPr lang="ca-ES"/>
                </a:p>
              </c:txPr>
              <c:showLegendKey val="0"/>
              <c:showVal val="1"/>
              <c:showCatName val="0"/>
              <c:showSerName val="0"/>
              <c:showPercent val="0"/>
              <c:showBubbleSize val="0"/>
            </c:dLbl>
            <c:dLbl>
              <c:idx val="5"/>
              <c:numFmt formatCode="0.0%" sourceLinked="0"/>
              <c:spPr>
                <a:noFill/>
                <a:ln>
                  <a:noFill/>
                </a:ln>
                <a:effectLst/>
              </c:spPr>
              <c:txPr>
                <a:bodyPr/>
                <a:lstStyle/>
                <a:p>
                  <a:pPr>
                    <a:defRPr sz="800" b="1"/>
                  </a:pPr>
                  <a:endParaRPr lang="ca-ES"/>
                </a:p>
              </c:txPr>
              <c:showLegendKey val="0"/>
              <c:showVal val="1"/>
              <c:showCatName val="0"/>
              <c:showSerName val="0"/>
              <c:showPercent val="0"/>
              <c:showBubbleSize val="0"/>
            </c:dLbl>
            <c:spPr>
              <a:noFill/>
              <a:ln>
                <a:noFill/>
              </a:ln>
              <a:effectLst/>
            </c:spPr>
            <c:txPr>
              <a:bodyPr/>
              <a:lstStyle/>
              <a:p>
                <a:pPr>
                  <a:defRPr sz="800" b="1"/>
                </a:pPr>
                <a:endParaRPr lang="ca-E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Hoja1!$A$2:$A$8</c:f>
              <c:strCache>
                <c:ptCount val="7"/>
                <c:pt idx="0">
                  <c:v>Altres</c:v>
                </c:pt>
                <c:pt idx="1">
                  <c:v>Professorat</c:v>
                </c:pt>
                <c:pt idx="2">
                  <c:v>Aspectes de la inserció laboral</c:v>
                </c:pt>
                <c:pt idx="3">
                  <c:v>Formació competencial</c:v>
                </c:pt>
                <c:pt idx="4">
                  <c:v>Altres aspectes dels estudis i dels centres</c:v>
                </c:pt>
                <c:pt idx="5">
                  <c:v>Altres aspectes de la formació</c:v>
                </c:pt>
                <c:pt idx="6">
                  <c:v>Gestió i administració dels estudis i del centre</c:v>
                </c:pt>
              </c:strCache>
            </c:strRef>
          </c:cat>
          <c:val>
            <c:numRef>
              <c:f>Hoja1!$B$2:$B$8</c:f>
              <c:numCache>
                <c:formatCode>0.0%</c:formatCode>
                <c:ptCount val="7"/>
                <c:pt idx="0">
                  <c:v>0.125</c:v>
                </c:pt>
                <c:pt idx="1">
                  <c:v>0</c:v>
                </c:pt>
                <c:pt idx="2">
                  <c:v>0.125</c:v>
                </c:pt>
                <c:pt idx="3">
                  <c:v>0.125</c:v>
                </c:pt>
                <c:pt idx="4">
                  <c:v>0.25</c:v>
                </c:pt>
                <c:pt idx="5">
                  <c:v>0.25</c:v>
                </c:pt>
                <c:pt idx="6">
                  <c:v>0.875</c:v>
                </c:pt>
              </c:numCache>
            </c:numRef>
          </c:val>
          <c:extLst xmlns:c16r2="http://schemas.microsoft.com/office/drawing/2015/06/chart">
            <c:ext xmlns:c16="http://schemas.microsoft.com/office/drawing/2014/chart" uri="{C3380CC4-5D6E-409C-BE32-E72D297353CC}">
              <c16:uniqueId val="{00000006-ACAA-428B-AEAA-2C1DEBF5E91A}"/>
            </c:ext>
          </c:extLst>
        </c:ser>
        <c:dLbls>
          <c:showLegendKey val="0"/>
          <c:showVal val="0"/>
          <c:showCatName val="0"/>
          <c:showSerName val="0"/>
          <c:showPercent val="0"/>
          <c:showBubbleSize val="0"/>
        </c:dLbls>
        <c:gapWidth val="150"/>
        <c:axId val="73070464"/>
        <c:axId val="73072000"/>
      </c:barChart>
      <c:catAx>
        <c:axId val="73070464"/>
        <c:scaling>
          <c:orientation val="minMax"/>
        </c:scaling>
        <c:delete val="0"/>
        <c:axPos val="l"/>
        <c:numFmt formatCode="General" sourceLinked="0"/>
        <c:majorTickMark val="out"/>
        <c:minorTickMark val="none"/>
        <c:tickLblPos val="nextTo"/>
        <c:txPr>
          <a:bodyPr/>
          <a:lstStyle/>
          <a:p>
            <a:pPr>
              <a:defRPr sz="800" b="1"/>
            </a:pPr>
            <a:endParaRPr lang="ca-ES"/>
          </a:p>
        </c:txPr>
        <c:crossAx val="73072000"/>
        <c:crosses val="autoZero"/>
        <c:auto val="1"/>
        <c:lblAlgn val="ctr"/>
        <c:lblOffset val="100"/>
        <c:noMultiLvlLbl val="0"/>
      </c:catAx>
      <c:valAx>
        <c:axId val="73072000"/>
        <c:scaling>
          <c:orientation val="minMax"/>
          <c:max val="1"/>
        </c:scaling>
        <c:delete val="0"/>
        <c:axPos val="b"/>
        <c:numFmt formatCode="0%" sourceLinked="0"/>
        <c:majorTickMark val="out"/>
        <c:minorTickMark val="none"/>
        <c:tickLblPos val="nextTo"/>
        <c:txPr>
          <a:bodyPr/>
          <a:lstStyle/>
          <a:p>
            <a:pPr>
              <a:defRPr sz="800" b="1"/>
            </a:pPr>
            <a:endParaRPr lang="ca-ES"/>
          </a:p>
        </c:txPr>
        <c:crossAx val="73070464"/>
        <c:crosses val="autoZero"/>
        <c:crossBetween val="between"/>
      </c:valAx>
    </c:plotArea>
    <c:plotVisOnly val="1"/>
    <c:dispBlanksAs val="gap"/>
    <c:showDLblsOverMax val="0"/>
  </c:chart>
  <c:txPr>
    <a:bodyPr/>
    <a:lstStyle/>
    <a:p>
      <a:pPr>
        <a:defRPr sz="1800"/>
      </a:pPr>
      <a:endParaRPr lang="ca-ES"/>
    </a:p>
  </c:txPr>
  <c:externalData r:id="rId1">
    <c:autoUpdate val="0"/>
  </c:externalData>
</c:chartSpace>
</file>

<file path=ppt/charts/chart38.xml><?xml version="1.0" encoding="utf-8"?>
<c:chartSpace xmlns:c="http://schemas.openxmlformats.org/drawingml/2006/chart" xmlns:a="http://schemas.openxmlformats.org/drawingml/2006/main" xmlns:r="http://schemas.openxmlformats.org/officeDocument/2006/relationships">
  <c:date1904 val="0"/>
  <c:lang val="ca-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5.4810695538057924E-2"/>
          <c:y val="6.928793626105037E-2"/>
          <c:w val="0.87741322178477688"/>
          <c:h val="0.79472915707779235"/>
        </c:manualLayout>
      </c:layout>
      <c:barChart>
        <c:barDir val="bar"/>
        <c:grouping val="clustered"/>
        <c:varyColors val="0"/>
        <c:ser>
          <c:idx val="0"/>
          <c:order val="0"/>
          <c:tx>
            <c:strRef>
              <c:f>Hoja1!$B$1</c:f>
              <c:strCache>
                <c:ptCount val="1"/>
                <c:pt idx="0">
                  <c:v>Total</c:v>
                </c:pt>
              </c:strCache>
            </c:strRef>
          </c:tx>
          <c:spPr>
            <a:solidFill>
              <a:srgbClr val="006600"/>
            </a:solidFill>
          </c:spPr>
          <c:invertIfNegative val="0"/>
          <c:dLbls>
            <c:numFmt formatCode="0.0%" sourceLinked="0"/>
            <c:spPr>
              <a:noFill/>
              <a:ln>
                <a:noFill/>
              </a:ln>
              <a:effectLst/>
            </c:spPr>
            <c:txPr>
              <a:bodyPr/>
              <a:lstStyle/>
              <a:p>
                <a:pPr>
                  <a:defRPr sz="800" b="1"/>
                </a:pPr>
                <a:endParaRPr lang="ca-E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Hoja1!$A$2:$A$3</c:f>
              <c:strCache>
                <c:ptCount val="2"/>
                <c:pt idx="0">
                  <c:v>No</c:v>
                </c:pt>
                <c:pt idx="1">
                  <c:v>Sí</c:v>
                </c:pt>
              </c:strCache>
            </c:strRef>
          </c:cat>
          <c:val>
            <c:numRef>
              <c:f>Hoja1!$B$2:$B$3</c:f>
              <c:numCache>
                <c:formatCode>0.0%</c:formatCode>
                <c:ptCount val="2"/>
                <c:pt idx="0">
                  <c:v>0.25</c:v>
                </c:pt>
                <c:pt idx="1">
                  <c:v>0.75000000000000011</c:v>
                </c:pt>
              </c:numCache>
            </c:numRef>
          </c:val>
          <c:extLst xmlns:c16r2="http://schemas.microsoft.com/office/drawing/2015/06/chart">
            <c:ext xmlns:c16="http://schemas.microsoft.com/office/drawing/2014/chart" uri="{C3380CC4-5D6E-409C-BE32-E72D297353CC}">
              <c16:uniqueId val="{00000000-6C21-49EC-91B1-0C5EA2D04FEF}"/>
            </c:ext>
          </c:extLst>
        </c:ser>
        <c:dLbls>
          <c:showLegendKey val="0"/>
          <c:showVal val="0"/>
          <c:showCatName val="0"/>
          <c:showSerName val="0"/>
          <c:showPercent val="0"/>
          <c:showBubbleSize val="0"/>
        </c:dLbls>
        <c:gapWidth val="150"/>
        <c:axId val="73670016"/>
        <c:axId val="73680000"/>
      </c:barChart>
      <c:catAx>
        <c:axId val="73670016"/>
        <c:scaling>
          <c:orientation val="minMax"/>
        </c:scaling>
        <c:delete val="0"/>
        <c:axPos val="l"/>
        <c:numFmt formatCode="General" sourceLinked="0"/>
        <c:majorTickMark val="out"/>
        <c:minorTickMark val="none"/>
        <c:tickLblPos val="nextTo"/>
        <c:txPr>
          <a:bodyPr/>
          <a:lstStyle/>
          <a:p>
            <a:pPr>
              <a:defRPr sz="800" b="1"/>
            </a:pPr>
            <a:endParaRPr lang="ca-ES"/>
          </a:p>
        </c:txPr>
        <c:crossAx val="73680000"/>
        <c:crosses val="autoZero"/>
        <c:auto val="1"/>
        <c:lblAlgn val="ctr"/>
        <c:lblOffset val="100"/>
        <c:noMultiLvlLbl val="0"/>
      </c:catAx>
      <c:valAx>
        <c:axId val="73680000"/>
        <c:scaling>
          <c:orientation val="minMax"/>
          <c:max val="1"/>
        </c:scaling>
        <c:delete val="0"/>
        <c:axPos val="b"/>
        <c:numFmt formatCode="0%" sourceLinked="0"/>
        <c:majorTickMark val="out"/>
        <c:minorTickMark val="none"/>
        <c:tickLblPos val="nextTo"/>
        <c:txPr>
          <a:bodyPr/>
          <a:lstStyle/>
          <a:p>
            <a:pPr>
              <a:defRPr sz="800" b="1"/>
            </a:pPr>
            <a:endParaRPr lang="ca-ES"/>
          </a:p>
        </c:txPr>
        <c:crossAx val="73670016"/>
        <c:crosses val="autoZero"/>
        <c:crossBetween val="between"/>
      </c:valAx>
    </c:plotArea>
    <c:plotVisOnly val="1"/>
    <c:dispBlanksAs val="gap"/>
    <c:showDLblsOverMax val="0"/>
  </c:chart>
  <c:txPr>
    <a:bodyPr/>
    <a:lstStyle/>
    <a:p>
      <a:pPr>
        <a:defRPr sz="1800"/>
      </a:pPr>
      <a:endParaRPr lang="ca-ES"/>
    </a:p>
  </c:txPr>
  <c:externalData r:id="rId1">
    <c:autoUpdate val="0"/>
  </c:externalData>
</c:chartSpace>
</file>

<file path=ppt/charts/chart39.xml><?xml version="1.0" encoding="utf-8"?>
<c:chartSpace xmlns:c="http://schemas.openxmlformats.org/drawingml/2006/chart" xmlns:a="http://schemas.openxmlformats.org/drawingml/2006/main" xmlns:r="http://schemas.openxmlformats.org/officeDocument/2006/relationships">
  <c:date1904 val="0"/>
  <c:lang val="ca-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8560695538057773E-2"/>
          <c:y val="7.6636739436358917E-2"/>
          <c:w val="0.87741322178477688"/>
          <c:h val="0.79472915707779235"/>
        </c:manualLayout>
      </c:layout>
      <c:barChart>
        <c:barDir val="bar"/>
        <c:grouping val="clustered"/>
        <c:varyColors val="0"/>
        <c:ser>
          <c:idx val="0"/>
          <c:order val="0"/>
          <c:tx>
            <c:strRef>
              <c:f>Hoja1!$B$1</c:f>
              <c:strCache>
                <c:ptCount val="1"/>
                <c:pt idx="0">
                  <c:v>Total</c:v>
                </c:pt>
              </c:strCache>
            </c:strRef>
          </c:tx>
          <c:spPr>
            <a:solidFill>
              <a:srgbClr val="006600"/>
            </a:solidFill>
          </c:spPr>
          <c:invertIfNegative val="0"/>
          <c:dLbls>
            <c:dLbl>
              <c:idx val="1"/>
              <c:numFmt formatCode="0%" sourceLinked="0"/>
              <c:spPr>
                <a:noFill/>
                <a:ln>
                  <a:noFill/>
                </a:ln>
                <a:effectLst/>
              </c:spPr>
              <c:txPr>
                <a:bodyPr/>
                <a:lstStyle/>
                <a:p>
                  <a:pPr>
                    <a:defRPr sz="800" b="1"/>
                  </a:pPr>
                  <a:endParaRPr lang="ca-ES"/>
                </a:p>
              </c:txPr>
              <c:showLegendKey val="0"/>
              <c:showVal val="1"/>
              <c:showCatName val="0"/>
              <c:showSerName val="0"/>
              <c:showPercent val="0"/>
              <c:showBubbleSize val="0"/>
            </c:dLbl>
            <c:numFmt formatCode="0.0%" sourceLinked="0"/>
            <c:spPr>
              <a:noFill/>
              <a:ln>
                <a:noFill/>
              </a:ln>
              <a:effectLst/>
            </c:spPr>
            <c:txPr>
              <a:bodyPr/>
              <a:lstStyle/>
              <a:p>
                <a:pPr>
                  <a:defRPr sz="800" b="1"/>
                </a:pPr>
                <a:endParaRPr lang="ca-E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Hoja1!$A$2:$A$5</c:f>
              <c:strCache>
                <c:ptCount val="4"/>
                <c:pt idx="0">
                  <c:v>Altres</c:v>
                </c:pt>
                <c:pt idx="1">
                  <c:v>No m'han agradat les condicions de treball del sector</c:v>
                </c:pt>
                <c:pt idx="2">
                  <c:v>Per l'elevada taxa d'atur al sector</c:v>
                </c:pt>
                <c:pt idx="3">
                  <c:v>No m'han agradat els estudis</c:v>
                </c:pt>
              </c:strCache>
            </c:strRef>
          </c:cat>
          <c:val>
            <c:numRef>
              <c:f>Hoja1!$B$2:$B$5</c:f>
              <c:numCache>
                <c:formatCode>0.0%</c:formatCode>
                <c:ptCount val="4"/>
                <c:pt idx="0">
                  <c:v>0.33300000000000007</c:v>
                </c:pt>
                <c:pt idx="1">
                  <c:v>0</c:v>
                </c:pt>
                <c:pt idx="2">
                  <c:v>0.33300000000000007</c:v>
                </c:pt>
                <c:pt idx="3">
                  <c:v>0.33300000000000007</c:v>
                </c:pt>
              </c:numCache>
            </c:numRef>
          </c:val>
          <c:extLst xmlns:c16r2="http://schemas.microsoft.com/office/drawing/2015/06/chart">
            <c:ext xmlns:c16="http://schemas.microsoft.com/office/drawing/2014/chart" uri="{C3380CC4-5D6E-409C-BE32-E72D297353CC}">
              <c16:uniqueId val="{00000000-5119-4F77-B49E-C8035610ED3F}"/>
            </c:ext>
          </c:extLst>
        </c:ser>
        <c:dLbls>
          <c:showLegendKey val="0"/>
          <c:showVal val="0"/>
          <c:showCatName val="0"/>
          <c:showSerName val="0"/>
          <c:showPercent val="0"/>
          <c:showBubbleSize val="0"/>
        </c:dLbls>
        <c:gapWidth val="150"/>
        <c:axId val="73725824"/>
        <c:axId val="73727360"/>
      </c:barChart>
      <c:catAx>
        <c:axId val="73725824"/>
        <c:scaling>
          <c:orientation val="minMax"/>
        </c:scaling>
        <c:delete val="0"/>
        <c:axPos val="l"/>
        <c:numFmt formatCode="General" sourceLinked="0"/>
        <c:majorTickMark val="out"/>
        <c:minorTickMark val="none"/>
        <c:tickLblPos val="nextTo"/>
        <c:txPr>
          <a:bodyPr/>
          <a:lstStyle/>
          <a:p>
            <a:pPr>
              <a:defRPr sz="800" b="1"/>
            </a:pPr>
            <a:endParaRPr lang="ca-ES"/>
          </a:p>
        </c:txPr>
        <c:crossAx val="73727360"/>
        <c:crosses val="autoZero"/>
        <c:auto val="1"/>
        <c:lblAlgn val="ctr"/>
        <c:lblOffset val="100"/>
        <c:noMultiLvlLbl val="0"/>
      </c:catAx>
      <c:valAx>
        <c:axId val="73727360"/>
        <c:scaling>
          <c:orientation val="minMax"/>
          <c:max val="1"/>
        </c:scaling>
        <c:delete val="0"/>
        <c:axPos val="b"/>
        <c:numFmt formatCode="0%" sourceLinked="0"/>
        <c:majorTickMark val="out"/>
        <c:minorTickMark val="none"/>
        <c:tickLblPos val="nextTo"/>
        <c:txPr>
          <a:bodyPr/>
          <a:lstStyle/>
          <a:p>
            <a:pPr>
              <a:defRPr sz="800" b="1"/>
            </a:pPr>
            <a:endParaRPr lang="ca-ES"/>
          </a:p>
        </c:txPr>
        <c:crossAx val="73725824"/>
        <c:crosses val="autoZero"/>
        <c:crossBetween val="between"/>
      </c:valAx>
    </c:plotArea>
    <c:plotVisOnly val="1"/>
    <c:dispBlanksAs val="gap"/>
    <c:showDLblsOverMax val="0"/>
  </c:chart>
  <c:txPr>
    <a:bodyPr/>
    <a:lstStyle/>
    <a:p>
      <a:pPr>
        <a:defRPr sz="1800"/>
      </a:pPr>
      <a:endParaRPr lang="ca-ES"/>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ca-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Hoja1!$B$1</c:f>
              <c:strCache>
                <c:ptCount val="1"/>
                <c:pt idx="0">
                  <c:v>Columna1</c:v>
                </c:pt>
              </c:strCache>
            </c:strRef>
          </c:tx>
          <c:spPr>
            <a:solidFill>
              <a:srgbClr val="006600"/>
            </a:solidFill>
          </c:spPr>
          <c:invertIfNegative val="0"/>
          <c:dLbls>
            <c:dLbl>
              <c:idx val="0"/>
              <c:numFmt formatCode="0%" sourceLinked="0"/>
              <c:spPr>
                <a:noFill/>
                <a:ln>
                  <a:noFill/>
                </a:ln>
                <a:effectLst/>
              </c:spPr>
              <c:txPr>
                <a:bodyPr/>
                <a:lstStyle/>
                <a:p>
                  <a:pPr>
                    <a:defRPr sz="800" b="1"/>
                  </a:pPr>
                  <a:endParaRPr lang="ca-ES"/>
                </a:p>
              </c:txPr>
              <c:showLegendKey val="0"/>
              <c:showVal val="1"/>
              <c:showCatName val="0"/>
              <c:showSerName val="0"/>
              <c:showPercent val="0"/>
              <c:showBubbleSize val="0"/>
            </c:dLbl>
            <c:numFmt formatCode="0.0%" sourceLinked="0"/>
            <c:spPr>
              <a:noFill/>
              <a:ln>
                <a:noFill/>
              </a:ln>
              <a:effectLst/>
            </c:spPr>
            <c:txPr>
              <a:bodyPr/>
              <a:lstStyle/>
              <a:p>
                <a:pPr>
                  <a:defRPr sz="800" b="1"/>
                </a:pPr>
                <a:endParaRPr lang="ca-E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Hoja1!$A$2:$A$4</c:f>
              <c:strCache>
                <c:ptCount val="3"/>
                <c:pt idx="0">
                  <c:v>No he treballat mai</c:v>
                </c:pt>
                <c:pt idx="1">
                  <c:v>Ara no</c:v>
                </c:pt>
                <c:pt idx="2">
                  <c:v>Sí</c:v>
                </c:pt>
              </c:strCache>
            </c:strRef>
          </c:cat>
          <c:val>
            <c:numRef>
              <c:f>Hoja1!$B$2:$B$4</c:f>
              <c:numCache>
                <c:formatCode>0.0%</c:formatCode>
                <c:ptCount val="3"/>
                <c:pt idx="0">
                  <c:v>0</c:v>
                </c:pt>
                <c:pt idx="1">
                  <c:v>0.16700000000000001</c:v>
                </c:pt>
                <c:pt idx="2">
                  <c:v>0.83300000000000007</c:v>
                </c:pt>
              </c:numCache>
            </c:numRef>
          </c:val>
          <c:extLst xmlns:c16r2="http://schemas.microsoft.com/office/drawing/2015/06/chart">
            <c:ext xmlns:c16="http://schemas.microsoft.com/office/drawing/2014/chart" uri="{C3380CC4-5D6E-409C-BE32-E72D297353CC}">
              <c16:uniqueId val="{00000000-17DD-49D4-8BC7-07DDCC89C90C}"/>
            </c:ext>
          </c:extLst>
        </c:ser>
        <c:dLbls>
          <c:showLegendKey val="0"/>
          <c:showVal val="0"/>
          <c:showCatName val="0"/>
          <c:showSerName val="0"/>
          <c:showPercent val="0"/>
          <c:showBubbleSize val="0"/>
        </c:dLbls>
        <c:gapWidth val="150"/>
        <c:axId val="68247936"/>
        <c:axId val="68249472"/>
      </c:barChart>
      <c:catAx>
        <c:axId val="68247936"/>
        <c:scaling>
          <c:orientation val="minMax"/>
        </c:scaling>
        <c:delete val="0"/>
        <c:axPos val="l"/>
        <c:numFmt formatCode="General" sourceLinked="0"/>
        <c:majorTickMark val="out"/>
        <c:minorTickMark val="none"/>
        <c:tickLblPos val="nextTo"/>
        <c:txPr>
          <a:bodyPr/>
          <a:lstStyle/>
          <a:p>
            <a:pPr>
              <a:defRPr sz="800" b="1"/>
            </a:pPr>
            <a:endParaRPr lang="ca-ES"/>
          </a:p>
        </c:txPr>
        <c:crossAx val="68249472"/>
        <c:crosses val="autoZero"/>
        <c:auto val="1"/>
        <c:lblAlgn val="ctr"/>
        <c:lblOffset val="100"/>
        <c:noMultiLvlLbl val="0"/>
      </c:catAx>
      <c:valAx>
        <c:axId val="68249472"/>
        <c:scaling>
          <c:orientation val="minMax"/>
          <c:max val="1"/>
        </c:scaling>
        <c:delete val="0"/>
        <c:axPos val="b"/>
        <c:numFmt formatCode="0%" sourceLinked="0"/>
        <c:majorTickMark val="out"/>
        <c:minorTickMark val="none"/>
        <c:tickLblPos val="nextTo"/>
        <c:txPr>
          <a:bodyPr/>
          <a:lstStyle/>
          <a:p>
            <a:pPr>
              <a:defRPr sz="800" b="1"/>
            </a:pPr>
            <a:endParaRPr lang="ca-ES"/>
          </a:p>
        </c:txPr>
        <c:crossAx val="68247936"/>
        <c:crosses val="autoZero"/>
        <c:crossBetween val="between"/>
      </c:valAx>
    </c:plotArea>
    <c:plotVisOnly val="1"/>
    <c:dispBlanksAs val="gap"/>
    <c:showDLblsOverMax val="0"/>
  </c:chart>
  <c:txPr>
    <a:bodyPr/>
    <a:lstStyle/>
    <a:p>
      <a:pPr>
        <a:defRPr sz="1800"/>
      </a:pPr>
      <a:endParaRPr lang="ca-ES"/>
    </a:p>
  </c:txPr>
  <c:externalData r:id="rId1">
    <c:autoUpdate val="0"/>
  </c:externalData>
</c:chartSpace>
</file>

<file path=ppt/charts/chart40.xml><?xml version="1.0" encoding="utf-8"?>
<c:chartSpace xmlns:c="http://schemas.openxmlformats.org/drawingml/2006/chart" xmlns:a="http://schemas.openxmlformats.org/drawingml/2006/main" xmlns:r="http://schemas.openxmlformats.org/officeDocument/2006/relationships">
  <c:date1904 val="0"/>
  <c:lang val="ca-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8560695538057773E-2"/>
          <c:y val="7.6636739436358917E-2"/>
          <c:w val="0.87741322178477688"/>
          <c:h val="0.79472915707779235"/>
        </c:manualLayout>
      </c:layout>
      <c:barChart>
        <c:barDir val="bar"/>
        <c:grouping val="clustered"/>
        <c:varyColors val="0"/>
        <c:ser>
          <c:idx val="0"/>
          <c:order val="0"/>
          <c:tx>
            <c:strRef>
              <c:f>Hoja1!$B$1</c:f>
              <c:strCache>
                <c:ptCount val="1"/>
                <c:pt idx="0">
                  <c:v>Total</c:v>
                </c:pt>
              </c:strCache>
            </c:strRef>
          </c:tx>
          <c:spPr>
            <a:solidFill>
              <a:srgbClr val="006600"/>
            </a:solidFill>
          </c:spPr>
          <c:invertIfNegative val="0"/>
          <c:dLbls>
            <c:numFmt formatCode="0.0%" sourceLinked="0"/>
            <c:spPr>
              <a:noFill/>
              <a:ln>
                <a:noFill/>
              </a:ln>
              <a:effectLst/>
            </c:spPr>
            <c:txPr>
              <a:bodyPr/>
              <a:lstStyle/>
              <a:p>
                <a:pPr>
                  <a:defRPr sz="800" b="1"/>
                </a:pPr>
                <a:endParaRPr lang="ca-E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Hoja1!$A$2:$A$3</c:f>
              <c:strCache>
                <c:ptCount val="2"/>
                <c:pt idx="0">
                  <c:v>No</c:v>
                </c:pt>
                <c:pt idx="1">
                  <c:v>Sí</c:v>
                </c:pt>
              </c:strCache>
            </c:strRef>
          </c:cat>
          <c:val>
            <c:numRef>
              <c:f>Hoja1!$B$2:$B$3</c:f>
              <c:numCache>
                <c:formatCode>0.0%</c:formatCode>
                <c:ptCount val="2"/>
                <c:pt idx="0">
                  <c:v>0.25</c:v>
                </c:pt>
                <c:pt idx="1">
                  <c:v>0.75000000000000011</c:v>
                </c:pt>
              </c:numCache>
            </c:numRef>
          </c:val>
          <c:extLst xmlns:c16r2="http://schemas.microsoft.com/office/drawing/2015/06/chart">
            <c:ext xmlns:c16="http://schemas.microsoft.com/office/drawing/2014/chart" uri="{C3380CC4-5D6E-409C-BE32-E72D297353CC}">
              <c16:uniqueId val="{00000000-E3C1-4038-B7CD-FF2E73EC3FE4}"/>
            </c:ext>
          </c:extLst>
        </c:ser>
        <c:dLbls>
          <c:showLegendKey val="0"/>
          <c:showVal val="0"/>
          <c:showCatName val="0"/>
          <c:showSerName val="0"/>
          <c:showPercent val="0"/>
          <c:showBubbleSize val="0"/>
        </c:dLbls>
        <c:gapWidth val="150"/>
        <c:axId val="73416704"/>
        <c:axId val="73418240"/>
      </c:barChart>
      <c:catAx>
        <c:axId val="73416704"/>
        <c:scaling>
          <c:orientation val="minMax"/>
        </c:scaling>
        <c:delete val="0"/>
        <c:axPos val="l"/>
        <c:numFmt formatCode="General" sourceLinked="0"/>
        <c:majorTickMark val="out"/>
        <c:minorTickMark val="none"/>
        <c:tickLblPos val="nextTo"/>
        <c:txPr>
          <a:bodyPr/>
          <a:lstStyle/>
          <a:p>
            <a:pPr>
              <a:defRPr sz="800" b="1"/>
            </a:pPr>
            <a:endParaRPr lang="ca-ES"/>
          </a:p>
        </c:txPr>
        <c:crossAx val="73418240"/>
        <c:crosses val="autoZero"/>
        <c:auto val="1"/>
        <c:lblAlgn val="ctr"/>
        <c:lblOffset val="100"/>
        <c:noMultiLvlLbl val="0"/>
      </c:catAx>
      <c:valAx>
        <c:axId val="73418240"/>
        <c:scaling>
          <c:orientation val="minMax"/>
          <c:max val="1"/>
        </c:scaling>
        <c:delete val="0"/>
        <c:axPos val="b"/>
        <c:numFmt formatCode="0%" sourceLinked="0"/>
        <c:majorTickMark val="out"/>
        <c:minorTickMark val="none"/>
        <c:tickLblPos val="nextTo"/>
        <c:txPr>
          <a:bodyPr/>
          <a:lstStyle/>
          <a:p>
            <a:pPr>
              <a:defRPr sz="800" b="1"/>
            </a:pPr>
            <a:endParaRPr lang="ca-ES"/>
          </a:p>
        </c:txPr>
        <c:crossAx val="73416704"/>
        <c:crosses val="autoZero"/>
        <c:crossBetween val="between"/>
      </c:valAx>
    </c:plotArea>
    <c:plotVisOnly val="1"/>
    <c:dispBlanksAs val="gap"/>
    <c:showDLblsOverMax val="0"/>
  </c:chart>
  <c:txPr>
    <a:bodyPr/>
    <a:lstStyle/>
    <a:p>
      <a:pPr>
        <a:defRPr sz="1800"/>
      </a:pPr>
      <a:endParaRPr lang="ca-ES"/>
    </a:p>
  </c:txPr>
  <c:externalData r:id="rId1">
    <c:autoUpdate val="0"/>
  </c:externalData>
</c:chartSpace>
</file>

<file path=ppt/charts/chart41.xml><?xml version="1.0" encoding="utf-8"?>
<c:chartSpace xmlns:c="http://schemas.openxmlformats.org/drawingml/2006/chart" xmlns:a="http://schemas.openxmlformats.org/drawingml/2006/main" xmlns:r="http://schemas.openxmlformats.org/officeDocument/2006/relationships">
  <c:date1904 val="0"/>
  <c:lang val="ca-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3331642568362766"/>
          <c:y val="7.6636739436358917E-2"/>
          <c:w val="0.53258467154393296"/>
          <c:h val="0.79472915707779235"/>
        </c:manualLayout>
      </c:layout>
      <c:barChart>
        <c:barDir val="bar"/>
        <c:grouping val="clustered"/>
        <c:varyColors val="0"/>
        <c:ser>
          <c:idx val="0"/>
          <c:order val="0"/>
          <c:tx>
            <c:strRef>
              <c:f>Hoja1!$B$1</c:f>
              <c:strCache>
                <c:ptCount val="1"/>
                <c:pt idx="0">
                  <c:v>Total</c:v>
                </c:pt>
              </c:strCache>
            </c:strRef>
          </c:tx>
          <c:spPr>
            <a:solidFill>
              <a:srgbClr val="006600"/>
            </a:solidFill>
          </c:spPr>
          <c:invertIfNegative val="0"/>
          <c:dLbls>
            <c:dLbl>
              <c:idx val="1"/>
              <c:numFmt formatCode="0%" sourceLinked="0"/>
              <c:spPr>
                <a:noFill/>
                <a:ln>
                  <a:noFill/>
                </a:ln>
                <a:effectLst/>
              </c:spPr>
              <c:txPr>
                <a:bodyPr/>
                <a:lstStyle/>
                <a:p>
                  <a:pPr>
                    <a:defRPr sz="800" b="1"/>
                  </a:pPr>
                  <a:endParaRPr lang="ca-ES"/>
                </a:p>
              </c:txPr>
              <c:showLegendKey val="0"/>
              <c:showVal val="1"/>
              <c:showCatName val="0"/>
              <c:showSerName val="0"/>
              <c:showPercent val="0"/>
              <c:showBubbleSize val="0"/>
            </c:dLbl>
            <c:dLbl>
              <c:idx val="2"/>
              <c:numFmt formatCode="0%" sourceLinked="0"/>
              <c:spPr>
                <a:noFill/>
                <a:ln>
                  <a:noFill/>
                </a:ln>
                <a:effectLst/>
              </c:spPr>
              <c:txPr>
                <a:bodyPr/>
                <a:lstStyle/>
                <a:p>
                  <a:pPr>
                    <a:defRPr sz="800" b="1"/>
                  </a:pPr>
                  <a:endParaRPr lang="ca-ES"/>
                </a:p>
              </c:txPr>
              <c:showLegendKey val="0"/>
              <c:showVal val="1"/>
              <c:showCatName val="0"/>
              <c:showSerName val="0"/>
              <c:showPercent val="0"/>
              <c:showBubbleSize val="0"/>
            </c:dLbl>
            <c:numFmt formatCode="0.0%" sourceLinked="0"/>
            <c:spPr>
              <a:noFill/>
              <a:ln>
                <a:noFill/>
              </a:ln>
              <a:effectLst/>
            </c:spPr>
            <c:txPr>
              <a:bodyPr/>
              <a:lstStyle/>
              <a:p>
                <a:pPr>
                  <a:defRPr sz="800" b="1"/>
                </a:pPr>
                <a:endParaRPr lang="ca-E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Hoja1!$A$2:$A$5</c:f>
              <c:strCache>
                <c:ptCount val="4"/>
                <c:pt idx="0">
                  <c:v>Altres</c:v>
                </c:pt>
                <c:pt idx="1">
                  <c:v>Poc reconeixement dels estudis d'aquesta universitat</c:v>
                </c:pt>
                <c:pt idx="2">
                  <c:v>Poca reputació de la universitat al món empresarial</c:v>
                </c:pt>
                <c:pt idx="3">
                  <c:v>Problemes de convalidació dels estudis</c:v>
                </c:pt>
              </c:strCache>
            </c:strRef>
          </c:cat>
          <c:val>
            <c:numRef>
              <c:f>Hoja1!$B$2:$B$5</c:f>
              <c:numCache>
                <c:formatCode>0.0%</c:formatCode>
                <c:ptCount val="4"/>
                <c:pt idx="0">
                  <c:v>0.66700000000000015</c:v>
                </c:pt>
                <c:pt idx="1">
                  <c:v>0</c:v>
                </c:pt>
                <c:pt idx="2">
                  <c:v>0</c:v>
                </c:pt>
                <c:pt idx="3">
                  <c:v>0.33300000000000007</c:v>
                </c:pt>
              </c:numCache>
            </c:numRef>
          </c:val>
          <c:extLst xmlns:c16r2="http://schemas.microsoft.com/office/drawing/2015/06/chart">
            <c:ext xmlns:c16="http://schemas.microsoft.com/office/drawing/2014/chart" uri="{C3380CC4-5D6E-409C-BE32-E72D297353CC}">
              <c16:uniqueId val="{00000001-F98A-4E1A-9FC2-B45CD9017C91}"/>
            </c:ext>
          </c:extLst>
        </c:ser>
        <c:dLbls>
          <c:showLegendKey val="0"/>
          <c:showVal val="0"/>
          <c:showCatName val="0"/>
          <c:showSerName val="0"/>
          <c:showPercent val="0"/>
          <c:showBubbleSize val="0"/>
        </c:dLbls>
        <c:gapWidth val="150"/>
        <c:axId val="73452544"/>
        <c:axId val="73454336"/>
      </c:barChart>
      <c:catAx>
        <c:axId val="73452544"/>
        <c:scaling>
          <c:orientation val="minMax"/>
        </c:scaling>
        <c:delete val="0"/>
        <c:axPos val="l"/>
        <c:numFmt formatCode="General" sourceLinked="0"/>
        <c:majorTickMark val="out"/>
        <c:minorTickMark val="none"/>
        <c:tickLblPos val="nextTo"/>
        <c:txPr>
          <a:bodyPr/>
          <a:lstStyle/>
          <a:p>
            <a:pPr>
              <a:defRPr sz="800" b="1"/>
            </a:pPr>
            <a:endParaRPr lang="ca-ES"/>
          </a:p>
        </c:txPr>
        <c:crossAx val="73454336"/>
        <c:crosses val="autoZero"/>
        <c:auto val="1"/>
        <c:lblAlgn val="ctr"/>
        <c:lblOffset val="100"/>
        <c:noMultiLvlLbl val="0"/>
      </c:catAx>
      <c:valAx>
        <c:axId val="73454336"/>
        <c:scaling>
          <c:orientation val="minMax"/>
          <c:max val="1"/>
        </c:scaling>
        <c:delete val="0"/>
        <c:axPos val="b"/>
        <c:numFmt formatCode="0%" sourceLinked="0"/>
        <c:majorTickMark val="out"/>
        <c:minorTickMark val="none"/>
        <c:tickLblPos val="nextTo"/>
        <c:txPr>
          <a:bodyPr/>
          <a:lstStyle/>
          <a:p>
            <a:pPr>
              <a:defRPr sz="800" b="1"/>
            </a:pPr>
            <a:endParaRPr lang="ca-ES"/>
          </a:p>
        </c:txPr>
        <c:crossAx val="73452544"/>
        <c:crosses val="autoZero"/>
        <c:crossBetween val="between"/>
      </c:valAx>
    </c:plotArea>
    <c:plotVisOnly val="1"/>
    <c:dispBlanksAs val="gap"/>
    <c:showDLblsOverMax val="0"/>
  </c:chart>
  <c:txPr>
    <a:bodyPr/>
    <a:lstStyle/>
    <a:p>
      <a:pPr>
        <a:defRPr sz="1800"/>
      </a:pPr>
      <a:endParaRPr lang="ca-ES"/>
    </a:p>
  </c:txPr>
  <c:externalData r:id="rId1">
    <c:autoUpdate val="0"/>
  </c:externalData>
</c:chartSpace>
</file>

<file path=ppt/charts/chart42.xml><?xml version="1.0" encoding="utf-8"?>
<c:chartSpace xmlns:c="http://schemas.openxmlformats.org/drawingml/2006/chart" xmlns:a="http://schemas.openxmlformats.org/drawingml/2006/main" xmlns:r="http://schemas.openxmlformats.org/officeDocument/2006/relationships">
  <c:date1904 val="0"/>
  <c:lang val="ca-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8560695538057773E-2"/>
          <c:y val="7.6636739436358917E-2"/>
          <c:w val="0.87741322178477688"/>
          <c:h val="0.7947291570777929"/>
        </c:manualLayout>
      </c:layout>
      <c:barChart>
        <c:barDir val="bar"/>
        <c:grouping val="clustered"/>
        <c:varyColors val="0"/>
        <c:ser>
          <c:idx val="0"/>
          <c:order val="0"/>
          <c:tx>
            <c:strRef>
              <c:f>Hoja1!$B$1</c:f>
              <c:strCache>
                <c:ptCount val="1"/>
                <c:pt idx="0">
                  <c:v>Total</c:v>
                </c:pt>
              </c:strCache>
            </c:strRef>
          </c:tx>
          <c:spPr>
            <a:solidFill>
              <a:srgbClr val="006600"/>
            </a:solidFill>
          </c:spPr>
          <c:invertIfNegative val="0"/>
          <c:dLbls>
            <c:numFmt formatCode="0.0%" sourceLinked="0"/>
            <c:spPr>
              <a:noFill/>
              <a:ln>
                <a:noFill/>
              </a:ln>
              <a:effectLst/>
            </c:spPr>
            <c:txPr>
              <a:bodyPr/>
              <a:lstStyle/>
              <a:p>
                <a:pPr>
                  <a:defRPr sz="800" b="1"/>
                </a:pPr>
                <a:endParaRPr lang="ca-E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Hoja1!$A$2:$A$3</c:f>
              <c:strCache>
                <c:ptCount val="2"/>
                <c:pt idx="0">
                  <c:v>No</c:v>
                </c:pt>
                <c:pt idx="1">
                  <c:v>Sí</c:v>
                </c:pt>
              </c:strCache>
            </c:strRef>
          </c:cat>
          <c:val>
            <c:numRef>
              <c:f>Hoja1!$B$2:$B$3</c:f>
              <c:numCache>
                <c:formatCode>0.0%</c:formatCode>
                <c:ptCount val="2"/>
                <c:pt idx="0">
                  <c:v>0.57099999999999995</c:v>
                </c:pt>
                <c:pt idx="1">
                  <c:v>0.42900000000000033</c:v>
                </c:pt>
              </c:numCache>
            </c:numRef>
          </c:val>
          <c:extLst xmlns:c16r2="http://schemas.microsoft.com/office/drawing/2015/06/chart">
            <c:ext xmlns:c16="http://schemas.microsoft.com/office/drawing/2014/chart" uri="{C3380CC4-5D6E-409C-BE32-E72D297353CC}">
              <c16:uniqueId val="{00000000-E3C1-4038-B7CD-FF2E73EC3FE4}"/>
            </c:ext>
          </c:extLst>
        </c:ser>
        <c:dLbls>
          <c:showLegendKey val="0"/>
          <c:showVal val="0"/>
          <c:showCatName val="0"/>
          <c:showSerName val="0"/>
          <c:showPercent val="0"/>
          <c:showBubbleSize val="0"/>
        </c:dLbls>
        <c:gapWidth val="150"/>
        <c:axId val="73487488"/>
        <c:axId val="73489024"/>
      </c:barChart>
      <c:catAx>
        <c:axId val="73487488"/>
        <c:scaling>
          <c:orientation val="minMax"/>
        </c:scaling>
        <c:delete val="0"/>
        <c:axPos val="l"/>
        <c:numFmt formatCode="General" sourceLinked="0"/>
        <c:majorTickMark val="out"/>
        <c:minorTickMark val="none"/>
        <c:tickLblPos val="nextTo"/>
        <c:txPr>
          <a:bodyPr/>
          <a:lstStyle/>
          <a:p>
            <a:pPr>
              <a:defRPr sz="800" b="1"/>
            </a:pPr>
            <a:endParaRPr lang="ca-ES"/>
          </a:p>
        </c:txPr>
        <c:crossAx val="73489024"/>
        <c:crosses val="autoZero"/>
        <c:auto val="1"/>
        <c:lblAlgn val="ctr"/>
        <c:lblOffset val="100"/>
        <c:noMultiLvlLbl val="0"/>
      </c:catAx>
      <c:valAx>
        <c:axId val="73489024"/>
        <c:scaling>
          <c:orientation val="minMax"/>
          <c:max val="1"/>
        </c:scaling>
        <c:delete val="0"/>
        <c:axPos val="b"/>
        <c:numFmt formatCode="0%" sourceLinked="0"/>
        <c:majorTickMark val="out"/>
        <c:minorTickMark val="none"/>
        <c:tickLblPos val="nextTo"/>
        <c:txPr>
          <a:bodyPr/>
          <a:lstStyle/>
          <a:p>
            <a:pPr>
              <a:defRPr sz="800" b="1"/>
            </a:pPr>
            <a:endParaRPr lang="ca-ES"/>
          </a:p>
        </c:txPr>
        <c:crossAx val="73487488"/>
        <c:crosses val="autoZero"/>
        <c:crossBetween val="between"/>
      </c:valAx>
    </c:plotArea>
    <c:plotVisOnly val="1"/>
    <c:dispBlanksAs val="gap"/>
    <c:showDLblsOverMax val="0"/>
  </c:chart>
  <c:txPr>
    <a:bodyPr/>
    <a:lstStyle/>
    <a:p>
      <a:pPr>
        <a:defRPr sz="1800"/>
      </a:pPr>
      <a:endParaRPr lang="ca-ES"/>
    </a:p>
  </c:txPr>
  <c:externalData r:id="rId1">
    <c:autoUpdate val="0"/>
  </c:externalData>
</c:chartSpace>
</file>

<file path=ppt/charts/chart43.xml><?xml version="1.0" encoding="utf-8"?>
<c:chartSpace xmlns:c="http://schemas.openxmlformats.org/drawingml/2006/chart" xmlns:a="http://schemas.openxmlformats.org/drawingml/2006/main" xmlns:r="http://schemas.openxmlformats.org/officeDocument/2006/relationships">
  <c:date1904 val="0"/>
  <c:lang val="ca-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3331642568362805"/>
          <c:y val="7.6636739436358917E-2"/>
          <c:w val="0.53258467154393296"/>
          <c:h val="0.7947291570777929"/>
        </c:manualLayout>
      </c:layout>
      <c:barChart>
        <c:barDir val="bar"/>
        <c:grouping val="clustered"/>
        <c:varyColors val="0"/>
        <c:ser>
          <c:idx val="0"/>
          <c:order val="0"/>
          <c:tx>
            <c:strRef>
              <c:f>Hoja1!$B$1</c:f>
              <c:strCache>
                <c:ptCount val="1"/>
                <c:pt idx="0">
                  <c:v>Total</c:v>
                </c:pt>
              </c:strCache>
            </c:strRef>
          </c:tx>
          <c:spPr>
            <a:solidFill>
              <a:srgbClr val="006600"/>
            </a:solidFill>
          </c:spPr>
          <c:invertIfNegative val="0"/>
          <c:dLbls>
            <c:dLbl>
              <c:idx val="1"/>
              <c:numFmt formatCode="0%" sourceLinked="0"/>
              <c:spPr>
                <a:noFill/>
                <a:ln>
                  <a:noFill/>
                </a:ln>
                <a:effectLst/>
              </c:spPr>
              <c:txPr>
                <a:bodyPr/>
                <a:lstStyle/>
                <a:p>
                  <a:pPr>
                    <a:defRPr sz="800" b="1"/>
                  </a:pPr>
                  <a:endParaRPr lang="ca-ES"/>
                </a:p>
              </c:txPr>
              <c:showLegendKey val="0"/>
              <c:showVal val="1"/>
              <c:showCatName val="0"/>
              <c:showSerName val="0"/>
              <c:showPercent val="0"/>
              <c:showBubbleSize val="0"/>
            </c:dLbl>
            <c:numFmt formatCode="0.0%" sourceLinked="0"/>
            <c:spPr>
              <a:noFill/>
              <a:ln>
                <a:noFill/>
              </a:ln>
              <a:effectLst/>
            </c:spPr>
            <c:txPr>
              <a:bodyPr/>
              <a:lstStyle/>
              <a:p>
                <a:pPr>
                  <a:defRPr sz="800" b="1"/>
                </a:pPr>
                <a:endParaRPr lang="ca-E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Hoja1!$A$2:$A$5</c:f>
              <c:strCache>
                <c:ptCount val="4"/>
                <c:pt idx="0">
                  <c:v>Altres</c:v>
                </c:pt>
                <c:pt idx="1">
                  <c:v>Problemes de convalidació dels estudis</c:v>
                </c:pt>
                <c:pt idx="2">
                  <c:v>Poc reconeixement dels estudis d'aquesta universitat</c:v>
                </c:pt>
                <c:pt idx="3">
                  <c:v>Poca reputació de la universitat al món empresarial</c:v>
                </c:pt>
              </c:strCache>
            </c:strRef>
          </c:cat>
          <c:val>
            <c:numRef>
              <c:f>Hoja1!$B$2:$B$5</c:f>
              <c:numCache>
                <c:formatCode>0.0%</c:formatCode>
                <c:ptCount val="4"/>
                <c:pt idx="0">
                  <c:v>0.62500000000000044</c:v>
                </c:pt>
                <c:pt idx="1">
                  <c:v>0</c:v>
                </c:pt>
                <c:pt idx="2">
                  <c:v>0.18800000000000011</c:v>
                </c:pt>
                <c:pt idx="3">
                  <c:v>0.18800000000000011</c:v>
                </c:pt>
              </c:numCache>
            </c:numRef>
          </c:val>
          <c:extLst xmlns:c16r2="http://schemas.microsoft.com/office/drawing/2015/06/chart">
            <c:ext xmlns:c16="http://schemas.microsoft.com/office/drawing/2014/chart" uri="{C3380CC4-5D6E-409C-BE32-E72D297353CC}">
              <c16:uniqueId val="{00000000-CC75-4350-8470-E242DB0433FA}"/>
            </c:ext>
          </c:extLst>
        </c:ser>
        <c:dLbls>
          <c:showLegendKey val="0"/>
          <c:showVal val="0"/>
          <c:showCatName val="0"/>
          <c:showSerName val="0"/>
          <c:showPercent val="0"/>
          <c:showBubbleSize val="0"/>
        </c:dLbls>
        <c:gapWidth val="150"/>
        <c:axId val="73526656"/>
        <c:axId val="73528448"/>
      </c:barChart>
      <c:catAx>
        <c:axId val="73526656"/>
        <c:scaling>
          <c:orientation val="minMax"/>
        </c:scaling>
        <c:delete val="0"/>
        <c:axPos val="l"/>
        <c:numFmt formatCode="General" sourceLinked="0"/>
        <c:majorTickMark val="out"/>
        <c:minorTickMark val="none"/>
        <c:tickLblPos val="nextTo"/>
        <c:txPr>
          <a:bodyPr/>
          <a:lstStyle/>
          <a:p>
            <a:pPr>
              <a:defRPr sz="800" b="1"/>
            </a:pPr>
            <a:endParaRPr lang="ca-ES"/>
          </a:p>
        </c:txPr>
        <c:crossAx val="73528448"/>
        <c:crosses val="autoZero"/>
        <c:auto val="1"/>
        <c:lblAlgn val="ctr"/>
        <c:lblOffset val="100"/>
        <c:noMultiLvlLbl val="0"/>
      </c:catAx>
      <c:valAx>
        <c:axId val="73528448"/>
        <c:scaling>
          <c:orientation val="minMax"/>
          <c:max val="1"/>
        </c:scaling>
        <c:delete val="0"/>
        <c:axPos val="b"/>
        <c:numFmt formatCode="0%" sourceLinked="0"/>
        <c:majorTickMark val="out"/>
        <c:minorTickMark val="none"/>
        <c:tickLblPos val="nextTo"/>
        <c:txPr>
          <a:bodyPr/>
          <a:lstStyle/>
          <a:p>
            <a:pPr>
              <a:defRPr sz="800" b="1"/>
            </a:pPr>
            <a:endParaRPr lang="ca-ES"/>
          </a:p>
        </c:txPr>
        <c:crossAx val="73526656"/>
        <c:crosses val="autoZero"/>
        <c:crossBetween val="between"/>
      </c:valAx>
    </c:plotArea>
    <c:plotVisOnly val="1"/>
    <c:dispBlanksAs val="gap"/>
    <c:showDLblsOverMax val="0"/>
  </c:chart>
  <c:txPr>
    <a:bodyPr/>
    <a:lstStyle/>
    <a:p>
      <a:pPr>
        <a:defRPr sz="1800"/>
      </a:pPr>
      <a:endParaRPr lang="ca-ES"/>
    </a:p>
  </c:tx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ca-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Hoja1!$B$1</c:f>
              <c:strCache>
                <c:ptCount val="1"/>
                <c:pt idx="0">
                  <c:v>Total</c:v>
                </c:pt>
              </c:strCache>
            </c:strRef>
          </c:tx>
          <c:spPr>
            <a:solidFill>
              <a:srgbClr val="006600"/>
            </a:solidFill>
          </c:spPr>
          <c:invertIfNegative val="0"/>
          <c:dLbls>
            <c:dLbl>
              <c:idx val="0"/>
              <c:numFmt formatCode="0%" sourceLinked="0"/>
              <c:spPr>
                <a:noFill/>
                <a:ln>
                  <a:noFill/>
                </a:ln>
                <a:effectLst/>
              </c:spPr>
              <c:txPr>
                <a:bodyPr/>
                <a:lstStyle/>
                <a:p>
                  <a:pPr>
                    <a:defRPr sz="800" b="1"/>
                  </a:pPr>
                  <a:endParaRPr lang="ca-ES"/>
                </a:p>
              </c:txPr>
              <c:showLegendKey val="0"/>
              <c:showVal val="1"/>
              <c:showCatName val="0"/>
              <c:showSerName val="0"/>
              <c:showPercent val="0"/>
              <c:showBubbleSize val="0"/>
            </c:dLbl>
            <c:dLbl>
              <c:idx val="1"/>
              <c:numFmt formatCode="0%" sourceLinked="0"/>
              <c:spPr>
                <a:noFill/>
                <a:ln>
                  <a:noFill/>
                </a:ln>
                <a:effectLst/>
              </c:spPr>
              <c:txPr>
                <a:bodyPr/>
                <a:lstStyle/>
                <a:p>
                  <a:pPr>
                    <a:defRPr sz="800" b="1"/>
                  </a:pPr>
                  <a:endParaRPr lang="ca-ES"/>
                </a:p>
              </c:txPr>
              <c:showLegendKey val="0"/>
              <c:showVal val="1"/>
              <c:showCatName val="0"/>
              <c:showSerName val="0"/>
              <c:showPercent val="0"/>
              <c:showBubbleSize val="0"/>
            </c:dLbl>
            <c:numFmt formatCode="0.0%" sourceLinked="0"/>
            <c:spPr>
              <a:noFill/>
              <a:ln>
                <a:noFill/>
              </a:ln>
              <a:effectLst/>
            </c:spPr>
            <c:txPr>
              <a:bodyPr/>
              <a:lstStyle/>
              <a:p>
                <a:pPr>
                  <a:defRPr sz="800" b="1"/>
                </a:pPr>
                <a:endParaRPr lang="ca-E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Hoja1!$A$2:$A$3</c:f>
              <c:strCache>
                <c:ptCount val="2"/>
                <c:pt idx="0">
                  <c:v>No</c:v>
                </c:pt>
                <c:pt idx="1">
                  <c:v>Sí</c:v>
                </c:pt>
              </c:strCache>
            </c:strRef>
          </c:cat>
          <c:val>
            <c:numRef>
              <c:f>Hoja1!$B$2:$B$3</c:f>
              <c:numCache>
                <c:formatCode>0.0%</c:formatCode>
                <c:ptCount val="2"/>
                <c:pt idx="0" formatCode="0%">
                  <c:v>1</c:v>
                </c:pt>
                <c:pt idx="1">
                  <c:v>0</c:v>
                </c:pt>
              </c:numCache>
            </c:numRef>
          </c:val>
          <c:extLst xmlns:c16r2="http://schemas.microsoft.com/office/drawing/2015/06/chart">
            <c:ext xmlns:c16="http://schemas.microsoft.com/office/drawing/2014/chart" uri="{C3380CC4-5D6E-409C-BE32-E72D297353CC}">
              <c16:uniqueId val="{00000000-9022-47B9-A61F-FA8DD5B1973A}"/>
            </c:ext>
          </c:extLst>
        </c:ser>
        <c:dLbls>
          <c:showLegendKey val="0"/>
          <c:showVal val="0"/>
          <c:showCatName val="0"/>
          <c:showSerName val="0"/>
          <c:showPercent val="0"/>
          <c:showBubbleSize val="0"/>
        </c:dLbls>
        <c:gapWidth val="150"/>
        <c:axId val="31556736"/>
        <c:axId val="31558272"/>
      </c:barChart>
      <c:catAx>
        <c:axId val="31556736"/>
        <c:scaling>
          <c:orientation val="minMax"/>
        </c:scaling>
        <c:delete val="0"/>
        <c:axPos val="l"/>
        <c:numFmt formatCode="General" sourceLinked="0"/>
        <c:majorTickMark val="out"/>
        <c:minorTickMark val="none"/>
        <c:tickLblPos val="nextTo"/>
        <c:txPr>
          <a:bodyPr/>
          <a:lstStyle/>
          <a:p>
            <a:pPr>
              <a:defRPr sz="800" b="1"/>
            </a:pPr>
            <a:endParaRPr lang="ca-ES"/>
          </a:p>
        </c:txPr>
        <c:crossAx val="31558272"/>
        <c:crosses val="autoZero"/>
        <c:auto val="1"/>
        <c:lblAlgn val="ctr"/>
        <c:lblOffset val="100"/>
        <c:noMultiLvlLbl val="0"/>
      </c:catAx>
      <c:valAx>
        <c:axId val="31558272"/>
        <c:scaling>
          <c:orientation val="minMax"/>
          <c:max val="1"/>
        </c:scaling>
        <c:delete val="0"/>
        <c:axPos val="b"/>
        <c:numFmt formatCode="0%" sourceLinked="0"/>
        <c:majorTickMark val="out"/>
        <c:minorTickMark val="none"/>
        <c:tickLblPos val="nextTo"/>
        <c:txPr>
          <a:bodyPr/>
          <a:lstStyle/>
          <a:p>
            <a:pPr>
              <a:defRPr sz="800" b="1"/>
            </a:pPr>
            <a:endParaRPr lang="ca-ES"/>
          </a:p>
        </c:txPr>
        <c:crossAx val="31556736"/>
        <c:crosses val="autoZero"/>
        <c:crossBetween val="between"/>
        <c:majorUnit val="0.1"/>
      </c:valAx>
    </c:plotArea>
    <c:plotVisOnly val="1"/>
    <c:dispBlanksAs val="gap"/>
    <c:showDLblsOverMax val="0"/>
  </c:chart>
  <c:txPr>
    <a:bodyPr/>
    <a:lstStyle/>
    <a:p>
      <a:pPr>
        <a:defRPr sz="1800"/>
      </a:pPr>
      <a:endParaRPr lang="ca-ES"/>
    </a:p>
  </c:txPr>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ca-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9.4435695538058764E-2"/>
          <c:y val="6.928793626105037E-2"/>
          <c:w val="0.827371555118117"/>
          <c:h val="0.79472915707779213"/>
        </c:manualLayout>
      </c:layout>
      <c:barChart>
        <c:barDir val="bar"/>
        <c:grouping val="clustered"/>
        <c:varyColors val="0"/>
        <c:ser>
          <c:idx val="0"/>
          <c:order val="0"/>
          <c:tx>
            <c:strRef>
              <c:f>Hoja1!$B$1</c:f>
              <c:strCache>
                <c:ptCount val="1"/>
                <c:pt idx="0">
                  <c:v>Total</c:v>
                </c:pt>
              </c:strCache>
            </c:strRef>
          </c:tx>
          <c:spPr>
            <a:solidFill>
              <a:srgbClr val="006600"/>
            </a:solidFill>
          </c:spPr>
          <c:invertIfNegative val="0"/>
          <c:dLbls>
            <c:numFmt formatCode="0.0%" sourceLinked="0"/>
            <c:spPr>
              <a:noFill/>
              <a:ln>
                <a:noFill/>
              </a:ln>
              <a:effectLst/>
            </c:spPr>
            <c:txPr>
              <a:bodyPr/>
              <a:lstStyle/>
              <a:p>
                <a:pPr>
                  <a:defRPr sz="800" b="1"/>
                </a:pPr>
                <a:endParaRPr lang="ca-E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Hoja1!$A$2:$A$3</c:f>
              <c:strCache>
                <c:ptCount val="2"/>
                <c:pt idx="0">
                  <c:v>Alguna</c:v>
                </c:pt>
                <c:pt idx="1">
                  <c:v>Cap</c:v>
                </c:pt>
              </c:strCache>
            </c:strRef>
          </c:cat>
          <c:val>
            <c:numRef>
              <c:f>Hoja1!$B$2:$B$3</c:f>
              <c:numCache>
                <c:formatCode>0.0%</c:formatCode>
                <c:ptCount val="2"/>
                <c:pt idx="0">
                  <c:v>0.16700000000000001</c:v>
                </c:pt>
                <c:pt idx="1">
                  <c:v>0.83300000000000007</c:v>
                </c:pt>
              </c:numCache>
            </c:numRef>
          </c:val>
          <c:extLst xmlns:c16r2="http://schemas.microsoft.com/office/drawing/2015/06/chart">
            <c:ext xmlns:c16="http://schemas.microsoft.com/office/drawing/2014/chart" uri="{C3380CC4-5D6E-409C-BE32-E72D297353CC}">
              <c16:uniqueId val="{00000000-6ADF-49EC-8389-8127B3153061}"/>
            </c:ext>
          </c:extLst>
        </c:ser>
        <c:dLbls>
          <c:showLegendKey val="0"/>
          <c:showVal val="0"/>
          <c:showCatName val="0"/>
          <c:showSerName val="0"/>
          <c:showPercent val="0"/>
          <c:showBubbleSize val="0"/>
        </c:dLbls>
        <c:gapWidth val="150"/>
        <c:axId val="70809856"/>
        <c:axId val="70815744"/>
      </c:barChart>
      <c:catAx>
        <c:axId val="70809856"/>
        <c:scaling>
          <c:orientation val="minMax"/>
        </c:scaling>
        <c:delete val="0"/>
        <c:axPos val="l"/>
        <c:numFmt formatCode="General" sourceLinked="0"/>
        <c:majorTickMark val="out"/>
        <c:minorTickMark val="none"/>
        <c:tickLblPos val="nextTo"/>
        <c:txPr>
          <a:bodyPr/>
          <a:lstStyle/>
          <a:p>
            <a:pPr>
              <a:defRPr sz="800" b="1"/>
            </a:pPr>
            <a:endParaRPr lang="ca-ES"/>
          </a:p>
        </c:txPr>
        <c:crossAx val="70815744"/>
        <c:crosses val="autoZero"/>
        <c:auto val="1"/>
        <c:lblAlgn val="ctr"/>
        <c:lblOffset val="100"/>
        <c:noMultiLvlLbl val="0"/>
      </c:catAx>
      <c:valAx>
        <c:axId val="70815744"/>
        <c:scaling>
          <c:orientation val="minMax"/>
          <c:max val="1"/>
          <c:min val="0"/>
        </c:scaling>
        <c:delete val="0"/>
        <c:axPos val="b"/>
        <c:numFmt formatCode="0%" sourceLinked="0"/>
        <c:majorTickMark val="out"/>
        <c:minorTickMark val="none"/>
        <c:tickLblPos val="nextTo"/>
        <c:txPr>
          <a:bodyPr/>
          <a:lstStyle/>
          <a:p>
            <a:pPr>
              <a:defRPr sz="800" b="1"/>
            </a:pPr>
            <a:endParaRPr lang="ca-ES"/>
          </a:p>
        </c:txPr>
        <c:crossAx val="70809856"/>
        <c:crosses val="autoZero"/>
        <c:crossBetween val="between"/>
        <c:majorUnit val="0.1"/>
      </c:valAx>
    </c:plotArea>
    <c:plotVisOnly val="1"/>
    <c:dispBlanksAs val="gap"/>
    <c:showDLblsOverMax val="0"/>
  </c:chart>
  <c:txPr>
    <a:bodyPr/>
    <a:lstStyle/>
    <a:p>
      <a:pPr>
        <a:defRPr sz="1800"/>
      </a:pPr>
      <a:endParaRPr lang="ca-ES"/>
    </a:p>
  </c:txPr>
  <c:externalData r:id="rId1">
    <c:autoUpdate val="0"/>
  </c:externalData>
  <c:userShapes r:id="rId2"/>
</c:chartSpace>
</file>

<file path=ppt/charts/chart7.xml><?xml version="1.0" encoding="utf-8"?>
<c:chartSpace xmlns:c="http://schemas.openxmlformats.org/drawingml/2006/chart" xmlns:a="http://schemas.openxmlformats.org/drawingml/2006/main" xmlns:r="http://schemas.openxmlformats.org/officeDocument/2006/relationships">
  <c:date1904 val="0"/>
  <c:lang val="ca-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Hoja1!$B$1</c:f>
              <c:strCache>
                <c:ptCount val="1"/>
                <c:pt idx="0">
                  <c:v>Serie 1</c:v>
                </c:pt>
              </c:strCache>
            </c:strRef>
          </c:tx>
          <c:spPr>
            <a:solidFill>
              <a:srgbClr val="006600"/>
            </a:solidFill>
          </c:spPr>
          <c:invertIfNegative val="0"/>
          <c:dLbls>
            <c:dLbl>
              <c:idx val="0"/>
              <c:numFmt formatCode="0%" sourceLinked="0"/>
              <c:spPr>
                <a:noFill/>
                <a:ln>
                  <a:noFill/>
                </a:ln>
                <a:effectLst/>
              </c:spPr>
              <c:txPr>
                <a:bodyPr/>
                <a:lstStyle/>
                <a:p>
                  <a:pPr>
                    <a:defRPr sz="800" b="1"/>
                  </a:pPr>
                  <a:endParaRPr lang="ca-ES"/>
                </a:p>
              </c:txPr>
              <c:showLegendKey val="0"/>
              <c:showVal val="1"/>
              <c:showCatName val="0"/>
              <c:showSerName val="0"/>
              <c:showPercent val="0"/>
              <c:showBubbleSize val="0"/>
            </c:dLbl>
            <c:dLbl>
              <c:idx val="1"/>
              <c:numFmt formatCode="0%" sourceLinked="0"/>
              <c:spPr>
                <a:noFill/>
                <a:ln>
                  <a:noFill/>
                </a:ln>
                <a:effectLst/>
              </c:spPr>
              <c:txPr>
                <a:bodyPr/>
                <a:lstStyle/>
                <a:p>
                  <a:pPr>
                    <a:defRPr sz="800" b="1"/>
                  </a:pPr>
                  <a:endParaRPr lang="ca-ES"/>
                </a:p>
              </c:txPr>
              <c:showLegendKey val="0"/>
              <c:showVal val="1"/>
              <c:showCatName val="0"/>
              <c:showSerName val="0"/>
              <c:showPercent val="0"/>
              <c:showBubbleSize val="0"/>
            </c:dLbl>
            <c:numFmt formatCode="0.0%" sourceLinked="0"/>
            <c:spPr>
              <a:noFill/>
              <a:ln>
                <a:noFill/>
              </a:ln>
              <a:effectLst/>
            </c:spPr>
            <c:txPr>
              <a:bodyPr/>
              <a:lstStyle/>
              <a:p>
                <a:pPr>
                  <a:defRPr sz="800" b="1"/>
                </a:pPr>
                <a:endParaRPr lang="ca-E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Hoja1!$A$2:$A$6</c:f>
              <c:strCache>
                <c:ptCount val="5"/>
                <c:pt idx="0">
                  <c:v>Altres</c:v>
                </c:pt>
                <c:pt idx="1">
                  <c:v>Localització geogràfica</c:v>
                </c:pt>
                <c:pt idx="2">
                  <c:v>Horari</c:v>
                </c:pt>
                <c:pt idx="3">
                  <c:v>Manca de relació amb els estudis</c:v>
                </c:pt>
                <c:pt idx="4">
                  <c:v>Nivell retributiu</c:v>
                </c:pt>
              </c:strCache>
            </c:strRef>
          </c:cat>
          <c:val>
            <c:numRef>
              <c:f>Hoja1!$B$2:$B$6</c:f>
              <c:numCache>
                <c:formatCode>0.0%</c:formatCode>
                <c:ptCount val="5"/>
                <c:pt idx="0">
                  <c:v>0</c:v>
                </c:pt>
                <c:pt idx="1">
                  <c:v>0</c:v>
                </c:pt>
                <c:pt idx="2">
                  <c:v>0.33300000000000007</c:v>
                </c:pt>
                <c:pt idx="3">
                  <c:v>0.33300000000000007</c:v>
                </c:pt>
                <c:pt idx="4">
                  <c:v>0.33300000000000007</c:v>
                </c:pt>
              </c:numCache>
            </c:numRef>
          </c:val>
          <c:extLst xmlns:c16r2="http://schemas.microsoft.com/office/drawing/2015/06/chart">
            <c:ext xmlns:c16="http://schemas.microsoft.com/office/drawing/2014/chart" uri="{C3380CC4-5D6E-409C-BE32-E72D297353CC}">
              <c16:uniqueId val="{00000000-53B1-41F7-9B4C-D9D95CAD102D}"/>
            </c:ext>
          </c:extLst>
        </c:ser>
        <c:dLbls>
          <c:showLegendKey val="0"/>
          <c:showVal val="0"/>
          <c:showCatName val="0"/>
          <c:showSerName val="0"/>
          <c:showPercent val="0"/>
          <c:showBubbleSize val="0"/>
        </c:dLbls>
        <c:gapWidth val="150"/>
        <c:axId val="68155648"/>
        <c:axId val="68194304"/>
      </c:barChart>
      <c:catAx>
        <c:axId val="68155648"/>
        <c:scaling>
          <c:orientation val="minMax"/>
        </c:scaling>
        <c:delete val="0"/>
        <c:axPos val="l"/>
        <c:numFmt formatCode="General" sourceLinked="0"/>
        <c:majorTickMark val="out"/>
        <c:minorTickMark val="none"/>
        <c:tickLblPos val="nextTo"/>
        <c:txPr>
          <a:bodyPr/>
          <a:lstStyle/>
          <a:p>
            <a:pPr>
              <a:defRPr sz="800" b="1"/>
            </a:pPr>
            <a:endParaRPr lang="ca-ES"/>
          </a:p>
        </c:txPr>
        <c:crossAx val="68194304"/>
        <c:crosses val="autoZero"/>
        <c:auto val="1"/>
        <c:lblAlgn val="ctr"/>
        <c:lblOffset val="100"/>
        <c:noMultiLvlLbl val="0"/>
      </c:catAx>
      <c:valAx>
        <c:axId val="68194304"/>
        <c:scaling>
          <c:orientation val="minMax"/>
          <c:max val="1"/>
        </c:scaling>
        <c:delete val="0"/>
        <c:axPos val="b"/>
        <c:numFmt formatCode="0%" sourceLinked="0"/>
        <c:majorTickMark val="out"/>
        <c:minorTickMark val="none"/>
        <c:tickLblPos val="nextTo"/>
        <c:txPr>
          <a:bodyPr/>
          <a:lstStyle/>
          <a:p>
            <a:pPr>
              <a:defRPr sz="800" b="1"/>
            </a:pPr>
            <a:endParaRPr lang="ca-ES"/>
          </a:p>
        </c:txPr>
        <c:crossAx val="68155648"/>
        <c:crosses val="autoZero"/>
        <c:crossBetween val="between"/>
      </c:valAx>
    </c:plotArea>
    <c:plotVisOnly val="1"/>
    <c:dispBlanksAs val="gap"/>
    <c:showDLblsOverMax val="0"/>
  </c:chart>
  <c:txPr>
    <a:bodyPr/>
    <a:lstStyle/>
    <a:p>
      <a:pPr>
        <a:defRPr sz="1800"/>
      </a:pPr>
      <a:endParaRPr lang="ca-ES"/>
    </a:p>
  </c:txPr>
  <c:externalData r:id="rId1">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c:date1904 val="0"/>
  <c:lang val="ca-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Hoja1!$B$1</c:f>
              <c:strCache>
                <c:ptCount val="1"/>
                <c:pt idx="0">
                  <c:v>Total</c:v>
                </c:pt>
              </c:strCache>
            </c:strRef>
          </c:tx>
          <c:spPr>
            <a:solidFill>
              <a:srgbClr val="006600"/>
            </a:solidFill>
          </c:spPr>
          <c:invertIfNegative val="0"/>
          <c:dLbls>
            <c:dLbl>
              <c:idx val="2"/>
              <c:numFmt formatCode="0%" sourceLinked="0"/>
              <c:spPr>
                <a:noFill/>
                <a:ln>
                  <a:noFill/>
                </a:ln>
                <a:effectLst/>
              </c:spPr>
              <c:txPr>
                <a:bodyPr/>
                <a:lstStyle/>
                <a:p>
                  <a:pPr>
                    <a:defRPr sz="800" b="1"/>
                  </a:pPr>
                  <a:endParaRPr lang="ca-ES"/>
                </a:p>
              </c:txPr>
              <c:showLegendKey val="0"/>
              <c:showVal val="1"/>
              <c:showCatName val="0"/>
              <c:showSerName val="0"/>
              <c:showPercent val="0"/>
              <c:showBubbleSize val="0"/>
            </c:dLbl>
            <c:spPr>
              <a:noFill/>
              <a:ln>
                <a:noFill/>
              </a:ln>
              <a:effectLst/>
            </c:spPr>
            <c:txPr>
              <a:bodyPr/>
              <a:lstStyle/>
              <a:p>
                <a:pPr>
                  <a:defRPr sz="800" b="1"/>
                </a:pPr>
                <a:endParaRPr lang="ca-E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Hoja1!$A$2:$A$6</c:f>
              <c:strCache>
                <c:ptCount val="5"/>
                <c:pt idx="0">
                  <c:v>2018</c:v>
                </c:pt>
                <c:pt idx="1">
                  <c:v>2017</c:v>
                </c:pt>
                <c:pt idx="2">
                  <c:v>2016</c:v>
                </c:pt>
                <c:pt idx="3">
                  <c:v>2015</c:v>
                </c:pt>
                <c:pt idx="4">
                  <c:v>Abans del 2015</c:v>
                </c:pt>
              </c:strCache>
            </c:strRef>
          </c:cat>
          <c:val>
            <c:numRef>
              <c:f>Hoja1!$B$2:$B$6</c:f>
              <c:numCache>
                <c:formatCode>0.0%</c:formatCode>
                <c:ptCount val="5"/>
                <c:pt idx="0">
                  <c:v>8.3000000000000018E-2</c:v>
                </c:pt>
                <c:pt idx="1">
                  <c:v>0.41700000000000004</c:v>
                </c:pt>
                <c:pt idx="2">
                  <c:v>0</c:v>
                </c:pt>
                <c:pt idx="3">
                  <c:v>8.3000000000000018E-2</c:v>
                </c:pt>
                <c:pt idx="4">
                  <c:v>0.41700000000000004</c:v>
                </c:pt>
              </c:numCache>
            </c:numRef>
          </c:val>
          <c:extLst xmlns:c16r2="http://schemas.microsoft.com/office/drawing/2015/06/chart">
            <c:ext xmlns:c16="http://schemas.microsoft.com/office/drawing/2014/chart" uri="{C3380CC4-5D6E-409C-BE32-E72D297353CC}">
              <c16:uniqueId val="{00000000-94B3-42F4-8423-12CCA94DD5FA}"/>
            </c:ext>
          </c:extLst>
        </c:ser>
        <c:dLbls>
          <c:showLegendKey val="0"/>
          <c:showVal val="0"/>
          <c:showCatName val="0"/>
          <c:showSerName val="0"/>
          <c:showPercent val="0"/>
          <c:showBubbleSize val="0"/>
        </c:dLbls>
        <c:gapWidth val="150"/>
        <c:axId val="70449792"/>
        <c:axId val="70799744"/>
      </c:barChart>
      <c:catAx>
        <c:axId val="70449792"/>
        <c:scaling>
          <c:orientation val="minMax"/>
        </c:scaling>
        <c:delete val="0"/>
        <c:axPos val="l"/>
        <c:numFmt formatCode="General" sourceLinked="0"/>
        <c:majorTickMark val="out"/>
        <c:minorTickMark val="none"/>
        <c:tickLblPos val="nextTo"/>
        <c:txPr>
          <a:bodyPr/>
          <a:lstStyle/>
          <a:p>
            <a:pPr>
              <a:defRPr sz="800" b="1"/>
            </a:pPr>
            <a:endParaRPr lang="ca-ES"/>
          </a:p>
        </c:txPr>
        <c:crossAx val="70799744"/>
        <c:crosses val="autoZero"/>
        <c:auto val="1"/>
        <c:lblAlgn val="ctr"/>
        <c:lblOffset val="100"/>
        <c:noMultiLvlLbl val="0"/>
      </c:catAx>
      <c:valAx>
        <c:axId val="70799744"/>
        <c:scaling>
          <c:orientation val="minMax"/>
          <c:max val="1"/>
        </c:scaling>
        <c:delete val="0"/>
        <c:axPos val="b"/>
        <c:numFmt formatCode="0%" sourceLinked="0"/>
        <c:majorTickMark val="out"/>
        <c:minorTickMark val="none"/>
        <c:tickLblPos val="nextTo"/>
        <c:txPr>
          <a:bodyPr/>
          <a:lstStyle/>
          <a:p>
            <a:pPr>
              <a:defRPr sz="800" b="1"/>
            </a:pPr>
            <a:endParaRPr lang="ca-ES"/>
          </a:p>
        </c:txPr>
        <c:crossAx val="70449792"/>
        <c:crosses val="autoZero"/>
        <c:crossBetween val="between"/>
      </c:valAx>
    </c:plotArea>
    <c:plotVisOnly val="1"/>
    <c:dispBlanksAs val="gap"/>
    <c:showDLblsOverMax val="0"/>
  </c:chart>
  <c:txPr>
    <a:bodyPr/>
    <a:lstStyle/>
    <a:p>
      <a:pPr>
        <a:defRPr sz="1800"/>
      </a:pPr>
      <a:endParaRPr lang="ca-ES"/>
    </a:p>
  </c:txPr>
  <c:externalData r:id="rId1">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c:date1904 val="0"/>
  <c:lang val="ca-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Hoja1!$B$1</c:f>
              <c:strCache>
                <c:ptCount val="1"/>
                <c:pt idx="0">
                  <c:v>Total</c:v>
                </c:pt>
              </c:strCache>
            </c:strRef>
          </c:tx>
          <c:spPr>
            <a:solidFill>
              <a:srgbClr val="006600"/>
            </a:solidFill>
          </c:spPr>
          <c:invertIfNegative val="0"/>
          <c:dLbls>
            <c:numFmt formatCode="0.0%" sourceLinked="0"/>
            <c:spPr>
              <a:noFill/>
              <a:ln>
                <a:noFill/>
              </a:ln>
              <a:effectLst/>
            </c:spPr>
            <c:txPr>
              <a:bodyPr/>
              <a:lstStyle/>
              <a:p>
                <a:pPr>
                  <a:defRPr sz="800" b="1"/>
                </a:pPr>
                <a:endParaRPr lang="ca-E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Hoja1!$A$2:$A$4</c:f>
              <c:strCache>
                <c:ptCount val="3"/>
                <c:pt idx="0">
                  <c:v>No calia titulació universitària</c:v>
                </c:pt>
                <c:pt idx="1">
                  <c:v>Només ser titulat universitari</c:v>
                </c:pt>
                <c:pt idx="2">
                  <c:v>La meva titulació específica</c:v>
                </c:pt>
              </c:strCache>
            </c:strRef>
          </c:cat>
          <c:val>
            <c:numRef>
              <c:f>Hoja1!$B$2:$B$4</c:f>
              <c:numCache>
                <c:formatCode>0.0%</c:formatCode>
                <c:ptCount val="3"/>
                <c:pt idx="0">
                  <c:v>0.33300000000000007</c:v>
                </c:pt>
                <c:pt idx="1">
                  <c:v>0.16700000000000001</c:v>
                </c:pt>
                <c:pt idx="2">
                  <c:v>0.5</c:v>
                </c:pt>
              </c:numCache>
            </c:numRef>
          </c:val>
          <c:extLst xmlns:c16r2="http://schemas.microsoft.com/office/drawing/2015/06/chart">
            <c:ext xmlns:c16="http://schemas.microsoft.com/office/drawing/2014/chart" uri="{C3380CC4-5D6E-409C-BE32-E72D297353CC}">
              <c16:uniqueId val="{00000000-DBE2-403F-B4EC-CFD61558A5E3}"/>
            </c:ext>
          </c:extLst>
        </c:ser>
        <c:dLbls>
          <c:showLegendKey val="0"/>
          <c:showVal val="0"/>
          <c:showCatName val="0"/>
          <c:showSerName val="0"/>
          <c:showPercent val="0"/>
          <c:showBubbleSize val="0"/>
        </c:dLbls>
        <c:gapWidth val="150"/>
        <c:axId val="70499712"/>
        <c:axId val="70505600"/>
      </c:barChart>
      <c:catAx>
        <c:axId val="70499712"/>
        <c:scaling>
          <c:orientation val="minMax"/>
        </c:scaling>
        <c:delete val="0"/>
        <c:axPos val="l"/>
        <c:numFmt formatCode="General" sourceLinked="0"/>
        <c:majorTickMark val="out"/>
        <c:minorTickMark val="none"/>
        <c:tickLblPos val="nextTo"/>
        <c:txPr>
          <a:bodyPr/>
          <a:lstStyle/>
          <a:p>
            <a:pPr>
              <a:defRPr sz="800" b="1"/>
            </a:pPr>
            <a:endParaRPr lang="ca-ES"/>
          </a:p>
        </c:txPr>
        <c:crossAx val="70505600"/>
        <c:crosses val="autoZero"/>
        <c:auto val="1"/>
        <c:lblAlgn val="ctr"/>
        <c:lblOffset val="100"/>
        <c:noMultiLvlLbl val="0"/>
      </c:catAx>
      <c:valAx>
        <c:axId val="70505600"/>
        <c:scaling>
          <c:orientation val="minMax"/>
          <c:max val="1"/>
        </c:scaling>
        <c:delete val="0"/>
        <c:axPos val="b"/>
        <c:numFmt formatCode="0%" sourceLinked="0"/>
        <c:majorTickMark val="out"/>
        <c:minorTickMark val="none"/>
        <c:tickLblPos val="nextTo"/>
        <c:txPr>
          <a:bodyPr/>
          <a:lstStyle/>
          <a:p>
            <a:pPr>
              <a:defRPr sz="800" b="1"/>
            </a:pPr>
            <a:endParaRPr lang="ca-ES"/>
          </a:p>
        </c:txPr>
        <c:crossAx val="70499712"/>
        <c:crosses val="autoZero"/>
        <c:crossBetween val="between"/>
      </c:valAx>
    </c:plotArea>
    <c:plotVisOnly val="1"/>
    <c:dispBlanksAs val="gap"/>
    <c:showDLblsOverMax val="0"/>
  </c:chart>
  <c:txPr>
    <a:bodyPr/>
    <a:lstStyle/>
    <a:p>
      <a:pPr>
        <a:defRPr sz="1800"/>
      </a:pPr>
      <a:endParaRPr lang="ca-ES"/>
    </a:p>
  </c:txPr>
  <c:externalData r:id="rId1">
    <c:autoUpdate val="0"/>
  </c:externalData>
</c:chartSpace>
</file>

<file path=ppt/drawings/drawing1.xml><?xml version="1.0" encoding="utf-8"?>
<c:userShapes xmlns:c="http://schemas.openxmlformats.org/drawingml/2006/chart">
  <cdr:relSizeAnchor xmlns:cdr="http://schemas.openxmlformats.org/drawingml/2006/chartDrawing">
    <cdr:from>
      <cdr:x>0.63692</cdr:x>
      <cdr:y>0.60775</cdr:y>
    </cdr:from>
    <cdr:to>
      <cdr:x>0.98724</cdr:x>
      <cdr:y>0.72854</cdr:y>
    </cdr:to>
    <cdr:sp macro="" textlink="">
      <cdr:nvSpPr>
        <cdr:cNvPr id="2" name="18 CuadroTexto">
          <a:extLst xmlns:a="http://schemas.openxmlformats.org/drawingml/2006/main">
            <a:ext uri="{FF2B5EF4-FFF2-40B4-BE49-F238E27FC236}">
              <a16:creationId xmlns:a16="http://schemas.microsoft.com/office/drawing/2014/main" xmlns="" id="{B58E6EA3-5894-4B12-A5B1-F5D9B3ED95CD}"/>
            </a:ext>
          </a:extLst>
        </cdr:cNvPr>
        <cdr:cNvSpPr txBox="1"/>
      </cdr:nvSpPr>
      <cdr:spPr>
        <a:xfrm xmlns:a="http://schemas.openxmlformats.org/drawingml/2006/main">
          <a:off x="3882664" y="1006545"/>
          <a:ext cx="2135551" cy="200055"/>
        </a:xfrm>
        <a:prstGeom xmlns:a="http://schemas.openxmlformats.org/drawingml/2006/main" prst="rect">
          <a:avLst/>
        </a:prstGeom>
        <a:noFill xmlns:a="http://schemas.openxmlformats.org/drawingml/2006/main"/>
      </cdr:spPr>
      <cdr:txBody>
        <a:bodyPr xmlns:a="http://schemas.openxmlformats.org/drawingml/2006/main" wrap="square">
          <a:spAutoFit/>
        </a:bodyPr>
        <a:lstStyle xmlns:a="http://schemas.openxmlformats.org/drawingml/2006/main">
          <a:defPPr>
            <a:defRPr lang="ca-ES"/>
          </a:defPPr>
          <a:lvl1pPr algn="l" rtl="0" fontAlgn="base">
            <a:spcBef>
              <a:spcPct val="0"/>
            </a:spcBef>
            <a:spcAft>
              <a:spcPct val="0"/>
            </a:spcAft>
            <a:defRPr sz="1100" kern="1200">
              <a:solidFill>
                <a:schemeClr val="tx1"/>
              </a:solidFill>
              <a:latin typeface="Verdana" pitchFamily="34" charset="0"/>
              <a:ea typeface="ＭＳ Ｐゴシック" pitchFamily="34" charset="-128"/>
              <a:cs typeface="Arial" charset="0"/>
            </a:defRPr>
          </a:lvl1pPr>
          <a:lvl2pPr marL="457200" algn="l" rtl="0" fontAlgn="base">
            <a:spcBef>
              <a:spcPct val="0"/>
            </a:spcBef>
            <a:spcAft>
              <a:spcPct val="0"/>
            </a:spcAft>
            <a:defRPr sz="1100" kern="1200">
              <a:solidFill>
                <a:schemeClr val="tx1"/>
              </a:solidFill>
              <a:latin typeface="Verdana" pitchFamily="34" charset="0"/>
              <a:ea typeface="ＭＳ Ｐゴシック" pitchFamily="34" charset="-128"/>
              <a:cs typeface="Arial" charset="0"/>
            </a:defRPr>
          </a:lvl2pPr>
          <a:lvl3pPr marL="914400" algn="l" rtl="0" fontAlgn="base">
            <a:spcBef>
              <a:spcPct val="0"/>
            </a:spcBef>
            <a:spcAft>
              <a:spcPct val="0"/>
            </a:spcAft>
            <a:defRPr sz="1100" kern="1200">
              <a:solidFill>
                <a:schemeClr val="tx1"/>
              </a:solidFill>
              <a:latin typeface="Verdana" pitchFamily="34" charset="0"/>
              <a:ea typeface="ＭＳ Ｐゴシック" pitchFamily="34" charset="-128"/>
              <a:cs typeface="Arial" charset="0"/>
            </a:defRPr>
          </a:lvl3pPr>
          <a:lvl4pPr marL="1371600" algn="l" rtl="0" fontAlgn="base">
            <a:spcBef>
              <a:spcPct val="0"/>
            </a:spcBef>
            <a:spcAft>
              <a:spcPct val="0"/>
            </a:spcAft>
            <a:defRPr sz="1100" kern="1200">
              <a:solidFill>
                <a:schemeClr val="tx1"/>
              </a:solidFill>
              <a:latin typeface="Verdana" pitchFamily="34" charset="0"/>
              <a:ea typeface="ＭＳ Ｐゴシック" pitchFamily="34" charset="-128"/>
              <a:cs typeface="Arial" charset="0"/>
            </a:defRPr>
          </a:lvl4pPr>
          <a:lvl5pPr marL="1828800" algn="l" rtl="0" fontAlgn="base">
            <a:spcBef>
              <a:spcPct val="0"/>
            </a:spcBef>
            <a:spcAft>
              <a:spcPct val="0"/>
            </a:spcAft>
            <a:defRPr sz="1100" kern="1200">
              <a:solidFill>
                <a:schemeClr val="tx1"/>
              </a:solidFill>
              <a:latin typeface="Verdana" pitchFamily="34" charset="0"/>
              <a:ea typeface="ＭＳ Ｐゴシック" pitchFamily="34" charset="-128"/>
              <a:cs typeface="Arial" charset="0"/>
            </a:defRPr>
          </a:lvl5pPr>
          <a:lvl6pPr marL="2286000" algn="l" defTabSz="914400" rtl="0" eaLnBrk="1" latinLnBrk="0" hangingPunct="1">
            <a:defRPr sz="1100" kern="1200">
              <a:solidFill>
                <a:schemeClr val="tx1"/>
              </a:solidFill>
              <a:latin typeface="Verdana" pitchFamily="34" charset="0"/>
              <a:ea typeface="ＭＳ Ｐゴシック" pitchFamily="34" charset="-128"/>
              <a:cs typeface="Arial" charset="0"/>
            </a:defRPr>
          </a:lvl6pPr>
          <a:lvl7pPr marL="2743200" algn="l" defTabSz="914400" rtl="0" eaLnBrk="1" latinLnBrk="0" hangingPunct="1">
            <a:defRPr sz="1100" kern="1200">
              <a:solidFill>
                <a:schemeClr val="tx1"/>
              </a:solidFill>
              <a:latin typeface="Verdana" pitchFamily="34" charset="0"/>
              <a:ea typeface="ＭＳ Ｐゴシック" pitchFamily="34" charset="-128"/>
              <a:cs typeface="Arial" charset="0"/>
            </a:defRPr>
          </a:lvl7pPr>
          <a:lvl8pPr marL="3200400" algn="l" defTabSz="914400" rtl="0" eaLnBrk="1" latinLnBrk="0" hangingPunct="1">
            <a:defRPr sz="1100" kern="1200">
              <a:solidFill>
                <a:schemeClr val="tx1"/>
              </a:solidFill>
              <a:latin typeface="Verdana" pitchFamily="34" charset="0"/>
              <a:ea typeface="ＭＳ Ｐゴシック" pitchFamily="34" charset="-128"/>
              <a:cs typeface="Arial" charset="0"/>
            </a:defRPr>
          </a:lvl8pPr>
          <a:lvl9pPr marL="3657600" algn="l" defTabSz="914400" rtl="0" eaLnBrk="1" latinLnBrk="0" hangingPunct="1">
            <a:defRPr sz="1100" kern="1200">
              <a:solidFill>
                <a:schemeClr val="tx1"/>
              </a:solidFill>
              <a:latin typeface="Verdana" pitchFamily="34" charset="0"/>
              <a:ea typeface="ＭＳ Ｐゴシック" pitchFamily="34" charset="-128"/>
              <a:cs typeface="Arial" charset="0"/>
            </a:defRPr>
          </a:lvl9pPr>
        </a:lstStyle>
        <a:p xmlns:a="http://schemas.openxmlformats.org/drawingml/2006/main">
          <a:pPr algn="ctr">
            <a:defRPr/>
          </a:pPr>
          <a:endParaRPr lang="ca-ES" sz="700" i="1" dirty="0">
            <a:latin typeface="+mn-lt"/>
            <a:ea typeface="Helvetica" charset="0"/>
            <a:cs typeface="Helvetica" charset="0"/>
            <a:sym typeface="Helvetica" charset="0"/>
          </a:endParaRPr>
        </a:p>
      </cdr:txBody>
    </cdr:sp>
  </cdr:relSizeAnchor>
</c:userShapes>
</file>

<file path=ppt/drawings/drawing2.xml><?xml version="1.0" encoding="utf-8"?>
<c:userShapes xmlns:c="http://schemas.openxmlformats.org/drawingml/2006/chart">
  <cdr:relSizeAnchor xmlns:cdr="http://schemas.openxmlformats.org/drawingml/2006/chartDrawing">
    <cdr:from>
      <cdr:x>0.4058</cdr:x>
      <cdr:y>0.60283</cdr:y>
    </cdr:from>
    <cdr:to>
      <cdr:x>0.71323</cdr:x>
      <cdr:y>0.77379</cdr:y>
    </cdr:to>
    <cdr:sp macro="" textlink="">
      <cdr:nvSpPr>
        <cdr:cNvPr id="2" name="73 CuadroTexto">
          <a:extLst xmlns:a="http://schemas.openxmlformats.org/drawingml/2006/main">
            <a:ext uri="{FF2B5EF4-FFF2-40B4-BE49-F238E27FC236}">
              <a16:creationId xmlns:a16="http://schemas.microsoft.com/office/drawing/2014/main" xmlns="" id="{715758F9-C93F-4FFE-8B6A-90D44AF4151C}"/>
            </a:ext>
          </a:extLst>
        </cdr:cNvPr>
        <cdr:cNvSpPr txBox="1"/>
      </cdr:nvSpPr>
      <cdr:spPr>
        <a:xfrm xmlns:a="http://schemas.openxmlformats.org/drawingml/2006/main">
          <a:off x="2473754" y="1085208"/>
          <a:ext cx="1874125" cy="307777"/>
        </a:xfrm>
        <a:prstGeom xmlns:a="http://schemas.openxmlformats.org/drawingml/2006/main" prst="rect">
          <a:avLst/>
        </a:prstGeom>
        <a:noFill xmlns:a="http://schemas.openxmlformats.org/drawingml/2006/main"/>
      </cdr:spPr>
      <cdr:txBody>
        <a:bodyPr xmlns:a="http://schemas.openxmlformats.org/drawingml/2006/main" wrap="square">
          <a:spAutoFit/>
        </a:bodyPr>
        <a:lstStyle xmlns:a="http://schemas.openxmlformats.org/drawingml/2006/main">
          <a:defPPr>
            <a:defRPr lang="ca-ES"/>
          </a:defPPr>
          <a:lvl1pPr algn="l" rtl="0" fontAlgn="base">
            <a:spcBef>
              <a:spcPct val="0"/>
            </a:spcBef>
            <a:spcAft>
              <a:spcPct val="0"/>
            </a:spcAft>
            <a:defRPr sz="1100" kern="1200">
              <a:solidFill>
                <a:schemeClr val="tx1"/>
              </a:solidFill>
              <a:latin typeface="Verdana" pitchFamily="34" charset="0"/>
              <a:ea typeface="ＭＳ Ｐゴシック" pitchFamily="34" charset="-128"/>
              <a:cs typeface="Arial" charset="0"/>
            </a:defRPr>
          </a:lvl1pPr>
          <a:lvl2pPr marL="457200" algn="l" rtl="0" fontAlgn="base">
            <a:spcBef>
              <a:spcPct val="0"/>
            </a:spcBef>
            <a:spcAft>
              <a:spcPct val="0"/>
            </a:spcAft>
            <a:defRPr sz="1100" kern="1200">
              <a:solidFill>
                <a:schemeClr val="tx1"/>
              </a:solidFill>
              <a:latin typeface="Verdana" pitchFamily="34" charset="0"/>
              <a:ea typeface="ＭＳ Ｐゴシック" pitchFamily="34" charset="-128"/>
              <a:cs typeface="Arial" charset="0"/>
            </a:defRPr>
          </a:lvl2pPr>
          <a:lvl3pPr marL="914400" algn="l" rtl="0" fontAlgn="base">
            <a:spcBef>
              <a:spcPct val="0"/>
            </a:spcBef>
            <a:spcAft>
              <a:spcPct val="0"/>
            </a:spcAft>
            <a:defRPr sz="1100" kern="1200">
              <a:solidFill>
                <a:schemeClr val="tx1"/>
              </a:solidFill>
              <a:latin typeface="Verdana" pitchFamily="34" charset="0"/>
              <a:ea typeface="ＭＳ Ｐゴシック" pitchFamily="34" charset="-128"/>
              <a:cs typeface="Arial" charset="0"/>
            </a:defRPr>
          </a:lvl3pPr>
          <a:lvl4pPr marL="1371600" algn="l" rtl="0" fontAlgn="base">
            <a:spcBef>
              <a:spcPct val="0"/>
            </a:spcBef>
            <a:spcAft>
              <a:spcPct val="0"/>
            </a:spcAft>
            <a:defRPr sz="1100" kern="1200">
              <a:solidFill>
                <a:schemeClr val="tx1"/>
              </a:solidFill>
              <a:latin typeface="Verdana" pitchFamily="34" charset="0"/>
              <a:ea typeface="ＭＳ Ｐゴシック" pitchFamily="34" charset="-128"/>
              <a:cs typeface="Arial" charset="0"/>
            </a:defRPr>
          </a:lvl4pPr>
          <a:lvl5pPr marL="1828800" algn="l" rtl="0" fontAlgn="base">
            <a:spcBef>
              <a:spcPct val="0"/>
            </a:spcBef>
            <a:spcAft>
              <a:spcPct val="0"/>
            </a:spcAft>
            <a:defRPr sz="1100" kern="1200">
              <a:solidFill>
                <a:schemeClr val="tx1"/>
              </a:solidFill>
              <a:latin typeface="Verdana" pitchFamily="34" charset="0"/>
              <a:ea typeface="ＭＳ Ｐゴシック" pitchFamily="34" charset="-128"/>
              <a:cs typeface="Arial" charset="0"/>
            </a:defRPr>
          </a:lvl5pPr>
          <a:lvl6pPr marL="2286000" algn="l" defTabSz="914400" rtl="0" eaLnBrk="1" latinLnBrk="0" hangingPunct="1">
            <a:defRPr sz="1100" kern="1200">
              <a:solidFill>
                <a:schemeClr val="tx1"/>
              </a:solidFill>
              <a:latin typeface="Verdana" pitchFamily="34" charset="0"/>
              <a:ea typeface="ＭＳ Ｐゴシック" pitchFamily="34" charset="-128"/>
              <a:cs typeface="Arial" charset="0"/>
            </a:defRPr>
          </a:lvl6pPr>
          <a:lvl7pPr marL="2743200" algn="l" defTabSz="914400" rtl="0" eaLnBrk="1" latinLnBrk="0" hangingPunct="1">
            <a:defRPr sz="1100" kern="1200">
              <a:solidFill>
                <a:schemeClr val="tx1"/>
              </a:solidFill>
              <a:latin typeface="Verdana" pitchFamily="34" charset="0"/>
              <a:ea typeface="ＭＳ Ｐゴシック" pitchFamily="34" charset="-128"/>
              <a:cs typeface="Arial" charset="0"/>
            </a:defRPr>
          </a:lvl7pPr>
          <a:lvl8pPr marL="3200400" algn="l" defTabSz="914400" rtl="0" eaLnBrk="1" latinLnBrk="0" hangingPunct="1">
            <a:defRPr sz="1100" kern="1200">
              <a:solidFill>
                <a:schemeClr val="tx1"/>
              </a:solidFill>
              <a:latin typeface="Verdana" pitchFamily="34" charset="0"/>
              <a:ea typeface="ＭＳ Ｐゴシック" pitchFamily="34" charset="-128"/>
              <a:cs typeface="Arial" charset="0"/>
            </a:defRPr>
          </a:lvl8pPr>
          <a:lvl9pPr marL="3657600" algn="l" defTabSz="914400" rtl="0" eaLnBrk="1" latinLnBrk="0" hangingPunct="1">
            <a:defRPr sz="1100" kern="1200">
              <a:solidFill>
                <a:schemeClr val="tx1"/>
              </a:solidFill>
              <a:latin typeface="Verdana" pitchFamily="34" charset="0"/>
              <a:ea typeface="ＭＳ Ｐゴシック" pitchFamily="34" charset="-128"/>
              <a:cs typeface="Arial" charset="0"/>
            </a:defRPr>
          </a:lvl9pPr>
        </a:lstStyle>
        <a:p xmlns:a="http://schemas.openxmlformats.org/drawingml/2006/main">
          <a:pPr algn="ctr">
            <a:defRPr/>
          </a:pPr>
          <a:r>
            <a:rPr lang="ca-ES" sz="700" i="1" dirty="0">
              <a:latin typeface="+mn-lt"/>
              <a:ea typeface="Helvetica" charset="0"/>
              <a:cs typeface="Helvetica" charset="0"/>
              <a:sym typeface="Helvetica" charset="0"/>
            </a:rPr>
            <a:t>Mitjana hores treballades: 13</a:t>
          </a:r>
        </a:p>
        <a:p xmlns:a="http://schemas.openxmlformats.org/drawingml/2006/main">
          <a:pPr algn="ctr">
            <a:defRPr/>
          </a:pPr>
          <a:r>
            <a:rPr lang="ca-ES" sz="700" i="1" dirty="0">
              <a:latin typeface="+mn-lt"/>
              <a:ea typeface="Helvetica" charset="0"/>
              <a:cs typeface="Helvetica" charset="0"/>
              <a:sym typeface="Helvetica" charset="0"/>
            </a:rPr>
            <a:t>Base:1</a:t>
          </a:r>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5538" name="Rectangle 2"/>
          <p:cNvSpPr>
            <a:spLocks noGrp="1" noChangeArrowheads="1"/>
          </p:cNvSpPr>
          <p:nvPr>
            <p:ph type="hdr" sz="quarter"/>
          </p:nvPr>
        </p:nvSpPr>
        <p:spPr bwMode="auto">
          <a:xfrm>
            <a:off x="2" y="3"/>
            <a:ext cx="2945862" cy="497333"/>
          </a:xfrm>
          <a:prstGeom prst="rect">
            <a:avLst/>
          </a:prstGeom>
          <a:noFill/>
          <a:ln w="9525">
            <a:noFill/>
            <a:miter lim="800000"/>
            <a:headEnd/>
            <a:tailEnd/>
          </a:ln>
        </p:spPr>
        <p:txBody>
          <a:bodyPr vert="horz" wrap="square" lIns="92115" tIns="46058" rIns="92115" bIns="46058" numCol="1" anchor="t" anchorCtr="0" compatLnSpc="1">
            <a:prstTxWarp prst="textNoShape">
              <a:avLst/>
            </a:prstTxWarp>
          </a:bodyPr>
          <a:lstStyle>
            <a:lvl1pPr defTabSz="920312">
              <a:defRPr sz="1400">
                <a:latin typeface="Arial" charset="0"/>
              </a:defRPr>
            </a:lvl1pPr>
          </a:lstStyle>
          <a:p>
            <a:endParaRPr lang="es-ES"/>
          </a:p>
        </p:txBody>
      </p:sp>
      <p:sp>
        <p:nvSpPr>
          <p:cNvPr id="65539" name="Rectangle 3"/>
          <p:cNvSpPr>
            <a:spLocks noGrp="1" noChangeArrowheads="1"/>
          </p:cNvSpPr>
          <p:nvPr>
            <p:ph type="dt" sz="quarter" idx="1"/>
          </p:nvPr>
        </p:nvSpPr>
        <p:spPr bwMode="auto">
          <a:xfrm>
            <a:off x="3848776" y="3"/>
            <a:ext cx="2947382" cy="497333"/>
          </a:xfrm>
          <a:prstGeom prst="rect">
            <a:avLst/>
          </a:prstGeom>
          <a:noFill/>
          <a:ln w="9525">
            <a:noFill/>
            <a:miter lim="800000"/>
            <a:headEnd/>
            <a:tailEnd/>
          </a:ln>
        </p:spPr>
        <p:txBody>
          <a:bodyPr vert="horz" wrap="square" lIns="92115" tIns="46058" rIns="92115" bIns="46058" numCol="1" anchor="t" anchorCtr="0" compatLnSpc="1">
            <a:prstTxWarp prst="textNoShape">
              <a:avLst/>
            </a:prstTxWarp>
          </a:bodyPr>
          <a:lstStyle>
            <a:lvl1pPr algn="r" defTabSz="920312">
              <a:defRPr sz="1400">
                <a:latin typeface="Arial" charset="0"/>
              </a:defRPr>
            </a:lvl1pPr>
          </a:lstStyle>
          <a:p>
            <a:fld id="{7862F753-C01B-4F0A-AB39-57E7EDB76E0D}" type="datetime1">
              <a:rPr lang="ca-ES"/>
              <a:pPr/>
              <a:t>20/07/2018</a:t>
            </a:fld>
            <a:endParaRPr lang="ca-ES"/>
          </a:p>
        </p:txBody>
      </p:sp>
      <p:sp>
        <p:nvSpPr>
          <p:cNvPr id="65540" name="Rectangle 4"/>
          <p:cNvSpPr>
            <a:spLocks noGrp="1" noChangeArrowheads="1"/>
          </p:cNvSpPr>
          <p:nvPr>
            <p:ph type="ftr" sz="quarter" idx="2"/>
          </p:nvPr>
        </p:nvSpPr>
        <p:spPr bwMode="auto">
          <a:xfrm>
            <a:off x="2" y="9427766"/>
            <a:ext cx="2945862" cy="497332"/>
          </a:xfrm>
          <a:prstGeom prst="rect">
            <a:avLst/>
          </a:prstGeom>
          <a:noFill/>
          <a:ln w="9525">
            <a:noFill/>
            <a:miter lim="800000"/>
            <a:headEnd/>
            <a:tailEnd/>
          </a:ln>
        </p:spPr>
        <p:txBody>
          <a:bodyPr vert="horz" wrap="square" lIns="92115" tIns="46058" rIns="92115" bIns="46058" numCol="1" anchor="b" anchorCtr="0" compatLnSpc="1">
            <a:prstTxWarp prst="textNoShape">
              <a:avLst/>
            </a:prstTxWarp>
          </a:bodyPr>
          <a:lstStyle>
            <a:lvl1pPr defTabSz="920312">
              <a:defRPr sz="1400">
                <a:latin typeface="Arial" charset="0"/>
              </a:defRPr>
            </a:lvl1pPr>
          </a:lstStyle>
          <a:p>
            <a:endParaRPr lang="es-ES"/>
          </a:p>
        </p:txBody>
      </p:sp>
      <p:sp>
        <p:nvSpPr>
          <p:cNvPr id="65541" name="Rectangle 5"/>
          <p:cNvSpPr>
            <a:spLocks noGrp="1" noChangeArrowheads="1"/>
          </p:cNvSpPr>
          <p:nvPr>
            <p:ph type="sldNum" sz="quarter" idx="3"/>
          </p:nvPr>
        </p:nvSpPr>
        <p:spPr bwMode="auto">
          <a:xfrm>
            <a:off x="3848776" y="9427766"/>
            <a:ext cx="2947382" cy="497332"/>
          </a:xfrm>
          <a:prstGeom prst="rect">
            <a:avLst/>
          </a:prstGeom>
          <a:noFill/>
          <a:ln w="9525">
            <a:noFill/>
            <a:miter lim="800000"/>
            <a:headEnd/>
            <a:tailEnd/>
          </a:ln>
        </p:spPr>
        <p:txBody>
          <a:bodyPr vert="horz" wrap="square" lIns="92115" tIns="46058" rIns="92115" bIns="46058" numCol="1" anchor="b" anchorCtr="0" compatLnSpc="1">
            <a:prstTxWarp prst="textNoShape">
              <a:avLst/>
            </a:prstTxWarp>
          </a:bodyPr>
          <a:lstStyle>
            <a:lvl1pPr algn="r" defTabSz="920312">
              <a:defRPr sz="1400">
                <a:latin typeface="Arial" charset="0"/>
              </a:defRPr>
            </a:lvl1pPr>
          </a:lstStyle>
          <a:p>
            <a:fld id="{31A44DD5-5391-4AA1-B422-00CFD940F386}" type="slidenum">
              <a:rPr lang="ca-ES"/>
              <a:pPr/>
              <a:t>‹Nº›</a:t>
            </a:fld>
            <a:endParaRPr lang="ca-ES"/>
          </a:p>
        </p:txBody>
      </p:sp>
    </p:spTree>
    <p:extLst>
      <p:ext uri="{BB962C8B-B14F-4D97-AF65-F5344CB8AC3E}">
        <p14:creationId xmlns:p14="http://schemas.microsoft.com/office/powerpoint/2010/main" val="1694081437"/>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2" y="3"/>
            <a:ext cx="2945862" cy="497333"/>
          </a:xfrm>
          <a:prstGeom prst="rect">
            <a:avLst/>
          </a:prstGeom>
          <a:noFill/>
          <a:ln w="9525">
            <a:noFill/>
            <a:miter lim="800000"/>
            <a:headEnd/>
            <a:tailEnd/>
          </a:ln>
        </p:spPr>
        <p:txBody>
          <a:bodyPr vert="horz" wrap="square" lIns="92115" tIns="46058" rIns="92115" bIns="46058" numCol="1" anchor="t" anchorCtr="0" compatLnSpc="1">
            <a:prstTxWarp prst="textNoShape">
              <a:avLst/>
            </a:prstTxWarp>
          </a:bodyPr>
          <a:lstStyle>
            <a:lvl1pPr defTabSz="920312" eaLnBrk="0" hangingPunct="0">
              <a:defRPr sz="1400">
                <a:latin typeface="Arial" charset="0"/>
              </a:defRPr>
            </a:lvl1pPr>
          </a:lstStyle>
          <a:p>
            <a:endParaRPr lang="es-ES"/>
          </a:p>
        </p:txBody>
      </p:sp>
      <p:sp>
        <p:nvSpPr>
          <p:cNvPr id="3075" name="Rectangle 3"/>
          <p:cNvSpPr>
            <a:spLocks noGrp="1" noChangeArrowheads="1"/>
          </p:cNvSpPr>
          <p:nvPr>
            <p:ph type="dt" idx="1"/>
          </p:nvPr>
        </p:nvSpPr>
        <p:spPr bwMode="auto">
          <a:xfrm>
            <a:off x="3848776" y="3"/>
            <a:ext cx="2947382" cy="497333"/>
          </a:xfrm>
          <a:prstGeom prst="rect">
            <a:avLst/>
          </a:prstGeom>
          <a:noFill/>
          <a:ln w="9525">
            <a:noFill/>
            <a:miter lim="800000"/>
            <a:headEnd/>
            <a:tailEnd/>
          </a:ln>
        </p:spPr>
        <p:txBody>
          <a:bodyPr vert="horz" wrap="square" lIns="92115" tIns="46058" rIns="92115" bIns="46058" numCol="1" anchor="t" anchorCtr="0" compatLnSpc="1">
            <a:prstTxWarp prst="textNoShape">
              <a:avLst/>
            </a:prstTxWarp>
          </a:bodyPr>
          <a:lstStyle>
            <a:lvl1pPr algn="r" defTabSz="920312" eaLnBrk="0" hangingPunct="0">
              <a:defRPr sz="1400">
                <a:latin typeface="Arial" charset="0"/>
              </a:defRPr>
            </a:lvl1pPr>
          </a:lstStyle>
          <a:p>
            <a:fld id="{0963861F-B4CD-4E44-93C2-4E7C4C49D4CD}" type="datetime1">
              <a:rPr lang="ca-ES"/>
              <a:pPr/>
              <a:t>20/07/2018</a:t>
            </a:fld>
            <a:endParaRPr lang="ca-ES"/>
          </a:p>
        </p:txBody>
      </p:sp>
      <p:sp>
        <p:nvSpPr>
          <p:cNvPr id="13316" name="Rectangle 4"/>
          <p:cNvSpPr>
            <a:spLocks noGrp="1" noRot="1" noChangeAspect="1" noChangeArrowheads="1" noTextEdit="1"/>
          </p:cNvSpPr>
          <p:nvPr>
            <p:ph type="sldImg" idx="2"/>
          </p:nvPr>
        </p:nvSpPr>
        <p:spPr bwMode="auto">
          <a:xfrm>
            <a:off x="919163" y="742950"/>
            <a:ext cx="4960937" cy="3722688"/>
          </a:xfrm>
          <a:prstGeom prst="rect">
            <a:avLst/>
          </a:prstGeom>
          <a:noFill/>
          <a:ln w="9525">
            <a:solidFill>
              <a:srgbClr val="000000"/>
            </a:solidFill>
            <a:miter lim="800000"/>
            <a:headEnd/>
            <a:tailEnd/>
          </a:ln>
        </p:spPr>
      </p:sp>
      <p:sp>
        <p:nvSpPr>
          <p:cNvPr id="3077" name="Rectangle 5"/>
          <p:cNvSpPr>
            <a:spLocks noGrp="1" noChangeArrowheads="1"/>
          </p:cNvSpPr>
          <p:nvPr>
            <p:ph type="body" sz="quarter" idx="3"/>
          </p:nvPr>
        </p:nvSpPr>
        <p:spPr bwMode="auto">
          <a:xfrm>
            <a:off x="680984" y="4714655"/>
            <a:ext cx="5435708" cy="4468296"/>
          </a:xfrm>
          <a:prstGeom prst="rect">
            <a:avLst/>
          </a:prstGeom>
          <a:noFill/>
          <a:ln w="9525">
            <a:noFill/>
            <a:miter lim="800000"/>
            <a:headEnd/>
            <a:tailEnd/>
          </a:ln>
        </p:spPr>
        <p:txBody>
          <a:bodyPr vert="horz" wrap="square" lIns="92115" tIns="46058" rIns="92115" bIns="46058" numCol="1" anchor="t" anchorCtr="0" compatLnSpc="1">
            <a:prstTxWarp prst="textNoShape">
              <a:avLst/>
            </a:prstTxWarp>
          </a:bodyPr>
          <a:lstStyle/>
          <a:p>
            <a:pPr lvl="0"/>
            <a:r>
              <a:rPr lang="ca-ES" noProof="0"/>
              <a:t>Haga clic para modificar el estilo de texto del patrón</a:t>
            </a:r>
          </a:p>
          <a:p>
            <a:pPr lvl="1"/>
            <a:r>
              <a:rPr lang="ca-ES" noProof="0"/>
              <a:t>Segundo nivel</a:t>
            </a:r>
          </a:p>
          <a:p>
            <a:pPr lvl="2"/>
            <a:r>
              <a:rPr lang="ca-ES" noProof="0"/>
              <a:t>Tercer nivel</a:t>
            </a:r>
          </a:p>
          <a:p>
            <a:pPr lvl="3"/>
            <a:r>
              <a:rPr lang="ca-ES" noProof="0"/>
              <a:t>Cuarto nivel</a:t>
            </a:r>
          </a:p>
          <a:p>
            <a:pPr lvl="4"/>
            <a:r>
              <a:rPr lang="ca-ES" noProof="0"/>
              <a:t>Quinto nivel</a:t>
            </a:r>
          </a:p>
        </p:txBody>
      </p:sp>
      <p:sp>
        <p:nvSpPr>
          <p:cNvPr id="3078" name="Rectangle 6"/>
          <p:cNvSpPr>
            <a:spLocks noGrp="1" noChangeArrowheads="1"/>
          </p:cNvSpPr>
          <p:nvPr>
            <p:ph type="ftr" sz="quarter" idx="4"/>
          </p:nvPr>
        </p:nvSpPr>
        <p:spPr bwMode="auto">
          <a:xfrm>
            <a:off x="2" y="9427766"/>
            <a:ext cx="2945862" cy="497332"/>
          </a:xfrm>
          <a:prstGeom prst="rect">
            <a:avLst/>
          </a:prstGeom>
          <a:noFill/>
          <a:ln w="9525">
            <a:noFill/>
            <a:miter lim="800000"/>
            <a:headEnd/>
            <a:tailEnd/>
          </a:ln>
        </p:spPr>
        <p:txBody>
          <a:bodyPr vert="horz" wrap="square" lIns="92115" tIns="46058" rIns="92115" bIns="46058" numCol="1" anchor="b" anchorCtr="0" compatLnSpc="1">
            <a:prstTxWarp prst="textNoShape">
              <a:avLst/>
            </a:prstTxWarp>
          </a:bodyPr>
          <a:lstStyle>
            <a:lvl1pPr defTabSz="920312" eaLnBrk="0" hangingPunct="0">
              <a:defRPr sz="1400">
                <a:latin typeface="Arial" charset="0"/>
              </a:defRPr>
            </a:lvl1pPr>
          </a:lstStyle>
          <a:p>
            <a:endParaRPr lang="es-ES"/>
          </a:p>
        </p:txBody>
      </p:sp>
      <p:sp>
        <p:nvSpPr>
          <p:cNvPr id="3079" name="Rectangle 7"/>
          <p:cNvSpPr>
            <a:spLocks noGrp="1" noChangeArrowheads="1"/>
          </p:cNvSpPr>
          <p:nvPr>
            <p:ph type="sldNum" sz="quarter" idx="5"/>
          </p:nvPr>
        </p:nvSpPr>
        <p:spPr bwMode="auto">
          <a:xfrm>
            <a:off x="3848776" y="9427766"/>
            <a:ext cx="2947382" cy="497332"/>
          </a:xfrm>
          <a:prstGeom prst="rect">
            <a:avLst/>
          </a:prstGeom>
          <a:noFill/>
          <a:ln w="9525">
            <a:noFill/>
            <a:miter lim="800000"/>
            <a:headEnd/>
            <a:tailEnd/>
          </a:ln>
        </p:spPr>
        <p:txBody>
          <a:bodyPr vert="horz" wrap="square" lIns="92115" tIns="46058" rIns="92115" bIns="46058" numCol="1" anchor="b" anchorCtr="0" compatLnSpc="1">
            <a:prstTxWarp prst="textNoShape">
              <a:avLst/>
            </a:prstTxWarp>
          </a:bodyPr>
          <a:lstStyle>
            <a:lvl1pPr algn="r" defTabSz="920312" eaLnBrk="0" hangingPunct="0">
              <a:defRPr sz="1400">
                <a:latin typeface="Arial" charset="0"/>
              </a:defRPr>
            </a:lvl1pPr>
          </a:lstStyle>
          <a:p>
            <a:fld id="{CC8EC2B5-3861-463C-AD9C-EF52BE938C0C}" type="slidenum">
              <a:rPr lang="ca-ES"/>
              <a:pPr/>
              <a:t>‹Nº›</a:t>
            </a:fld>
            <a:endParaRPr lang="ca-ES"/>
          </a:p>
        </p:txBody>
      </p:sp>
    </p:spTree>
    <p:extLst>
      <p:ext uri="{BB962C8B-B14F-4D97-AF65-F5344CB8AC3E}">
        <p14:creationId xmlns:p14="http://schemas.microsoft.com/office/powerpoint/2010/main" val="1907146238"/>
      </p:ext>
    </p:extLst>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Arial" charset="0"/>
        <a:ea typeface="ＭＳ Ｐゴシック" pitchFamily="34" charset="-128"/>
        <a:cs typeface="Arial" charset="0"/>
      </a:defRPr>
    </a:lvl1pPr>
    <a:lvl2pPr marL="457200" algn="l" rtl="0" eaLnBrk="0" fontAlgn="base" hangingPunct="0">
      <a:spcBef>
        <a:spcPct val="30000"/>
      </a:spcBef>
      <a:spcAft>
        <a:spcPct val="0"/>
      </a:spcAft>
      <a:defRPr sz="1200" kern="1200">
        <a:solidFill>
          <a:schemeClr val="tx1"/>
        </a:solidFill>
        <a:latin typeface="Arial" charset="0"/>
        <a:ea typeface="ＭＳ Ｐゴシック" pitchFamily="34" charset="-128"/>
        <a:cs typeface="Arial" charset="0"/>
      </a:defRPr>
    </a:lvl2pPr>
    <a:lvl3pPr marL="914400" algn="l" rtl="0" eaLnBrk="0" fontAlgn="base" hangingPunct="0">
      <a:spcBef>
        <a:spcPct val="30000"/>
      </a:spcBef>
      <a:spcAft>
        <a:spcPct val="0"/>
      </a:spcAft>
      <a:defRPr sz="1200" kern="1200">
        <a:solidFill>
          <a:schemeClr val="tx1"/>
        </a:solidFill>
        <a:latin typeface="Arial" charset="0"/>
        <a:ea typeface="ＭＳ Ｐゴシック" pitchFamily="34" charset="-128"/>
        <a:cs typeface="Arial" charset="0"/>
      </a:defRPr>
    </a:lvl3pPr>
    <a:lvl4pPr marL="1371600" algn="l" rtl="0" eaLnBrk="0" fontAlgn="base" hangingPunct="0">
      <a:spcBef>
        <a:spcPct val="30000"/>
      </a:spcBef>
      <a:spcAft>
        <a:spcPct val="0"/>
      </a:spcAft>
      <a:defRPr sz="1200" kern="1200">
        <a:solidFill>
          <a:schemeClr val="tx1"/>
        </a:solidFill>
        <a:latin typeface="Arial" charset="0"/>
        <a:ea typeface="ＭＳ Ｐゴシック" pitchFamily="34" charset="-128"/>
        <a:cs typeface="Arial" charset="0"/>
      </a:defRPr>
    </a:lvl4pPr>
    <a:lvl5pPr marL="1828800" algn="l" rtl="0" eaLnBrk="0" fontAlgn="base" hangingPunct="0">
      <a:spcBef>
        <a:spcPct val="30000"/>
      </a:spcBef>
      <a:spcAft>
        <a:spcPct val="0"/>
      </a:spcAft>
      <a:defRPr sz="1200" kern="1200">
        <a:solidFill>
          <a:schemeClr val="tx1"/>
        </a:solidFill>
        <a:latin typeface="Arial" charset="0"/>
        <a:ea typeface="ＭＳ Ｐゴシック" pitchFamily="34" charset="-128"/>
        <a:cs typeface="Arial"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Rectangle 7"/>
          <p:cNvSpPr txBox="1">
            <a:spLocks noGrp="1" noChangeArrowheads="1"/>
          </p:cNvSpPr>
          <p:nvPr/>
        </p:nvSpPr>
        <p:spPr bwMode="auto">
          <a:xfrm>
            <a:off x="3848776" y="9426226"/>
            <a:ext cx="2947382" cy="498872"/>
          </a:xfrm>
          <a:prstGeom prst="rect">
            <a:avLst/>
          </a:prstGeom>
          <a:noFill/>
          <a:ln w="9525">
            <a:noFill/>
            <a:miter lim="800000"/>
            <a:headEnd/>
            <a:tailEnd/>
          </a:ln>
        </p:spPr>
        <p:txBody>
          <a:bodyPr lIns="93097" tIns="46548" rIns="93097" bIns="46548" anchor="b"/>
          <a:lstStyle/>
          <a:p>
            <a:pPr algn="r" defTabSz="929502"/>
            <a:fld id="{0362649E-20CB-496E-A647-E8C95F0F4C77}" type="slidenum">
              <a:rPr lang="es-ES" sz="1400">
                <a:latin typeface="Arial" charset="0"/>
              </a:rPr>
              <a:pPr algn="r" defTabSz="929502"/>
              <a:t>1</a:t>
            </a:fld>
            <a:endParaRPr lang="es-ES" sz="1400" dirty="0">
              <a:latin typeface="Arial" charset="0"/>
            </a:endParaRPr>
          </a:p>
        </p:txBody>
      </p:sp>
      <p:sp>
        <p:nvSpPr>
          <p:cNvPr id="16386" name="Rectangle 2"/>
          <p:cNvSpPr>
            <a:spLocks noGrp="1" noRot="1" noChangeAspect="1" noChangeArrowheads="1" noTextEdit="1"/>
          </p:cNvSpPr>
          <p:nvPr>
            <p:ph type="sldImg"/>
          </p:nvPr>
        </p:nvSpPr>
        <p:spPr>
          <a:xfrm>
            <a:off x="928688" y="771525"/>
            <a:ext cx="4951412" cy="3714750"/>
          </a:xfrm>
          <a:ln/>
        </p:spPr>
      </p:sp>
      <p:sp>
        <p:nvSpPr>
          <p:cNvPr id="16387" name="Rectangle 3"/>
          <p:cNvSpPr>
            <a:spLocks noGrp="1" noChangeArrowheads="1"/>
          </p:cNvSpPr>
          <p:nvPr>
            <p:ph type="body" idx="1"/>
          </p:nvPr>
        </p:nvSpPr>
        <p:spPr>
          <a:xfrm>
            <a:off x="907473" y="4717732"/>
            <a:ext cx="4982732" cy="275612"/>
          </a:xfrm>
        </p:spPr>
        <p:txBody>
          <a:bodyPr lIns="93097" tIns="46548" rIns="93097" bIns="46548"/>
          <a:lstStyle/>
          <a:p>
            <a:pPr eaLnBrk="1" hangingPunct="1"/>
            <a:endParaRPr lang="es-ES_tradnl"/>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9458" name="Rectangle 6"/>
          <p:cNvSpPr>
            <a:spLocks noGrp="1" noChangeArrowheads="1"/>
          </p:cNvSpPr>
          <p:nvPr>
            <p:ph type="sldNum" sz="quarter" idx="5"/>
          </p:nvPr>
        </p:nvSpPr>
        <p:spPr>
          <a:noFill/>
        </p:spPr>
        <p:txBody>
          <a:bodyPr/>
          <a:lstStyle/>
          <a:p>
            <a:pPr>
              <a:tabLst>
                <a:tab pos="735025" algn="l"/>
                <a:tab pos="1468518" algn="l"/>
                <a:tab pos="2205075" algn="l"/>
                <a:tab pos="2937038" algn="l"/>
              </a:tabLst>
            </a:pPr>
            <a:fld id="{FD9E7316-B1C2-41CB-83A9-6A2633509A9B}" type="slidenum">
              <a:rPr lang="es-ES">
                <a:latin typeface="Times New Roman" pitchFamily="18" charset="0"/>
                <a:ea typeface="SimSun" pitchFamily="2" charset="-122"/>
              </a:rPr>
              <a:pPr>
                <a:tabLst>
                  <a:tab pos="735025" algn="l"/>
                  <a:tab pos="1468518" algn="l"/>
                  <a:tab pos="2205075" algn="l"/>
                  <a:tab pos="2937038" algn="l"/>
                </a:tabLst>
              </a:pPr>
              <a:t>3</a:t>
            </a:fld>
            <a:endParaRPr lang="es-ES" dirty="0">
              <a:latin typeface="Times New Roman" pitchFamily="18" charset="0"/>
              <a:ea typeface="SimSun" pitchFamily="2" charset="-122"/>
            </a:endParaRPr>
          </a:p>
        </p:txBody>
      </p:sp>
      <p:sp>
        <p:nvSpPr>
          <p:cNvPr id="19459" name="Text Box 1"/>
          <p:cNvSpPr txBox="1">
            <a:spLocks noChangeArrowheads="1"/>
          </p:cNvSpPr>
          <p:nvPr/>
        </p:nvSpPr>
        <p:spPr bwMode="auto">
          <a:xfrm>
            <a:off x="1" y="0"/>
            <a:ext cx="1521" cy="1540"/>
          </a:xfrm>
          <a:prstGeom prst="rect">
            <a:avLst/>
          </a:prstGeom>
          <a:noFill/>
          <a:ln w="9525">
            <a:noFill/>
            <a:round/>
            <a:headEnd/>
            <a:tailEnd/>
          </a:ln>
        </p:spPr>
        <p:txBody>
          <a:bodyPr lIns="91424" tIns="45711" rIns="91424" bIns="45711"/>
          <a:lstStyle/>
          <a:p>
            <a:pPr algn="ctr" defTabSz="920312" hangingPunct="0">
              <a:buClr>
                <a:srgbClr val="000000"/>
              </a:buClr>
              <a:buSzPct val="100000"/>
            </a:pPr>
            <a:fld id="{EB8EE8B3-8FE1-48B7-82F6-0BA2392F350A}" type="slidenum">
              <a:rPr lang="es-ES" sz="1400">
                <a:solidFill>
                  <a:srgbClr val="000000"/>
                </a:solidFill>
              </a:rPr>
              <a:pPr algn="ctr" defTabSz="920312" hangingPunct="0">
                <a:buClr>
                  <a:srgbClr val="000000"/>
                </a:buClr>
                <a:buSzPct val="100000"/>
              </a:pPr>
              <a:t>3</a:t>
            </a:fld>
            <a:endParaRPr lang="es-ES" sz="1400" dirty="0">
              <a:solidFill>
                <a:srgbClr val="000000"/>
              </a:solidFill>
            </a:endParaRPr>
          </a:p>
        </p:txBody>
      </p:sp>
      <p:sp>
        <p:nvSpPr>
          <p:cNvPr id="19460" name="Rectangle 2"/>
          <p:cNvSpPr>
            <a:spLocks noChangeArrowheads="1"/>
          </p:cNvSpPr>
          <p:nvPr/>
        </p:nvSpPr>
        <p:spPr bwMode="auto">
          <a:xfrm>
            <a:off x="3851815" y="9651028"/>
            <a:ext cx="2945862" cy="255595"/>
          </a:xfrm>
          <a:prstGeom prst="rect">
            <a:avLst/>
          </a:prstGeom>
          <a:noFill/>
          <a:ln w="9360">
            <a:noFill/>
            <a:miter lim="800000"/>
            <a:headEnd/>
            <a:tailEnd/>
          </a:ln>
        </p:spPr>
        <p:txBody>
          <a:bodyPr lIns="87402" tIns="43516" rIns="87402" bIns="43516" anchor="b">
            <a:spAutoFit/>
          </a:bodyPr>
          <a:lstStyle/>
          <a:p>
            <a:pPr algn="r" defTabSz="920312" hangingPunct="0">
              <a:spcBef>
                <a:spcPts val="917"/>
              </a:spcBef>
              <a:buClr>
                <a:srgbClr val="000000"/>
              </a:buClr>
              <a:buSzPct val="100000"/>
              <a:tabLst>
                <a:tab pos="735025" algn="l"/>
                <a:tab pos="1470049" algn="l"/>
                <a:tab pos="2205075" algn="l"/>
                <a:tab pos="2938570" algn="l"/>
              </a:tabLst>
            </a:pPr>
            <a:fld id="{16D76DB5-C57B-49BB-9164-5AFA6121EFFE}" type="slidenum">
              <a:rPr lang="es-ES">
                <a:solidFill>
                  <a:srgbClr val="000000"/>
                </a:solidFill>
              </a:rPr>
              <a:pPr algn="r" defTabSz="920312" hangingPunct="0">
                <a:spcBef>
                  <a:spcPts val="917"/>
                </a:spcBef>
                <a:buClr>
                  <a:srgbClr val="000000"/>
                </a:buClr>
                <a:buSzPct val="100000"/>
                <a:tabLst>
                  <a:tab pos="735025" algn="l"/>
                  <a:tab pos="1470049" algn="l"/>
                  <a:tab pos="2205075" algn="l"/>
                  <a:tab pos="2938570" algn="l"/>
                </a:tabLst>
              </a:pPr>
              <a:t>3</a:t>
            </a:fld>
            <a:endParaRPr lang="es-ES" dirty="0">
              <a:solidFill>
                <a:srgbClr val="000000"/>
              </a:solidFill>
            </a:endParaRPr>
          </a:p>
        </p:txBody>
      </p:sp>
      <p:sp>
        <p:nvSpPr>
          <p:cNvPr id="19461" name="Rectangle 3"/>
          <p:cNvSpPr>
            <a:spLocks noGrp="1" noRot="1" noChangeAspect="1" noChangeArrowheads="1" noTextEdit="1"/>
          </p:cNvSpPr>
          <p:nvPr>
            <p:ph type="sldImg"/>
          </p:nvPr>
        </p:nvSpPr>
        <p:spPr>
          <a:xfrm>
            <a:off x="930275" y="771525"/>
            <a:ext cx="4949825" cy="3713163"/>
          </a:xfrm>
          <a:solidFill>
            <a:srgbClr val="FFFFFF"/>
          </a:solidFill>
          <a:ln/>
        </p:spPr>
      </p:sp>
      <p:sp>
        <p:nvSpPr>
          <p:cNvPr id="19462" name="Rectangle 4"/>
          <p:cNvSpPr>
            <a:spLocks noGrp="1" noChangeArrowheads="1"/>
          </p:cNvSpPr>
          <p:nvPr>
            <p:ph type="body" idx="1"/>
          </p:nvPr>
        </p:nvSpPr>
        <p:spPr>
          <a:xfrm>
            <a:off x="908992" y="4722352"/>
            <a:ext cx="4979692" cy="4552980"/>
          </a:xfrm>
        </p:spPr>
        <p:txBody>
          <a:bodyPr wrap="none" anchor="ctr"/>
          <a:lstStyle/>
          <a:p>
            <a:pPr eaLnBrk="1">
              <a:spcBef>
                <a:spcPct val="0"/>
              </a:spcBef>
              <a:tabLst>
                <a:tab pos="676835" algn="l"/>
                <a:tab pos="1355202" algn="l"/>
                <a:tab pos="2035101" algn="l"/>
                <a:tab pos="2713467" algn="l"/>
                <a:tab pos="3394897" algn="l"/>
                <a:tab pos="4071732" algn="l"/>
              </a:tabLst>
            </a:pPr>
            <a:endParaRPr lang="es-ES" sz="1800" dirty="0">
              <a:ea typeface="SimSun" pitchFamily="2" charset="-122"/>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dirty="0"/>
          </a:p>
        </p:txBody>
      </p:sp>
      <p:sp>
        <p:nvSpPr>
          <p:cNvPr id="4" name="3 Marcador de número de diapositiva"/>
          <p:cNvSpPr>
            <a:spLocks noGrp="1"/>
          </p:cNvSpPr>
          <p:nvPr>
            <p:ph type="sldNum" sz="quarter" idx="10"/>
          </p:nvPr>
        </p:nvSpPr>
        <p:spPr/>
        <p:txBody>
          <a:bodyPr/>
          <a:lstStyle/>
          <a:p>
            <a:fld id="{CC8EC2B5-3861-463C-AD9C-EF52BE938C0C}" type="slidenum">
              <a:rPr lang="ca-ES" smtClean="0"/>
              <a:pPr/>
              <a:t>19</a:t>
            </a:fld>
            <a:endParaRPr lang="ca-E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dirty="0"/>
          </a:p>
        </p:txBody>
      </p:sp>
      <p:sp>
        <p:nvSpPr>
          <p:cNvPr id="4" name="3 Marcador de número de diapositiva"/>
          <p:cNvSpPr>
            <a:spLocks noGrp="1"/>
          </p:cNvSpPr>
          <p:nvPr>
            <p:ph type="sldNum" sz="quarter" idx="10"/>
          </p:nvPr>
        </p:nvSpPr>
        <p:spPr/>
        <p:txBody>
          <a:bodyPr/>
          <a:lstStyle/>
          <a:p>
            <a:fld id="{CC8EC2B5-3861-463C-AD9C-EF52BE938C0C}" type="slidenum">
              <a:rPr lang="ca-ES" smtClean="0"/>
              <a:pPr/>
              <a:t>40</a:t>
            </a:fld>
            <a:endParaRPr lang="ca-E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Rectangle 7"/>
          <p:cNvSpPr txBox="1">
            <a:spLocks noGrp="1" noChangeArrowheads="1"/>
          </p:cNvSpPr>
          <p:nvPr/>
        </p:nvSpPr>
        <p:spPr bwMode="auto">
          <a:xfrm>
            <a:off x="3848776" y="9426226"/>
            <a:ext cx="2947382" cy="498872"/>
          </a:xfrm>
          <a:prstGeom prst="rect">
            <a:avLst/>
          </a:prstGeom>
          <a:noFill/>
          <a:ln w="9525">
            <a:noFill/>
            <a:miter lim="800000"/>
            <a:headEnd/>
            <a:tailEnd/>
          </a:ln>
        </p:spPr>
        <p:txBody>
          <a:bodyPr lIns="93097" tIns="46548" rIns="93097" bIns="46548" anchor="b"/>
          <a:lstStyle/>
          <a:p>
            <a:pPr algn="r" defTabSz="929502"/>
            <a:fld id="{0362649E-20CB-496E-A647-E8C95F0F4C77}" type="slidenum">
              <a:rPr lang="es-ES" sz="1400">
                <a:latin typeface="Arial" charset="0"/>
              </a:rPr>
              <a:pPr algn="r" defTabSz="929502"/>
              <a:t>64</a:t>
            </a:fld>
            <a:endParaRPr lang="es-ES" sz="1400" dirty="0">
              <a:latin typeface="Arial" charset="0"/>
            </a:endParaRPr>
          </a:p>
        </p:txBody>
      </p:sp>
      <p:sp>
        <p:nvSpPr>
          <p:cNvPr id="16386" name="Rectangle 2"/>
          <p:cNvSpPr>
            <a:spLocks noGrp="1" noRot="1" noChangeAspect="1" noChangeArrowheads="1" noTextEdit="1"/>
          </p:cNvSpPr>
          <p:nvPr>
            <p:ph type="sldImg"/>
          </p:nvPr>
        </p:nvSpPr>
        <p:spPr>
          <a:xfrm>
            <a:off x="928688" y="771525"/>
            <a:ext cx="4951412" cy="3714750"/>
          </a:xfrm>
          <a:ln/>
        </p:spPr>
      </p:sp>
      <p:sp>
        <p:nvSpPr>
          <p:cNvPr id="16387" name="Rectangle 3"/>
          <p:cNvSpPr>
            <a:spLocks noGrp="1" noChangeArrowheads="1"/>
          </p:cNvSpPr>
          <p:nvPr>
            <p:ph type="body" idx="1"/>
          </p:nvPr>
        </p:nvSpPr>
        <p:spPr>
          <a:xfrm>
            <a:off x="907473" y="4717732"/>
            <a:ext cx="4982732" cy="275612"/>
          </a:xfrm>
        </p:spPr>
        <p:txBody>
          <a:bodyPr lIns="93097" tIns="46548" rIns="93097" bIns="46548"/>
          <a:lstStyle/>
          <a:p>
            <a:pPr eaLnBrk="1" hangingPunct="1"/>
            <a:endParaRPr lang="es-ES_tradnl"/>
          </a:p>
        </p:txBody>
      </p:sp>
    </p:spTree>
    <p:extLst>
      <p:ext uri="{BB962C8B-B14F-4D97-AF65-F5344CB8AC3E}">
        <p14:creationId xmlns:p14="http://schemas.microsoft.com/office/powerpoint/2010/main" val="292776014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a:prstGeom prst="rect">
            <a:avLst/>
          </a:prstGeom>
        </p:spPr>
        <p:txBody>
          <a:bodyPr/>
          <a:lstStyle/>
          <a:p>
            <a:r>
              <a:rPr lang="es-ES"/>
              <a:t>Haga clic para modificar el estilo de título del patrón</a:t>
            </a:r>
          </a:p>
        </p:txBody>
      </p:sp>
      <p:sp>
        <p:nvSpPr>
          <p:cNvPr id="3" name="2 Subtítulo"/>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s-ES"/>
              <a:t>Haga clic para modificar el estilo de subtítulo del patrón</a:t>
            </a:r>
          </a:p>
        </p:txBody>
      </p:sp>
    </p:spTree>
  </p:cSld>
  <p:clrMapOvr>
    <a:masterClrMapping/>
  </p:clrMapOvr>
  <p:transition>
    <p:strips dir="rd"/>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1143000"/>
          </a:xfrm>
          <a:prstGeom prst="rect">
            <a:avLst/>
          </a:prstGeom>
        </p:spPr>
        <p:txBody>
          <a:bodyPr/>
          <a:lstStyle/>
          <a:p>
            <a:r>
              <a:rPr lang="es-ES"/>
              <a:t>Haga clic para modificar el estilo de título del patrón</a:t>
            </a:r>
          </a:p>
        </p:txBody>
      </p:sp>
      <p:sp>
        <p:nvSpPr>
          <p:cNvPr id="3" name="2 Marcador de texto vertical"/>
          <p:cNvSpPr>
            <a:spLocks noGrp="1"/>
          </p:cNvSpPr>
          <p:nvPr>
            <p:ph type="body" orient="vert" idx="1"/>
          </p:nvPr>
        </p:nvSpPr>
        <p:spPr>
          <a:xfrm>
            <a:off x="457200" y="1600200"/>
            <a:ext cx="8229600" cy="4525963"/>
          </a:xfrm>
          <a:prstGeom prst="rect">
            <a:avLst/>
          </a:prstGeom>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Tree>
  </p:cSld>
  <p:clrMapOvr>
    <a:masterClrMapping/>
  </p:clrMapOvr>
  <p:transition>
    <p:strips dir="rd"/>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a:prstGeom prst="rect">
            <a:avLst/>
          </a:prstGeom>
        </p:spPr>
        <p:txBody>
          <a:bodyPr vert="eaVert"/>
          <a:lstStyle/>
          <a:p>
            <a:r>
              <a:rPr lang="es-ES"/>
              <a:t>Haga clic para modificar el estilo de título del patrón</a:t>
            </a:r>
          </a:p>
        </p:txBody>
      </p:sp>
      <p:sp>
        <p:nvSpPr>
          <p:cNvPr id="3" name="2 Marcador de texto vertical"/>
          <p:cNvSpPr>
            <a:spLocks noGrp="1"/>
          </p:cNvSpPr>
          <p:nvPr>
            <p:ph type="body" orient="vert" idx="1"/>
          </p:nvPr>
        </p:nvSpPr>
        <p:spPr>
          <a:xfrm>
            <a:off x="457200" y="274638"/>
            <a:ext cx="6019800" cy="5851525"/>
          </a:xfrm>
          <a:prstGeom prst="rect">
            <a:avLst/>
          </a:prstGeom>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Tree>
  </p:cSld>
  <p:clrMapOvr>
    <a:masterClrMapping/>
  </p:clrMapOvr>
  <p:transition>
    <p:strips dir="rd"/>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1143000"/>
          </a:xfrm>
          <a:prstGeom prst="rect">
            <a:avLst/>
          </a:prstGeom>
        </p:spPr>
        <p:txBody>
          <a:bodyPr/>
          <a:lstStyle/>
          <a:p>
            <a:r>
              <a:rPr lang="es-ES"/>
              <a:t>Haga clic para modificar el estilo de título del patrón</a:t>
            </a:r>
          </a:p>
        </p:txBody>
      </p:sp>
      <p:sp>
        <p:nvSpPr>
          <p:cNvPr id="3" name="2 Marcador de contenido"/>
          <p:cNvSpPr>
            <a:spLocks noGrp="1"/>
          </p:cNvSpPr>
          <p:nvPr>
            <p:ph idx="1"/>
          </p:nvPr>
        </p:nvSpPr>
        <p:spPr>
          <a:xfrm>
            <a:off x="457200" y="1600200"/>
            <a:ext cx="8229600" cy="4525963"/>
          </a:xfrm>
          <a:prstGeom prst="rect">
            <a:avLst/>
          </a:prstGeo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Tree>
  </p:cSld>
  <p:clrMapOvr>
    <a:masterClrMapping/>
  </p:clrMapOvr>
  <p:transition>
    <p:strips dir="rd"/>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s-ES"/>
              <a:t>Haga clic para modificar el estilo de título del patrón</a:t>
            </a:r>
          </a:p>
        </p:txBody>
      </p:sp>
      <p:sp>
        <p:nvSpPr>
          <p:cNvPr id="3" name="2 Marcador de texto"/>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s-ES"/>
              <a:t>Haga clic para modificar el estilo de texto del patrón</a:t>
            </a:r>
          </a:p>
        </p:txBody>
      </p:sp>
    </p:spTree>
  </p:cSld>
  <p:clrMapOvr>
    <a:masterClrMapping/>
  </p:clrMapOvr>
  <p:transition>
    <p:strips dir="rd"/>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1143000"/>
          </a:xfrm>
          <a:prstGeom prst="rect">
            <a:avLst/>
          </a:prstGeom>
        </p:spPr>
        <p:txBody>
          <a:bodyPr/>
          <a:lstStyle/>
          <a:p>
            <a:r>
              <a:rPr lang="es-ES"/>
              <a:t>Haga clic para modificar el estilo de título del patrón</a:t>
            </a:r>
          </a:p>
        </p:txBody>
      </p:sp>
      <p:sp>
        <p:nvSpPr>
          <p:cNvPr id="3" name="2 Marcador de contenido"/>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3 Marcador de contenido"/>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Tree>
  </p:cSld>
  <p:clrMapOvr>
    <a:masterClrMapping/>
  </p:clrMapOvr>
  <p:transition>
    <p:strips dir="rd"/>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1143000"/>
          </a:xfrm>
          <a:prstGeom prst="rect">
            <a:avLst/>
          </a:prstGeom>
        </p:spPr>
        <p:txBody>
          <a:bodyPr/>
          <a:lstStyle>
            <a:lvl1pPr>
              <a:defRPr/>
            </a:lvl1pPr>
          </a:lstStyle>
          <a:p>
            <a:r>
              <a:rPr lang="es-ES"/>
              <a:t>Haga clic para modificar el estilo de título del patrón</a:t>
            </a:r>
          </a:p>
        </p:txBody>
      </p:sp>
      <p:sp>
        <p:nvSpPr>
          <p:cNvPr id="3" name="2 Marcador de texto"/>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4" name="3 Marcador de contenido"/>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4 Marcador de texto"/>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6" name="5 Marcador de contenido"/>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Tree>
  </p:cSld>
  <p:clrMapOvr>
    <a:masterClrMapping/>
  </p:clrMapOvr>
  <p:transition>
    <p:strips dir="rd"/>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1143000"/>
          </a:xfrm>
          <a:prstGeom prst="rect">
            <a:avLst/>
          </a:prstGeom>
        </p:spPr>
        <p:txBody>
          <a:bodyPr/>
          <a:lstStyle/>
          <a:p>
            <a:r>
              <a:rPr lang="es-ES"/>
              <a:t>Haga clic para modificar el estilo de título del patrón</a:t>
            </a:r>
          </a:p>
        </p:txBody>
      </p:sp>
    </p:spTree>
  </p:cSld>
  <p:clrMapOvr>
    <a:masterClrMapping/>
  </p:clrMapOvr>
  <p:transition>
    <p:strips dir="rd"/>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Tree>
  </p:cSld>
  <p:clrMapOvr>
    <a:masterClrMapping/>
  </p:clrMapOvr>
  <p:transition>
    <p:strips dir="rd"/>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a:prstGeom prst="rect">
            <a:avLst/>
          </a:prstGeom>
        </p:spPr>
        <p:txBody>
          <a:bodyPr anchor="b"/>
          <a:lstStyle>
            <a:lvl1pPr algn="l">
              <a:defRPr sz="2000" b="1"/>
            </a:lvl1pPr>
          </a:lstStyle>
          <a:p>
            <a:r>
              <a:rPr lang="es-ES"/>
              <a:t>Haga clic para modificar el estilo de título del patrón</a:t>
            </a:r>
          </a:p>
        </p:txBody>
      </p:sp>
      <p:sp>
        <p:nvSpPr>
          <p:cNvPr id="3" name="2 Marcador de contenido"/>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3 Marcador de texto"/>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Tree>
  </p:cSld>
  <p:clrMapOvr>
    <a:masterClrMapping/>
  </p:clrMapOvr>
  <p:transition>
    <p:strips dir="rd"/>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a:prstGeom prst="rect">
            <a:avLst/>
          </a:prstGeom>
        </p:spPr>
        <p:txBody>
          <a:bodyPr anchor="b"/>
          <a:lstStyle>
            <a:lvl1pPr algn="l">
              <a:defRPr sz="2000" b="1"/>
            </a:lvl1pPr>
          </a:lstStyle>
          <a:p>
            <a:r>
              <a:rPr lang="es-ES"/>
              <a:t>Haga clic para modificar el estilo de título del patrón</a:t>
            </a:r>
          </a:p>
        </p:txBody>
      </p:sp>
      <p:sp>
        <p:nvSpPr>
          <p:cNvPr id="3" name="2 Marcador de posición de imagen"/>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s-ES" noProof="0"/>
          </a:p>
        </p:txBody>
      </p:sp>
      <p:sp>
        <p:nvSpPr>
          <p:cNvPr id="4" name="3 Marcador de texto"/>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Tree>
  </p:cSld>
  <p:clrMapOvr>
    <a:masterClrMapping/>
  </p:clrMapOvr>
  <p:transition>
    <p:strips dir="rd"/>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31" name="Line 7"/>
          <p:cNvSpPr>
            <a:spLocks noChangeShapeType="1"/>
          </p:cNvSpPr>
          <p:nvPr/>
        </p:nvSpPr>
        <p:spPr bwMode="auto">
          <a:xfrm>
            <a:off x="0" y="692150"/>
            <a:ext cx="9144000" cy="0"/>
          </a:xfrm>
          <a:prstGeom prst="line">
            <a:avLst/>
          </a:prstGeom>
          <a:noFill/>
          <a:ln w="19050">
            <a:solidFill>
              <a:srgbClr val="800000"/>
            </a:solidFill>
            <a:round/>
            <a:headEnd type="none" w="sm" len="lg"/>
            <a:tailEnd type="none" w="sm" len="lg"/>
          </a:ln>
        </p:spPr>
        <p:txBody>
          <a:bodyPr/>
          <a:lstStyle/>
          <a:p>
            <a:pPr>
              <a:defRPr/>
            </a:pPr>
            <a:endParaRPr lang="es-ES_tradnl"/>
          </a:p>
        </p:txBody>
      </p:sp>
      <p:pic>
        <p:nvPicPr>
          <p:cNvPr id="1027" name="Picture 5" descr="CATINSba"/>
          <p:cNvPicPr>
            <a:picLocks noChangeAspect="1" noChangeArrowheads="1"/>
          </p:cNvPicPr>
          <p:nvPr/>
        </p:nvPicPr>
        <p:blipFill>
          <a:blip r:embed="rId13" cstate="print"/>
          <a:srcRect/>
          <a:stretch>
            <a:fillRect/>
          </a:stretch>
        </p:blipFill>
        <p:spPr bwMode="auto">
          <a:xfrm>
            <a:off x="179388" y="115888"/>
            <a:ext cx="719137" cy="423862"/>
          </a:xfrm>
          <a:prstGeom prst="rect">
            <a:avLst/>
          </a:prstGeom>
          <a:noFill/>
          <a:ln w="9525">
            <a:noFill/>
            <a:miter lim="800000"/>
            <a:headEnd/>
            <a:tailEnd/>
          </a:ln>
        </p:spPr>
      </p:pic>
      <p:pic>
        <p:nvPicPr>
          <p:cNvPr id="4" name="Imatge 3">
            <a:extLst>
              <a:ext uri="{FF2B5EF4-FFF2-40B4-BE49-F238E27FC236}">
                <a16:creationId xmlns:a16="http://schemas.microsoft.com/office/drawing/2014/main" xmlns="" id="{14D01C73-AF9E-4B2E-8386-28031825D201}"/>
              </a:ext>
            </a:extLst>
          </p:cNvPr>
          <p:cNvPicPr>
            <a:picLocks noChangeAspect="1"/>
          </p:cNvPicPr>
          <p:nvPr userDrawn="1"/>
        </p:nvPicPr>
        <p:blipFill>
          <a:blip r:embed="rId14" cstate="print">
            <a:extLst>
              <a:ext uri="{28A0092B-C50C-407E-A947-70E740481C1C}">
                <a14:useLocalDpi xmlns:a14="http://schemas.microsoft.com/office/drawing/2010/main" val="0"/>
              </a:ext>
            </a:extLst>
          </a:blip>
          <a:stretch>
            <a:fillRect/>
          </a:stretch>
        </p:blipFill>
        <p:spPr>
          <a:xfrm>
            <a:off x="7524328" y="141947"/>
            <a:ext cx="1388994" cy="397803"/>
          </a:xfrm>
          <a:prstGeom prst="rect">
            <a:avLst/>
          </a:prstGeom>
        </p:spPr>
      </p:pic>
    </p:spTree>
  </p:cSld>
  <p:clrMap bg1="lt1" tx1="dk1" bg2="lt2" tx2="dk2" accent1="accent1" accent2="accent2" accent3="accent3" accent4="accent4" accent5="accent5" accent6="accent6" hlink="hlink" folHlink="folHlink"/>
  <p:sldLayoutIdLst>
    <p:sldLayoutId id="2147483661" r:id="rId1"/>
    <p:sldLayoutId id="2147483660" r:id="rId2"/>
    <p:sldLayoutId id="2147483659" r:id="rId3"/>
    <p:sldLayoutId id="2147483658" r:id="rId4"/>
    <p:sldLayoutId id="2147483657" r:id="rId5"/>
    <p:sldLayoutId id="2147483656" r:id="rId6"/>
    <p:sldLayoutId id="2147483655" r:id="rId7"/>
    <p:sldLayoutId id="2147483654" r:id="rId8"/>
    <p:sldLayoutId id="2147483653" r:id="rId9"/>
    <p:sldLayoutId id="2147483652" r:id="rId10"/>
    <p:sldLayoutId id="2147483651" r:id="rId11"/>
  </p:sldLayoutIdLst>
  <p:transition>
    <p:strips dir="rd"/>
  </p:transition>
  <p:hf hdr="0" ft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ea typeface="ＭＳ Ｐゴシック" pitchFamily="34" charset="-128"/>
          <a:cs typeface="Arial" charset="0"/>
        </a:defRPr>
      </a:lvl2pPr>
      <a:lvl3pPr algn="ctr" rtl="0" eaLnBrk="0" fontAlgn="base" hangingPunct="0">
        <a:spcBef>
          <a:spcPct val="0"/>
        </a:spcBef>
        <a:spcAft>
          <a:spcPct val="0"/>
        </a:spcAft>
        <a:defRPr sz="4400">
          <a:solidFill>
            <a:schemeClr val="tx2"/>
          </a:solidFill>
          <a:latin typeface="Arial" charset="0"/>
          <a:ea typeface="ＭＳ Ｐゴシック" pitchFamily="34" charset="-128"/>
          <a:cs typeface="Arial" charset="0"/>
        </a:defRPr>
      </a:lvl3pPr>
      <a:lvl4pPr algn="ctr" rtl="0" eaLnBrk="0" fontAlgn="base" hangingPunct="0">
        <a:spcBef>
          <a:spcPct val="0"/>
        </a:spcBef>
        <a:spcAft>
          <a:spcPct val="0"/>
        </a:spcAft>
        <a:defRPr sz="4400">
          <a:solidFill>
            <a:schemeClr val="tx2"/>
          </a:solidFill>
          <a:latin typeface="Arial" charset="0"/>
          <a:ea typeface="ＭＳ Ｐゴシック" pitchFamily="34" charset="-128"/>
          <a:cs typeface="Arial" charset="0"/>
        </a:defRPr>
      </a:lvl4pPr>
      <a:lvl5pPr algn="ctr" rtl="0" eaLnBrk="0" fontAlgn="base" hangingPunct="0">
        <a:spcBef>
          <a:spcPct val="0"/>
        </a:spcBef>
        <a:spcAft>
          <a:spcPct val="0"/>
        </a:spcAft>
        <a:defRPr sz="4400">
          <a:solidFill>
            <a:schemeClr val="tx2"/>
          </a:solidFill>
          <a:latin typeface="Arial" charset="0"/>
          <a:ea typeface="ＭＳ Ｐゴシック" pitchFamily="34" charset="-128"/>
          <a:cs typeface="Arial" charset="0"/>
        </a:defRPr>
      </a:lvl5pPr>
      <a:lvl6pPr marL="457200" algn="ctr" rtl="0" fontAlgn="base">
        <a:spcBef>
          <a:spcPct val="0"/>
        </a:spcBef>
        <a:spcAft>
          <a:spcPct val="0"/>
        </a:spcAft>
        <a:defRPr sz="4400">
          <a:solidFill>
            <a:schemeClr val="tx2"/>
          </a:solidFill>
          <a:latin typeface="Arial" charset="0"/>
          <a:ea typeface="ＭＳ Ｐゴシック" pitchFamily="34" charset="-128"/>
          <a:cs typeface="Arial" charset="0"/>
        </a:defRPr>
      </a:lvl6pPr>
      <a:lvl7pPr marL="914400" algn="ctr" rtl="0" fontAlgn="base">
        <a:spcBef>
          <a:spcPct val="0"/>
        </a:spcBef>
        <a:spcAft>
          <a:spcPct val="0"/>
        </a:spcAft>
        <a:defRPr sz="4400">
          <a:solidFill>
            <a:schemeClr val="tx2"/>
          </a:solidFill>
          <a:latin typeface="Arial" charset="0"/>
          <a:ea typeface="ＭＳ Ｐゴシック" pitchFamily="34" charset="-128"/>
          <a:cs typeface="Arial" charset="0"/>
        </a:defRPr>
      </a:lvl7pPr>
      <a:lvl8pPr marL="1371600" algn="ctr" rtl="0" fontAlgn="base">
        <a:spcBef>
          <a:spcPct val="0"/>
        </a:spcBef>
        <a:spcAft>
          <a:spcPct val="0"/>
        </a:spcAft>
        <a:defRPr sz="4400">
          <a:solidFill>
            <a:schemeClr val="tx2"/>
          </a:solidFill>
          <a:latin typeface="Arial" charset="0"/>
          <a:ea typeface="ＭＳ Ｐゴシック" pitchFamily="34" charset="-128"/>
          <a:cs typeface="Arial" charset="0"/>
        </a:defRPr>
      </a:lvl8pPr>
      <a:lvl9pPr marL="1828800" algn="ctr" rtl="0" fontAlgn="base">
        <a:spcBef>
          <a:spcPct val="0"/>
        </a:spcBef>
        <a:spcAft>
          <a:spcPct val="0"/>
        </a:spcAft>
        <a:defRPr sz="4400">
          <a:solidFill>
            <a:schemeClr val="tx2"/>
          </a:solidFill>
          <a:latin typeface="Arial" charset="0"/>
          <a:ea typeface="ＭＳ Ｐゴシック" pitchFamily="34" charset="-128"/>
          <a:cs typeface="Arial" charset="0"/>
        </a:defRPr>
      </a:lvl9pPr>
    </p:titleStyle>
    <p:bodyStyle>
      <a:lvl1pPr marL="342900" indent="-342900" algn="l" rtl="0" eaLnBrk="0" fontAlgn="base" hangingPunct="0">
        <a:spcBef>
          <a:spcPct val="20000"/>
        </a:spcBef>
        <a:spcAft>
          <a:spcPct val="0"/>
        </a:spcAft>
        <a:buClr>
          <a:srgbClr val="006600"/>
        </a:buClr>
        <a:buFont typeface="Wingdings" pitchFamily="2" charset="2"/>
        <a:buChar char="F"/>
        <a:defRPr sz="1600">
          <a:solidFill>
            <a:schemeClr val="tx1"/>
          </a:solidFill>
          <a:latin typeface="+mn-lt"/>
          <a:ea typeface="+mn-ea"/>
          <a:cs typeface="+mn-cs"/>
        </a:defRPr>
      </a:lvl1pPr>
      <a:lvl2pPr marL="742950" indent="-285750" algn="l" rtl="0" eaLnBrk="0" fontAlgn="base" hangingPunct="0">
        <a:spcBef>
          <a:spcPct val="20000"/>
        </a:spcBef>
        <a:spcAft>
          <a:spcPct val="0"/>
        </a:spcAft>
        <a:buChar char="–"/>
        <a:defRPr sz="16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1600">
          <a:solidFill>
            <a:schemeClr val="tx1"/>
          </a:solidFill>
          <a:latin typeface="+mn-lt"/>
          <a:ea typeface="+mn-ea"/>
          <a:cs typeface="+mn-cs"/>
        </a:defRPr>
      </a:lvl3pPr>
      <a:lvl4pPr marL="1600200" indent="-228600" algn="l" rtl="0" eaLnBrk="0" fontAlgn="base" hangingPunct="0">
        <a:spcBef>
          <a:spcPct val="20000"/>
        </a:spcBef>
        <a:spcAft>
          <a:spcPct val="0"/>
        </a:spcAft>
        <a:buFont typeface="Wingdings" pitchFamily="2" charset="2"/>
        <a:buChar char="ü"/>
        <a:defRPr sz="16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1600">
          <a:solidFill>
            <a:schemeClr val="tx1"/>
          </a:solidFill>
          <a:latin typeface="+mn-lt"/>
          <a:ea typeface="+mn-ea"/>
          <a:cs typeface="+mn-cs"/>
        </a:defRPr>
      </a:lvl5pPr>
      <a:lvl6pPr marL="2514600" indent="-228600" algn="l" rtl="0" fontAlgn="base">
        <a:spcBef>
          <a:spcPct val="20000"/>
        </a:spcBef>
        <a:spcAft>
          <a:spcPct val="0"/>
        </a:spcAft>
        <a:buChar char="»"/>
        <a:defRPr sz="1600">
          <a:solidFill>
            <a:schemeClr val="tx1"/>
          </a:solidFill>
          <a:latin typeface="+mn-lt"/>
          <a:ea typeface="+mn-ea"/>
          <a:cs typeface="+mn-cs"/>
        </a:defRPr>
      </a:lvl6pPr>
      <a:lvl7pPr marL="2971800" indent="-228600" algn="l" rtl="0" fontAlgn="base">
        <a:spcBef>
          <a:spcPct val="20000"/>
        </a:spcBef>
        <a:spcAft>
          <a:spcPct val="0"/>
        </a:spcAft>
        <a:buChar char="»"/>
        <a:defRPr sz="1600">
          <a:solidFill>
            <a:schemeClr val="tx1"/>
          </a:solidFill>
          <a:latin typeface="+mn-lt"/>
          <a:ea typeface="+mn-ea"/>
          <a:cs typeface="+mn-cs"/>
        </a:defRPr>
      </a:lvl7pPr>
      <a:lvl8pPr marL="3429000" indent="-228600" algn="l" rtl="0" fontAlgn="base">
        <a:spcBef>
          <a:spcPct val="20000"/>
        </a:spcBef>
        <a:spcAft>
          <a:spcPct val="0"/>
        </a:spcAft>
        <a:buChar char="»"/>
        <a:defRPr sz="1600">
          <a:solidFill>
            <a:schemeClr val="tx1"/>
          </a:solidFill>
          <a:latin typeface="+mn-lt"/>
          <a:ea typeface="+mn-ea"/>
          <a:cs typeface="+mn-cs"/>
        </a:defRPr>
      </a:lvl8pPr>
      <a:lvl9pPr marL="3886200" indent="-228600" algn="l" rtl="0" fontAlgn="base">
        <a:spcBef>
          <a:spcPct val="20000"/>
        </a:spcBef>
        <a:spcAft>
          <a:spcPct val="0"/>
        </a:spcAft>
        <a:buChar char="»"/>
        <a:defRPr sz="16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7.xml"/><Relationship Id="rId5" Type="http://schemas.openxmlformats.org/officeDocument/2006/relationships/image" Target="../media/image5.png"/><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chart" Target="../charts/chart1.xml"/><Relationship Id="rId1" Type="http://schemas.openxmlformats.org/officeDocument/2006/relationships/slideLayout" Target="../slideLayouts/slideLayout7.xml"/><Relationship Id="rId4" Type="http://schemas.openxmlformats.org/officeDocument/2006/relationships/chart" Target="../charts/chart3.xml"/></Relationships>
</file>

<file path=ppt/slides/_rels/slide1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chart" Target="../charts/chart4.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chart" Target="../charts/chart6.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chart" Target="../charts/chart8.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chart" Target="../charts/chart10.xml"/><Relationship Id="rId2" Type="http://schemas.openxmlformats.org/officeDocument/2006/relationships/chart" Target="../charts/chart9.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chart" Target="../charts/chart11.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chart" Target="../charts/chart12.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chart" Target="../charts/chart13.xml"/><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chart" Target="../charts/chart14.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chart" Target="../charts/chart15.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chart" Target="../charts/chart16.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chart" Target="../charts/chart17.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chart" Target="../charts/chart18.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chart" Target="../charts/chart19.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chart" Target="../charts/chart20.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chart" Target="../charts/chart21.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chart" Target="../charts/chart22.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chart" Target="../charts/chart23.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chart" Target="../charts/chart24.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chart" Target="../charts/chart25.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chart" Target="../charts/chart27.xml"/><Relationship Id="rId2" Type="http://schemas.openxmlformats.org/officeDocument/2006/relationships/chart" Target="../charts/chart26.xml"/><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chart" Target="../charts/chart28.xml"/><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chart" Target="../charts/chart29.xml"/><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chart" Target="../charts/chart30.xml"/><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3" Type="http://schemas.openxmlformats.org/officeDocument/2006/relationships/chart" Target="../charts/chart31.xml"/><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chart" Target="../charts/chart32.xml"/></Relationships>
</file>

<file path=ppt/slides/_rels/slide4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2" Type="http://schemas.openxmlformats.org/officeDocument/2006/relationships/chart" Target="../charts/chart33.xml"/><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2" Type="http://schemas.openxmlformats.org/officeDocument/2006/relationships/chart" Target="../charts/chart34.xml"/><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2" Type="http://schemas.openxmlformats.org/officeDocument/2006/relationships/chart" Target="../charts/chart35.xml"/><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2" Type="http://schemas.openxmlformats.org/officeDocument/2006/relationships/chart" Target="../charts/chart36.xml"/><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2" Type="http://schemas.openxmlformats.org/officeDocument/2006/relationships/chart" Target="../charts/chart37.xml"/><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3" Type="http://schemas.openxmlformats.org/officeDocument/2006/relationships/chart" Target="../charts/chart39.xml"/><Relationship Id="rId2" Type="http://schemas.openxmlformats.org/officeDocument/2006/relationships/chart" Target="../charts/chart38.xml"/><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3" Type="http://schemas.openxmlformats.org/officeDocument/2006/relationships/chart" Target="../charts/chart41.xml"/><Relationship Id="rId2" Type="http://schemas.openxmlformats.org/officeDocument/2006/relationships/chart" Target="../charts/chart40.xml"/><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3" Type="http://schemas.openxmlformats.org/officeDocument/2006/relationships/chart" Target="../charts/chart43.xml"/><Relationship Id="rId2" Type="http://schemas.openxmlformats.org/officeDocument/2006/relationships/chart" Target="../charts/chart42.xml"/><Relationship Id="rId1" Type="http://schemas.openxmlformats.org/officeDocument/2006/relationships/slideLayout" Target="../slideLayouts/slideLayout7.xml"/><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7.xml"/><Relationship Id="rId5" Type="http://schemas.openxmlformats.org/officeDocument/2006/relationships/image" Target="../media/image5.png"/><Relationship Id="rId4" Type="http://schemas.openxmlformats.org/officeDocument/2006/relationships/image" Target="../media/image4.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15361" name="Text Box 28"/>
          <p:cNvSpPr txBox="1">
            <a:spLocks noChangeArrowheads="1"/>
          </p:cNvSpPr>
          <p:nvPr/>
        </p:nvSpPr>
        <p:spPr bwMode="auto">
          <a:xfrm>
            <a:off x="305594" y="2646000"/>
            <a:ext cx="8532812" cy="1025922"/>
          </a:xfrm>
          <a:prstGeom prst="rect">
            <a:avLst/>
          </a:prstGeom>
          <a:noFill/>
          <a:ln w="9525">
            <a:noFill/>
            <a:miter lim="800000"/>
            <a:headEnd/>
            <a:tailEnd/>
          </a:ln>
        </p:spPr>
        <p:txBody>
          <a:bodyPr wrap="square">
            <a:spAutoFit/>
          </a:bodyPr>
          <a:lstStyle/>
          <a:p>
            <a:pPr lvl="0">
              <a:spcAft>
                <a:spcPts val="400"/>
              </a:spcAft>
            </a:pPr>
            <a:r>
              <a:rPr lang="ca-ES" sz="1800" b="1" dirty="0"/>
              <a:t>Estudi de la inserció laboral dels titulats a l’Escola Doctor Robert</a:t>
            </a:r>
            <a:endParaRPr lang="es-ES" sz="1800" b="1" dirty="0"/>
          </a:p>
          <a:p>
            <a:pPr>
              <a:spcAft>
                <a:spcPts val="400"/>
              </a:spcAft>
            </a:pPr>
            <a:r>
              <a:rPr lang="ca-ES" sz="1800" b="1" dirty="0">
                <a:solidFill>
                  <a:schemeClr val="bg2"/>
                </a:solidFill>
              </a:rPr>
              <a:t>Màster Universitari en Polítiques Socials i Acció Comunitària </a:t>
            </a:r>
          </a:p>
          <a:p>
            <a:pPr>
              <a:spcAft>
                <a:spcPts val="400"/>
              </a:spcAft>
            </a:pPr>
            <a:r>
              <a:rPr lang="ca-ES" sz="1800" b="1" dirty="0">
                <a:solidFill>
                  <a:schemeClr val="bg2"/>
                </a:solidFill>
              </a:rPr>
              <a:t>Titulats 2016-2017 – Document de resultats</a:t>
            </a:r>
          </a:p>
        </p:txBody>
      </p:sp>
      <p:sp>
        <p:nvSpPr>
          <p:cNvPr id="13320" name="Text Box 8"/>
          <p:cNvSpPr txBox="1">
            <a:spLocks noChangeArrowheads="1"/>
          </p:cNvSpPr>
          <p:nvPr/>
        </p:nvSpPr>
        <p:spPr bwMode="auto">
          <a:xfrm>
            <a:off x="305594" y="5803620"/>
            <a:ext cx="3240087" cy="447675"/>
          </a:xfrm>
          <a:prstGeom prst="rect">
            <a:avLst/>
          </a:prstGeom>
          <a:noFill/>
          <a:ln w="3175">
            <a:noFill/>
            <a:miter lim="800000"/>
            <a:headEnd/>
            <a:tailEnd/>
          </a:ln>
          <a:effectLst>
            <a:prstShdw prst="shdw17" dist="17961" dir="2700000">
              <a:schemeClr val="accent1">
                <a:gamma/>
                <a:shade val="60000"/>
                <a:invGamma/>
              </a:schemeClr>
            </a:prstShdw>
          </a:effectLst>
        </p:spPr>
        <p:txBody>
          <a:bodyPr lIns="90000" tIns="46800" rIns="90000" bIns="46800">
            <a:spAutoFit/>
          </a:bodyPr>
          <a:lstStyle/>
          <a:p>
            <a:pPr>
              <a:spcBef>
                <a:spcPct val="30000"/>
              </a:spcBef>
              <a:defRPr/>
            </a:pPr>
            <a:r>
              <a:rPr lang="ca-ES" sz="1000" dirty="0">
                <a:cs typeface="+mn-cs"/>
              </a:rPr>
              <a:t>19 de juliol de 2018</a:t>
            </a:r>
          </a:p>
          <a:p>
            <a:pPr>
              <a:spcBef>
                <a:spcPct val="30000"/>
              </a:spcBef>
              <a:defRPr/>
            </a:pPr>
            <a:r>
              <a:rPr lang="ca-ES" sz="1000" dirty="0">
                <a:cs typeface="+mn-cs"/>
              </a:rPr>
              <a:t>Ref. 15.3225</a:t>
            </a:r>
          </a:p>
        </p:txBody>
      </p:sp>
      <p:sp>
        <p:nvSpPr>
          <p:cNvPr id="15364" name="Rectangle 4" descr="imS_HOME"/>
          <p:cNvSpPr>
            <a:spLocks noChangeArrowheads="1"/>
          </p:cNvSpPr>
          <p:nvPr/>
        </p:nvSpPr>
        <p:spPr bwMode="auto">
          <a:xfrm>
            <a:off x="0" y="0"/>
            <a:ext cx="9144000" cy="1844675"/>
          </a:xfrm>
          <a:prstGeom prst="rect">
            <a:avLst/>
          </a:prstGeom>
          <a:blipFill dpi="0" rotWithShape="0">
            <a:blip r:embed="rId3" cstate="print"/>
            <a:srcRect/>
            <a:stretch>
              <a:fillRect/>
            </a:stretch>
          </a:blipFill>
          <a:ln w="25400">
            <a:noFill/>
            <a:miter lim="800000"/>
            <a:headEnd/>
            <a:tailEnd/>
          </a:ln>
        </p:spPr>
        <p:txBody>
          <a:bodyPr anchor="ctr">
            <a:spAutoFit/>
          </a:bodyPr>
          <a:lstStyle/>
          <a:p>
            <a:endParaRPr lang="es-ES_tradnl" sz="1800">
              <a:latin typeface="Arial" charset="0"/>
              <a:cs typeface="Times New Roman" pitchFamily="18" charset="0"/>
            </a:endParaRPr>
          </a:p>
        </p:txBody>
      </p:sp>
      <p:pic>
        <p:nvPicPr>
          <p:cNvPr id="15365" name="Picture 15" descr="CATINSba"/>
          <p:cNvPicPr>
            <a:picLocks noChangeAspect="1" noChangeArrowheads="1"/>
          </p:cNvPicPr>
          <p:nvPr/>
        </p:nvPicPr>
        <p:blipFill>
          <a:blip r:embed="rId4" cstate="print"/>
          <a:srcRect/>
          <a:stretch>
            <a:fillRect/>
          </a:stretch>
        </p:blipFill>
        <p:spPr bwMode="auto">
          <a:xfrm>
            <a:off x="323850" y="495300"/>
            <a:ext cx="1800225" cy="1062038"/>
          </a:xfrm>
          <a:prstGeom prst="rect">
            <a:avLst/>
          </a:prstGeom>
          <a:noFill/>
          <a:ln w="9525">
            <a:noFill/>
            <a:miter lim="800000"/>
            <a:headEnd/>
            <a:tailEnd/>
          </a:ln>
        </p:spPr>
      </p:pic>
      <p:pic>
        <p:nvPicPr>
          <p:cNvPr id="8" name="Imagen 7">
            <a:extLst>
              <a:ext uri="{FF2B5EF4-FFF2-40B4-BE49-F238E27FC236}">
                <a16:creationId xmlns:a16="http://schemas.microsoft.com/office/drawing/2014/main" xmlns="" id="{9932700A-7A1D-4A41-8093-45A7485180A8}"/>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372200" y="692696"/>
            <a:ext cx="2257230" cy="648072"/>
          </a:xfrm>
          <a:prstGeom prst="rect">
            <a:avLst/>
          </a:prstGeom>
        </p:spPr>
      </p:pic>
    </p:spTree>
  </p:cSld>
  <p:clrMapOvr>
    <a:masterClrMapping/>
  </p:clrMapOvr>
  <p:transition>
    <p:strips dir="rd"/>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Rectángulo redondeado"/>
          <p:cNvSpPr/>
          <p:nvPr/>
        </p:nvSpPr>
        <p:spPr>
          <a:xfrm>
            <a:off x="323850" y="840135"/>
            <a:ext cx="8135938" cy="428625"/>
          </a:xfrm>
          <a:prstGeom prst="roundRect">
            <a:avLst/>
          </a:prstGeom>
          <a:solidFill>
            <a:srgbClr val="0066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ca-ES" sz="1600" b="1" dirty="0">
                <a:solidFill>
                  <a:srgbClr val="FFFFFF"/>
                </a:solidFill>
                <a:sym typeface="Helvetica" pitchFamily="34" charset="0"/>
              </a:rPr>
              <a:t>2.1. Perfil dels enquestats</a:t>
            </a:r>
          </a:p>
        </p:txBody>
      </p:sp>
      <p:sp>
        <p:nvSpPr>
          <p:cNvPr id="10" name="2 Marcador de número de diapositiva"/>
          <p:cNvSpPr txBox="1">
            <a:spLocks/>
          </p:cNvSpPr>
          <p:nvPr/>
        </p:nvSpPr>
        <p:spPr bwMode="auto">
          <a:xfrm>
            <a:off x="6875463" y="6597650"/>
            <a:ext cx="2133600" cy="188913"/>
          </a:xfrm>
          <a:prstGeom prst="rect">
            <a:avLst/>
          </a:prstGeom>
          <a:noFill/>
          <a:ln w="9525">
            <a:noFill/>
            <a:miter lim="800000"/>
            <a:headEnd/>
            <a:tailEnd/>
          </a:ln>
        </p:spPr>
        <p:txBody>
          <a:bodyPr/>
          <a:lstStyle/>
          <a:p>
            <a:pPr algn="r"/>
            <a:fld id="{25180C62-F7FA-49D1-B836-A5BAB7B0A02C}" type="slidenum">
              <a:rPr lang="es-ES" sz="900"/>
              <a:pPr algn="r"/>
              <a:t>10</a:t>
            </a:fld>
            <a:endParaRPr lang="es-ES" sz="900"/>
          </a:p>
        </p:txBody>
      </p:sp>
      <p:sp>
        <p:nvSpPr>
          <p:cNvPr id="11" name="Text Box 42"/>
          <p:cNvSpPr txBox="1">
            <a:spLocks noChangeArrowheads="1"/>
          </p:cNvSpPr>
          <p:nvPr/>
        </p:nvSpPr>
        <p:spPr bwMode="auto">
          <a:xfrm>
            <a:off x="0" y="0"/>
            <a:ext cx="9144000" cy="692150"/>
          </a:xfrm>
          <a:prstGeom prst="rect">
            <a:avLst/>
          </a:prstGeom>
          <a:noFill/>
          <a:ln w="12700">
            <a:noFill/>
            <a:miter lim="800000"/>
            <a:headEnd/>
            <a:tailEnd/>
          </a:ln>
        </p:spPr>
        <p:txBody>
          <a:bodyPr anchor="ctr"/>
          <a:lstStyle/>
          <a:p>
            <a:pPr algn="ctr" eaLnBrk="0" hangingPunct="0">
              <a:spcBef>
                <a:spcPct val="50000"/>
              </a:spcBef>
              <a:buClr>
                <a:srgbClr val="CC0000"/>
              </a:buClr>
              <a:buFont typeface="Wingdings" pitchFamily="2" charset="2"/>
              <a:buNone/>
            </a:pPr>
            <a:r>
              <a:rPr lang="ca-ES" sz="2000" b="1" dirty="0">
                <a:solidFill>
                  <a:srgbClr val="6A1727"/>
                </a:solidFill>
              </a:rPr>
              <a:t>2. Perfil dels enquestats</a:t>
            </a:r>
          </a:p>
        </p:txBody>
      </p:sp>
      <p:graphicFrame>
        <p:nvGraphicFramePr>
          <p:cNvPr id="16" name="15 Gráfico"/>
          <p:cNvGraphicFramePr/>
          <p:nvPr>
            <p:extLst>
              <p:ext uri="{D42A27DB-BD31-4B8C-83A1-F6EECF244321}">
                <p14:modId xmlns:p14="http://schemas.microsoft.com/office/powerpoint/2010/main" val="2015245242"/>
              </p:ext>
            </p:extLst>
          </p:nvPr>
        </p:nvGraphicFramePr>
        <p:xfrm>
          <a:off x="683568" y="1572761"/>
          <a:ext cx="3264024" cy="2392040"/>
        </p:xfrm>
        <a:graphic>
          <a:graphicData uri="http://schemas.openxmlformats.org/drawingml/2006/chart">
            <c:chart xmlns:c="http://schemas.openxmlformats.org/drawingml/2006/chart" xmlns:r="http://schemas.openxmlformats.org/officeDocument/2006/relationships" r:id="rId2"/>
          </a:graphicData>
        </a:graphic>
      </p:graphicFrame>
      <p:sp>
        <p:nvSpPr>
          <p:cNvPr id="17" name="16 CuadroTexto"/>
          <p:cNvSpPr txBox="1"/>
          <p:nvPr/>
        </p:nvSpPr>
        <p:spPr>
          <a:xfrm>
            <a:off x="1547664" y="3789040"/>
            <a:ext cx="1368152" cy="246221"/>
          </a:xfrm>
          <a:prstGeom prst="rect">
            <a:avLst/>
          </a:prstGeom>
          <a:noFill/>
        </p:spPr>
        <p:txBody>
          <a:bodyPr wrap="square">
            <a:spAutoFit/>
          </a:bodyPr>
          <a:lstStyle/>
          <a:p>
            <a:pPr algn="ctr">
              <a:defRPr/>
            </a:pPr>
            <a:r>
              <a:rPr lang="ca-ES" sz="1000" i="1" dirty="0">
                <a:latin typeface="+mn-lt"/>
                <a:ea typeface="Helvetica" charset="0"/>
                <a:cs typeface="Helvetica" charset="0"/>
                <a:sym typeface="Helvetica" charset="0"/>
              </a:rPr>
              <a:t>Base: 12</a:t>
            </a:r>
          </a:p>
        </p:txBody>
      </p:sp>
      <p:graphicFrame>
        <p:nvGraphicFramePr>
          <p:cNvPr id="18" name="17 Gráfico"/>
          <p:cNvGraphicFramePr/>
          <p:nvPr>
            <p:extLst>
              <p:ext uri="{D42A27DB-BD31-4B8C-83A1-F6EECF244321}">
                <p14:modId xmlns:p14="http://schemas.microsoft.com/office/powerpoint/2010/main" val="331506860"/>
              </p:ext>
            </p:extLst>
          </p:nvPr>
        </p:nvGraphicFramePr>
        <p:xfrm>
          <a:off x="1979712" y="4001155"/>
          <a:ext cx="4680520" cy="2520280"/>
        </p:xfrm>
        <a:graphic>
          <a:graphicData uri="http://schemas.openxmlformats.org/drawingml/2006/chart">
            <c:chart xmlns:c="http://schemas.openxmlformats.org/drawingml/2006/chart" xmlns:r="http://schemas.openxmlformats.org/officeDocument/2006/relationships" r:id="rId3"/>
          </a:graphicData>
        </a:graphic>
      </p:graphicFrame>
      <p:sp>
        <p:nvSpPr>
          <p:cNvPr id="19" name="18 Rectángulo"/>
          <p:cNvSpPr/>
          <p:nvPr/>
        </p:nvSpPr>
        <p:spPr>
          <a:xfrm>
            <a:off x="4071792" y="4149080"/>
            <a:ext cx="505268" cy="246221"/>
          </a:xfrm>
          <a:prstGeom prst="rect">
            <a:avLst/>
          </a:prstGeom>
        </p:spPr>
        <p:txBody>
          <a:bodyPr wrap="none">
            <a:spAutoFit/>
          </a:bodyPr>
          <a:lstStyle/>
          <a:p>
            <a:pPr algn="ctr"/>
            <a:r>
              <a:rPr lang="ca-ES" sz="1000" b="1" i="1" dirty="0"/>
              <a:t>Edat</a:t>
            </a:r>
            <a:endParaRPr lang="es-ES" sz="1000" b="1" i="1" dirty="0"/>
          </a:p>
        </p:txBody>
      </p:sp>
      <p:sp>
        <p:nvSpPr>
          <p:cNvPr id="20" name="19 CuadroTexto"/>
          <p:cNvSpPr txBox="1"/>
          <p:nvPr/>
        </p:nvSpPr>
        <p:spPr>
          <a:xfrm>
            <a:off x="2555776" y="6436192"/>
            <a:ext cx="3672408" cy="400110"/>
          </a:xfrm>
          <a:prstGeom prst="rect">
            <a:avLst/>
          </a:prstGeom>
          <a:noFill/>
        </p:spPr>
        <p:txBody>
          <a:bodyPr wrap="square">
            <a:spAutoFit/>
          </a:bodyPr>
          <a:lstStyle/>
          <a:p>
            <a:pPr algn="ctr">
              <a:defRPr/>
            </a:pPr>
            <a:r>
              <a:rPr lang="ca-ES" sz="1000" i="1" dirty="0">
                <a:latin typeface="+mn-lt"/>
                <a:ea typeface="Helvetica" charset="0"/>
                <a:cs typeface="Helvetica" charset="0"/>
                <a:sym typeface="Helvetica" charset="0"/>
              </a:rPr>
              <a:t>Base: 12</a:t>
            </a:r>
          </a:p>
          <a:p>
            <a:pPr algn="ctr">
              <a:defRPr/>
            </a:pPr>
            <a:r>
              <a:rPr lang="ca-ES" sz="1000" i="1" dirty="0">
                <a:latin typeface="+mn-lt"/>
                <a:ea typeface="Helvetica" charset="0"/>
                <a:cs typeface="Helvetica" charset="0"/>
                <a:sym typeface="Helvetica" charset="0"/>
              </a:rPr>
              <a:t>MITJANA: 34 anys</a:t>
            </a:r>
          </a:p>
        </p:txBody>
      </p:sp>
      <p:graphicFrame>
        <p:nvGraphicFramePr>
          <p:cNvPr id="24" name="23 Gráfico"/>
          <p:cNvGraphicFramePr/>
          <p:nvPr>
            <p:extLst>
              <p:ext uri="{D42A27DB-BD31-4B8C-83A1-F6EECF244321}">
                <p14:modId xmlns:p14="http://schemas.microsoft.com/office/powerpoint/2010/main" val="2790394518"/>
              </p:ext>
            </p:extLst>
          </p:nvPr>
        </p:nvGraphicFramePr>
        <p:xfrm>
          <a:off x="4932040" y="1700808"/>
          <a:ext cx="3264024" cy="2392040"/>
        </p:xfrm>
        <a:graphic>
          <a:graphicData uri="http://schemas.openxmlformats.org/drawingml/2006/chart">
            <c:chart xmlns:c="http://schemas.openxmlformats.org/drawingml/2006/chart" xmlns:r="http://schemas.openxmlformats.org/officeDocument/2006/relationships" r:id="rId4"/>
          </a:graphicData>
        </a:graphic>
      </p:graphicFrame>
      <p:sp>
        <p:nvSpPr>
          <p:cNvPr id="25" name="24 CuadroTexto"/>
          <p:cNvSpPr txBox="1"/>
          <p:nvPr/>
        </p:nvSpPr>
        <p:spPr>
          <a:xfrm>
            <a:off x="5868144" y="3789040"/>
            <a:ext cx="1368152" cy="246221"/>
          </a:xfrm>
          <a:prstGeom prst="rect">
            <a:avLst/>
          </a:prstGeom>
          <a:noFill/>
        </p:spPr>
        <p:txBody>
          <a:bodyPr wrap="square">
            <a:spAutoFit/>
          </a:bodyPr>
          <a:lstStyle/>
          <a:p>
            <a:pPr algn="ctr">
              <a:defRPr/>
            </a:pPr>
            <a:r>
              <a:rPr lang="ca-ES" sz="1000" i="1" dirty="0">
                <a:latin typeface="+mn-lt"/>
                <a:ea typeface="Helvetica" charset="0"/>
                <a:cs typeface="Helvetica" charset="0"/>
                <a:sym typeface="Helvetica" charset="0"/>
              </a:rPr>
              <a:t>Base: 12</a:t>
            </a:r>
          </a:p>
        </p:txBody>
      </p:sp>
      <p:sp>
        <p:nvSpPr>
          <p:cNvPr id="26" name="25 Rectángulo redondeado"/>
          <p:cNvSpPr/>
          <p:nvPr/>
        </p:nvSpPr>
        <p:spPr>
          <a:xfrm>
            <a:off x="683568" y="1340768"/>
            <a:ext cx="4248472" cy="288032"/>
          </a:xfrm>
          <a:prstGeom prst="roundRect">
            <a:avLst/>
          </a:prstGeom>
          <a:solidFill>
            <a:srgbClr val="006600">
              <a:alpha val="67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ca-ES" sz="1400" b="1" dirty="0">
                <a:solidFill>
                  <a:srgbClr val="FFFFFF"/>
                </a:solidFill>
                <a:sym typeface="Helvetica" pitchFamily="34" charset="0"/>
              </a:rPr>
              <a:t>A. Característiques </a:t>
            </a:r>
            <a:r>
              <a:rPr lang="ca-ES" sz="1400" b="1" dirty="0" err="1">
                <a:solidFill>
                  <a:srgbClr val="FFFFFF"/>
                </a:solidFill>
                <a:sym typeface="Helvetica" pitchFamily="34" charset="0"/>
              </a:rPr>
              <a:t>sociodemogràfiques</a:t>
            </a:r>
            <a:endParaRPr lang="ca-ES" sz="1400" b="1" dirty="0">
              <a:solidFill>
                <a:srgbClr val="FFFFFF"/>
              </a:solidFill>
              <a:sym typeface="Helvetica" pitchFamily="34" charset="0"/>
            </a:endParaRPr>
          </a:p>
        </p:txBody>
      </p:sp>
    </p:spTree>
  </p:cSld>
  <p:clrMapOvr>
    <a:masterClrMapping/>
  </p:clrMapOvr>
  <p:transition>
    <p:strips dir="rd"/>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9" name="2 Marcador de número de diapositiva"/>
          <p:cNvSpPr txBox="1">
            <a:spLocks/>
          </p:cNvSpPr>
          <p:nvPr/>
        </p:nvSpPr>
        <p:spPr bwMode="auto">
          <a:xfrm>
            <a:off x="6875463" y="6553200"/>
            <a:ext cx="2133600" cy="188913"/>
          </a:xfrm>
          <a:prstGeom prst="rect">
            <a:avLst/>
          </a:prstGeom>
          <a:noFill/>
          <a:ln w="9525">
            <a:noFill/>
            <a:miter lim="800000"/>
            <a:headEnd/>
            <a:tailEnd/>
          </a:ln>
        </p:spPr>
        <p:txBody>
          <a:bodyPr/>
          <a:lstStyle/>
          <a:p>
            <a:pPr algn="r"/>
            <a:fld id="{8CFBA002-771C-4130-86AE-0DA98392628E}" type="slidenum">
              <a:rPr lang="es-ES" sz="900"/>
              <a:pPr algn="r"/>
              <a:t>11</a:t>
            </a:fld>
            <a:endParaRPr lang="es-ES" sz="900" dirty="0"/>
          </a:p>
        </p:txBody>
      </p:sp>
      <p:pic>
        <p:nvPicPr>
          <p:cNvPr id="4101" name="Picture 5"/>
          <p:cNvPicPr>
            <a:picLocks noChangeAspect="1" noChangeArrowheads="1"/>
          </p:cNvPicPr>
          <p:nvPr/>
        </p:nvPicPr>
        <p:blipFill>
          <a:blip r:embed="rId2" cstate="print"/>
          <a:srcRect/>
          <a:stretch>
            <a:fillRect/>
          </a:stretch>
        </p:blipFill>
        <p:spPr bwMode="auto">
          <a:xfrm>
            <a:off x="0" y="-243408"/>
            <a:ext cx="9144000" cy="7101408"/>
          </a:xfrm>
          <a:prstGeom prst="rect">
            <a:avLst/>
          </a:prstGeom>
          <a:noFill/>
          <a:ln w="9525">
            <a:noFill/>
            <a:miter lim="800000"/>
            <a:headEnd/>
            <a:tailEnd/>
          </a:ln>
        </p:spPr>
      </p:pic>
      <p:sp>
        <p:nvSpPr>
          <p:cNvPr id="19" name="Rectangle 5"/>
          <p:cNvSpPr>
            <a:spLocks noChangeArrowheads="1"/>
          </p:cNvSpPr>
          <p:nvPr/>
        </p:nvSpPr>
        <p:spPr bwMode="auto">
          <a:xfrm>
            <a:off x="0" y="2924175"/>
            <a:ext cx="9144000" cy="1008063"/>
          </a:xfrm>
          <a:prstGeom prst="rect">
            <a:avLst/>
          </a:prstGeom>
          <a:solidFill>
            <a:srgbClr val="6A1727">
              <a:alpha val="85097"/>
            </a:srgbClr>
          </a:solidFill>
          <a:ln w="9525">
            <a:noFill/>
            <a:miter lim="800000"/>
            <a:headEnd/>
            <a:tailEnd/>
          </a:ln>
        </p:spPr>
        <p:txBody>
          <a:bodyPr wrap="none" anchor="ctr"/>
          <a:lstStyle/>
          <a:p>
            <a:endParaRPr lang="es-ES_tradnl"/>
          </a:p>
        </p:txBody>
      </p:sp>
      <p:sp>
        <p:nvSpPr>
          <p:cNvPr id="20" name="Text Box 6"/>
          <p:cNvSpPr txBox="1">
            <a:spLocks noChangeArrowheads="1"/>
          </p:cNvSpPr>
          <p:nvPr/>
        </p:nvSpPr>
        <p:spPr bwMode="auto">
          <a:xfrm>
            <a:off x="0" y="3182938"/>
            <a:ext cx="9144000" cy="461962"/>
          </a:xfrm>
          <a:prstGeom prst="rect">
            <a:avLst/>
          </a:prstGeom>
          <a:noFill/>
          <a:ln w="12700">
            <a:noFill/>
            <a:miter lim="800000"/>
            <a:headEnd/>
            <a:tailEnd/>
          </a:ln>
        </p:spPr>
        <p:txBody>
          <a:bodyPr>
            <a:spAutoFit/>
          </a:bodyPr>
          <a:lstStyle/>
          <a:p>
            <a:pPr algn="ctr" eaLnBrk="0">
              <a:spcBef>
                <a:spcPct val="50000"/>
              </a:spcBef>
              <a:buClr>
                <a:srgbClr val="CC0000"/>
              </a:buClr>
              <a:buFont typeface="Wingdings" pitchFamily="2" charset="2"/>
              <a:buNone/>
              <a:defRPr/>
            </a:pPr>
            <a:r>
              <a:rPr lang="ca-ES" sz="2400" b="1" dirty="0">
                <a:solidFill>
                  <a:schemeClr val="bg1"/>
                </a:solidFill>
                <a:latin typeface="+mn-lt"/>
                <a:ea typeface="Helvetica" charset="0"/>
                <a:cs typeface="Helvetica" charset="0"/>
                <a:sym typeface="Helvetica" charset="0"/>
              </a:rPr>
              <a:t>3. Situació laboral i condicions de treball</a:t>
            </a:r>
          </a:p>
        </p:txBody>
      </p:sp>
    </p:spTree>
  </p:cSld>
  <p:clrMapOvr>
    <a:masterClrMapping/>
  </p:clrMapOvr>
  <p:transition>
    <p:strips dir="rd"/>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tge 4">
            <a:extLst>
              <a:ext uri="{FF2B5EF4-FFF2-40B4-BE49-F238E27FC236}">
                <a16:creationId xmlns:a16="http://schemas.microsoft.com/office/drawing/2014/main" xmlns="" id="{70C35F36-7F36-4B4A-B158-7FA2875AA5DF}"/>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296388" y="3196416"/>
            <a:ext cx="1209300" cy="346339"/>
          </a:xfrm>
          <a:prstGeom prst="rect">
            <a:avLst/>
          </a:prstGeom>
        </p:spPr>
      </p:pic>
      <p:sp>
        <p:nvSpPr>
          <p:cNvPr id="2" name="1 Rectángulo redondeado"/>
          <p:cNvSpPr/>
          <p:nvPr/>
        </p:nvSpPr>
        <p:spPr>
          <a:xfrm>
            <a:off x="323850" y="840135"/>
            <a:ext cx="8135938" cy="356617"/>
          </a:xfrm>
          <a:prstGeom prst="roundRect">
            <a:avLst/>
          </a:prstGeom>
          <a:solidFill>
            <a:srgbClr val="0066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ca-ES" sz="1600" b="1" dirty="0">
                <a:solidFill>
                  <a:srgbClr val="FFFFFF"/>
                </a:solidFill>
                <a:sym typeface="Helvetica" pitchFamily="34" charset="0"/>
              </a:rPr>
              <a:t>3.0. Situació laboral: visió general</a:t>
            </a:r>
          </a:p>
        </p:txBody>
      </p:sp>
      <p:sp>
        <p:nvSpPr>
          <p:cNvPr id="3" name="Text Box 42"/>
          <p:cNvSpPr txBox="1">
            <a:spLocks noChangeArrowheads="1"/>
          </p:cNvSpPr>
          <p:nvPr/>
        </p:nvSpPr>
        <p:spPr bwMode="auto">
          <a:xfrm>
            <a:off x="0" y="0"/>
            <a:ext cx="9144000" cy="692150"/>
          </a:xfrm>
          <a:prstGeom prst="rect">
            <a:avLst/>
          </a:prstGeom>
          <a:noFill/>
          <a:ln w="12700">
            <a:noFill/>
            <a:miter lim="800000"/>
            <a:headEnd/>
            <a:tailEnd/>
          </a:ln>
        </p:spPr>
        <p:txBody>
          <a:bodyPr anchor="ctr"/>
          <a:lstStyle/>
          <a:p>
            <a:pPr indent="1973263" eaLnBrk="0" hangingPunct="0">
              <a:spcBef>
                <a:spcPct val="50000"/>
              </a:spcBef>
              <a:buClr>
                <a:srgbClr val="CC0000"/>
              </a:buClr>
              <a:buFont typeface="Wingdings" pitchFamily="2" charset="2"/>
              <a:buNone/>
            </a:pPr>
            <a:r>
              <a:rPr lang="ca-ES" sz="2000" b="1" dirty="0">
                <a:solidFill>
                  <a:srgbClr val="6A1727"/>
                </a:solidFill>
              </a:rPr>
              <a:t>3. Situació laboral i condicions</a:t>
            </a:r>
          </a:p>
        </p:txBody>
      </p:sp>
      <p:sp>
        <p:nvSpPr>
          <p:cNvPr id="9" name="2 Marcador de número de diapositiva"/>
          <p:cNvSpPr txBox="1">
            <a:spLocks/>
          </p:cNvSpPr>
          <p:nvPr/>
        </p:nvSpPr>
        <p:spPr bwMode="auto">
          <a:xfrm>
            <a:off x="6875463" y="6553200"/>
            <a:ext cx="2133600" cy="188913"/>
          </a:xfrm>
          <a:prstGeom prst="rect">
            <a:avLst/>
          </a:prstGeom>
          <a:noFill/>
          <a:ln w="9525">
            <a:noFill/>
            <a:miter lim="800000"/>
            <a:headEnd/>
            <a:tailEnd/>
          </a:ln>
        </p:spPr>
        <p:txBody>
          <a:bodyPr/>
          <a:lstStyle/>
          <a:p>
            <a:pPr algn="r"/>
            <a:fld id="{3379A09A-65C7-4145-B353-0CCA2A27DD74}" type="slidenum">
              <a:rPr lang="es-ES" sz="900"/>
              <a:pPr algn="r"/>
              <a:t>12</a:t>
            </a:fld>
            <a:endParaRPr lang="es-ES" sz="900" dirty="0"/>
          </a:p>
        </p:txBody>
      </p:sp>
      <p:sp>
        <p:nvSpPr>
          <p:cNvPr id="15" name="14 Rectángulo"/>
          <p:cNvSpPr/>
          <p:nvPr/>
        </p:nvSpPr>
        <p:spPr bwMode="auto">
          <a:xfrm>
            <a:off x="3227100" y="1988840"/>
            <a:ext cx="2520280" cy="679290"/>
          </a:xfrm>
          <a:prstGeom prst="rect">
            <a:avLst/>
          </a:prstGeom>
          <a:noFill/>
          <a:ln w="22225" cap="flat" cmpd="sng" algn="ctr">
            <a:solidFill>
              <a:srgbClr val="006600"/>
            </a:solidFill>
            <a:prstDash val="solid"/>
            <a:round/>
            <a:headEnd type="none" w="med" len="med"/>
            <a:tailEnd type="none" w="med" len="med"/>
          </a:ln>
          <a:effectLst/>
        </p:spPr>
        <p:txBody>
          <a:bodyPr vert="horz" wrap="square" lIns="90000" tIns="46800" rIns="90000" bIns="4680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ca-ES" sz="1000" b="1" i="0" u="none" strike="noStrike" cap="none" normalizeH="0" baseline="0" dirty="0">
                <a:ln>
                  <a:noFill/>
                </a:ln>
                <a:solidFill>
                  <a:schemeClr val="tx1"/>
                </a:solidFill>
                <a:effectLst/>
                <a:latin typeface="Verdana" pitchFamily="34" charset="0"/>
                <a:ea typeface="ＭＳ Ｐゴシック" pitchFamily="34" charset="-128"/>
              </a:rPr>
              <a:t>INCORPORADES LABORALMENT</a:t>
            </a:r>
          </a:p>
          <a:p>
            <a:pPr marL="0" marR="0" indent="0" algn="ctr" defTabSz="914400" rtl="0" eaLnBrk="1" fontAlgn="base" latinLnBrk="0" hangingPunct="1">
              <a:lnSpc>
                <a:spcPct val="100000"/>
              </a:lnSpc>
              <a:spcBef>
                <a:spcPts val="600"/>
              </a:spcBef>
              <a:spcAft>
                <a:spcPct val="0"/>
              </a:spcAft>
              <a:buClrTx/>
              <a:buSzTx/>
              <a:buFontTx/>
              <a:buNone/>
              <a:tabLst/>
            </a:pPr>
            <a:r>
              <a:rPr lang="ca-ES" sz="800" dirty="0"/>
              <a:t>(han treballat o treballen)</a:t>
            </a:r>
          </a:p>
          <a:p>
            <a:pPr marL="0" marR="0" indent="0" algn="ctr" defTabSz="914400" rtl="0" eaLnBrk="1" fontAlgn="base" latinLnBrk="0" hangingPunct="1">
              <a:lnSpc>
                <a:spcPct val="100000"/>
              </a:lnSpc>
              <a:spcBef>
                <a:spcPts val="600"/>
              </a:spcBef>
              <a:spcAft>
                <a:spcPts val="600"/>
              </a:spcAft>
              <a:buClrTx/>
              <a:buSzTx/>
              <a:buFontTx/>
              <a:buNone/>
              <a:tabLst/>
            </a:pPr>
            <a:r>
              <a:rPr lang="ca-ES" sz="1000" b="1" dirty="0"/>
              <a:t>100% </a:t>
            </a:r>
            <a:r>
              <a:rPr lang="ca-ES" sz="1000" dirty="0"/>
              <a:t>(12)</a:t>
            </a:r>
            <a:endParaRPr kumimoji="0" lang="ca-ES" sz="1000" i="0" u="none" strike="noStrike" cap="none" normalizeH="0" baseline="0" dirty="0">
              <a:ln>
                <a:noFill/>
              </a:ln>
              <a:effectLst/>
            </a:endParaRPr>
          </a:p>
        </p:txBody>
      </p:sp>
      <p:sp>
        <p:nvSpPr>
          <p:cNvPr id="16" name="15 Rectángulo"/>
          <p:cNvSpPr/>
          <p:nvPr/>
        </p:nvSpPr>
        <p:spPr bwMode="auto">
          <a:xfrm>
            <a:off x="5471348" y="3080125"/>
            <a:ext cx="2376264" cy="248402"/>
          </a:xfrm>
          <a:prstGeom prst="rect">
            <a:avLst/>
          </a:prstGeom>
          <a:noFill/>
          <a:ln w="22225" cap="flat" cmpd="sng" algn="ctr">
            <a:solidFill>
              <a:srgbClr val="006600"/>
            </a:solidFill>
            <a:prstDash val="solid"/>
            <a:round/>
            <a:headEnd type="none" w="med" len="med"/>
            <a:tailEnd type="none" w="med" len="med"/>
          </a:ln>
          <a:effectLst/>
        </p:spPr>
        <p:txBody>
          <a:bodyPr vert="horz" wrap="square" lIns="90000" tIns="46800" rIns="90000" bIns="46800" numCol="1" rtlCol="0" anchor="ctr" anchorCtr="0" compatLnSpc="1">
            <a:prstTxWarp prst="textNoShape">
              <a:avLst/>
            </a:prstTxWarp>
            <a:spAutoFit/>
          </a:bodyPr>
          <a:lstStyle/>
          <a:p>
            <a:pPr marL="0" marR="0" indent="0" algn="ctr" defTabSz="914400" rtl="0" eaLnBrk="1" fontAlgn="base" latinLnBrk="0" hangingPunct="1">
              <a:lnSpc>
                <a:spcPct val="100000"/>
              </a:lnSpc>
              <a:spcBef>
                <a:spcPts val="600"/>
              </a:spcBef>
              <a:spcAft>
                <a:spcPts val="600"/>
              </a:spcAft>
              <a:buClrTx/>
              <a:buSzTx/>
              <a:buFontTx/>
              <a:buNone/>
              <a:tabLst/>
            </a:pPr>
            <a:r>
              <a:rPr lang="ca-ES" sz="1000" b="1" dirty="0"/>
              <a:t>Treballen: 83,3% </a:t>
            </a:r>
            <a:r>
              <a:rPr lang="ca-ES" sz="1000" dirty="0"/>
              <a:t>(10)</a:t>
            </a:r>
            <a:endParaRPr kumimoji="0" lang="ca-ES" sz="1000" i="0" u="none" strike="noStrike" cap="none" normalizeH="0" baseline="0" dirty="0">
              <a:ln>
                <a:noFill/>
              </a:ln>
              <a:effectLst/>
            </a:endParaRPr>
          </a:p>
        </p:txBody>
      </p:sp>
      <p:sp>
        <p:nvSpPr>
          <p:cNvPr id="18" name="17 Rectángulo"/>
          <p:cNvSpPr/>
          <p:nvPr/>
        </p:nvSpPr>
        <p:spPr bwMode="auto">
          <a:xfrm>
            <a:off x="3218474" y="4599128"/>
            <a:ext cx="2520280" cy="679290"/>
          </a:xfrm>
          <a:prstGeom prst="rect">
            <a:avLst/>
          </a:prstGeom>
          <a:noFill/>
          <a:ln w="22225" cap="flat" cmpd="sng" algn="ctr">
            <a:solidFill>
              <a:srgbClr val="006600"/>
            </a:solidFill>
            <a:prstDash val="solid"/>
            <a:round/>
            <a:headEnd type="none" w="med" len="med"/>
            <a:tailEnd type="none" w="med" len="med"/>
          </a:ln>
          <a:effectLst/>
        </p:spPr>
        <p:txBody>
          <a:bodyPr vert="horz" wrap="square" lIns="90000" tIns="46800" rIns="90000" bIns="4680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ca-ES" sz="1000" b="1" i="0" u="none" strike="noStrike" cap="none" normalizeH="0" baseline="0" dirty="0">
                <a:ln>
                  <a:noFill/>
                </a:ln>
                <a:solidFill>
                  <a:schemeClr val="tx1"/>
                </a:solidFill>
                <a:effectLst/>
                <a:latin typeface="Verdana" pitchFamily="34" charset="0"/>
                <a:ea typeface="ＭＳ Ｐゴシック" pitchFamily="34" charset="-128"/>
              </a:rPr>
              <a:t>NO</a:t>
            </a:r>
            <a:r>
              <a:rPr kumimoji="0" lang="ca-ES" sz="1000" b="1" i="0" u="none" strike="noStrike" cap="none" normalizeH="0" dirty="0">
                <a:ln>
                  <a:noFill/>
                </a:ln>
                <a:solidFill>
                  <a:schemeClr val="tx1"/>
                </a:solidFill>
                <a:effectLst/>
                <a:latin typeface="Verdana" pitchFamily="34" charset="0"/>
                <a:ea typeface="ＭＳ Ｐゴシック" pitchFamily="34" charset="-128"/>
              </a:rPr>
              <a:t> INCORPORADES</a:t>
            </a:r>
            <a:endParaRPr kumimoji="0" lang="ca-ES" sz="1000" b="1" i="0" u="none" strike="noStrike" cap="none" normalizeH="0" baseline="0" dirty="0">
              <a:ln>
                <a:noFill/>
              </a:ln>
              <a:solidFill>
                <a:schemeClr val="tx1"/>
              </a:solidFill>
              <a:effectLst/>
              <a:latin typeface="Verdana" pitchFamily="34" charset="0"/>
              <a:ea typeface="ＭＳ Ｐゴシック" pitchFamily="34" charset="-128"/>
            </a:endParaRPr>
          </a:p>
          <a:p>
            <a:pPr marL="0" marR="0" indent="0" algn="ctr" defTabSz="914400" rtl="0" eaLnBrk="1" fontAlgn="base" latinLnBrk="0" hangingPunct="1">
              <a:lnSpc>
                <a:spcPct val="100000"/>
              </a:lnSpc>
              <a:spcBef>
                <a:spcPts val="600"/>
              </a:spcBef>
              <a:spcAft>
                <a:spcPct val="0"/>
              </a:spcAft>
              <a:buClrTx/>
              <a:buSzTx/>
              <a:buFontTx/>
              <a:buNone/>
              <a:tabLst/>
            </a:pPr>
            <a:r>
              <a:rPr lang="ca-ES" sz="800" dirty="0"/>
              <a:t>(no han treballat mai)</a:t>
            </a:r>
          </a:p>
          <a:p>
            <a:pPr marL="0" marR="0" indent="0" algn="ctr" defTabSz="914400" rtl="0" eaLnBrk="1" fontAlgn="base" latinLnBrk="0" hangingPunct="1">
              <a:lnSpc>
                <a:spcPct val="100000"/>
              </a:lnSpc>
              <a:spcBef>
                <a:spcPts val="600"/>
              </a:spcBef>
              <a:spcAft>
                <a:spcPts val="600"/>
              </a:spcAft>
              <a:buClrTx/>
              <a:buSzTx/>
              <a:buFontTx/>
              <a:buNone/>
              <a:tabLst/>
            </a:pPr>
            <a:r>
              <a:rPr lang="ca-ES" sz="1000" b="1" dirty="0"/>
              <a:t>0,0% </a:t>
            </a:r>
            <a:r>
              <a:rPr lang="ca-ES" sz="1000" dirty="0"/>
              <a:t>(0)</a:t>
            </a:r>
            <a:endParaRPr kumimoji="0" lang="ca-ES" sz="1000" i="0" u="none" strike="noStrike" cap="none" normalizeH="0" baseline="0" dirty="0">
              <a:ln>
                <a:noFill/>
              </a:ln>
              <a:effectLst/>
            </a:endParaRPr>
          </a:p>
        </p:txBody>
      </p:sp>
      <p:sp>
        <p:nvSpPr>
          <p:cNvPr id="21" name="20 Rectángulo"/>
          <p:cNvSpPr/>
          <p:nvPr/>
        </p:nvSpPr>
        <p:spPr bwMode="auto">
          <a:xfrm>
            <a:off x="5471348" y="3604020"/>
            <a:ext cx="2376264" cy="248402"/>
          </a:xfrm>
          <a:prstGeom prst="rect">
            <a:avLst/>
          </a:prstGeom>
          <a:noFill/>
          <a:ln w="22225" cap="flat" cmpd="sng" algn="ctr">
            <a:solidFill>
              <a:srgbClr val="006600"/>
            </a:solidFill>
            <a:prstDash val="solid"/>
            <a:round/>
            <a:headEnd type="none" w="med" len="med"/>
            <a:tailEnd type="none" w="med" len="med"/>
          </a:ln>
          <a:effectLst/>
        </p:spPr>
        <p:txBody>
          <a:bodyPr vert="horz" wrap="square" lIns="90000" tIns="46800" rIns="90000" bIns="46800" numCol="1" rtlCol="0" anchor="ctr" anchorCtr="0" compatLnSpc="1">
            <a:prstTxWarp prst="textNoShape">
              <a:avLst/>
            </a:prstTxWarp>
            <a:spAutoFit/>
          </a:bodyPr>
          <a:lstStyle/>
          <a:p>
            <a:pPr marL="0" marR="0" indent="0" algn="ctr" defTabSz="914400" rtl="0" eaLnBrk="1" fontAlgn="base" latinLnBrk="0" hangingPunct="1">
              <a:lnSpc>
                <a:spcPct val="100000"/>
              </a:lnSpc>
              <a:spcBef>
                <a:spcPts val="600"/>
              </a:spcBef>
              <a:spcAft>
                <a:spcPts val="600"/>
              </a:spcAft>
              <a:buClrTx/>
              <a:buSzTx/>
              <a:buFontTx/>
              <a:buNone/>
              <a:tabLst/>
            </a:pPr>
            <a:r>
              <a:rPr lang="ca-ES" sz="1000" b="1" dirty="0"/>
              <a:t>No treballen:  16,7% </a:t>
            </a:r>
            <a:r>
              <a:rPr lang="ca-ES" sz="1000" dirty="0"/>
              <a:t>(2)</a:t>
            </a:r>
            <a:endParaRPr kumimoji="0" lang="ca-ES" sz="1000" i="0" u="none" strike="noStrike" cap="none" normalizeH="0" baseline="0" dirty="0">
              <a:ln>
                <a:noFill/>
              </a:ln>
              <a:effectLst/>
            </a:endParaRPr>
          </a:p>
        </p:txBody>
      </p:sp>
      <p:cxnSp>
        <p:nvCxnSpPr>
          <p:cNvPr id="26" name="25 Conector recto"/>
          <p:cNvCxnSpPr/>
          <p:nvPr/>
        </p:nvCxnSpPr>
        <p:spPr bwMode="auto">
          <a:xfrm>
            <a:off x="5027300" y="2674416"/>
            <a:ext cx="0" cy="1044000"/>
          </a:xfrm>
          <a:prstGeom prst="line">
            <a:avLst/>
          </a:prstGeom>
          <a:noFill/>
          <a:ln w="22225" cap="flat" cmpd="sng" algn="ctr">
            <a:solidFill>
              <a:srgbClr val="006600"/>
            </a:solidFill>
            <a:prstDash val="solid"/>
            <a:round/>
            <a:headEnd type="none" w="med" len="med"/>
            <a:tailEnd type="none"/>
          </a:ln>
          <a:effectLst/>
        </p:spPr>
      </p:cxnSp>
      <p:cxnSp>
        <p:nvCxnSpPr>
          <p:cNvPr id="27" name="26 Conector recto"/>
          <p:cNvCxnSpPr/>
          <p:nvPr/>
        </p:nvCxnSpPr>
        <p:spPr bwMode="auto">
          <a:xfrm>
            <a:off x="5027300" y="3204350"/>
            <a:ext cx="432048" cy="0"/>
          </a:xfrm>
          <a:prstGeom prst="line">
            <a:avLst/>
          </a:prstGeom>
          <a:noFill/>
          <a:ln w="22225" cap="flat" cmpd="sng" algn="ctr">
            <a:solidFill>
              <a:srgbClr val="006600"/>
            </a:solidFill>
            <a:prstDash val="solid"/>
            <a:round/>
            <a:headEnd type="none" w="med" len="med"/>
            <a:tailEnd type="triangle" w="med" len="lg"/>
          </a:ln>
          <a:effectLst/>
        </p:spPr>
      </p:cxnSp>
      <p:cxnSp>
        <p:nvCxnSpPr>
          <p:cNvPr id="30" name="29 Conector recto"/>
          <p:cNvCxnSpPr/>
          <p:nvPr/>
        </p:nvCxnSpPr>
        <p:spPr bwMode="auto">
          <a:xfrm>
            <a:off x="5027300" y="3708406"/>
            <a:ext cx="432048" cy="0"/>
          </a:xfrm>
          <a:prstGeom prst="line">
            <a:avLst/>
          </a:prstGeom>
          <a:noFill/>
          <a:ln w="22225" cap="flat" cmpd="sng" algn="ctr">
            <a:solidFill>
              <a:srgbClr val="006600"/>
            </a:solidFill>
            <a:prstDash val="solid"/>
            <a:round/>
            <a:headEnd type="none" w="med" len="med"/>
            <a:tailEnd type="triangle" w="med" len="lg"/>
          </a:ln>
          <a:effectLst/>
        </p:spPr>
      </p:cxnSp>
      <p:sp>
        <p:nvSpPr>
          <p:cNvPr id="32" name="31 Flecha doblada"/>
          <p:cNvSpPr/>
          <p:nvPr/>
        </p:nvSpPr>
        <p:spPr bwMode="auto">
          <a:xfrm>
            <a:off x="2627784" y="2199612"/>
            <a:ext cx="576064" cy="936000"/>
          </a:xfrm>
          <a:prstGeom prst="bentArrow">
            <a:avLst>
              <a:gd name="adj1" fmla="val 25000"/>
              <a:gd name="adj2" fmla="val 25000"/>
              <a:gd name="adj3" fmla="val 25000"/>
              <a:gd name="adj4" fmla="val 43750"/>
            </a:avLst>
          </a:prstGeom>
          <a:gradFill flip="none" rotWithShape="1">
            <a:gsLst>
              <a:gs pos="0">
                <a:srgbClr val="006600"/>
              </a:gs>
              <a:gs pos="52000">
                <a:schemeClr val="bg1"/>
              </a:gs>
              <a:gs pos="100000">
                <a:srgbClr val="006600"/>
              </a:gs>
            </a:gsLst>
            <a:path path="rect">
              <a:fillToRect l="100000" t="100000"/>
            </a:path>
            <a:tileRect r="-100000" b="-100000"/>
          </a:gradFill>
          <a:ln w="3175" cap="flat" cmpd="sng" algn="ctr">
            <a:noFill/>
            <a:prstDash val="solid"/>
            <a:round/>
            <a:headEnd type="none" w="med" len="med"/>
            <a:tailEnd type="none" w="med" len="med"/>
          </a:ln>
          <a:effectLst/>
        </p:spPr>
        <p:txBody>
          <a:bodyPr vert="horz" wrap="square" lIns="90000" tIns="46800" rIns="90000" bIns="4680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s-ES" sz="1100" b="0" i="0" u="none" strike="noStrike" cap="none" normalizeH="0" baseline="0">
              <a:ln>
                <a:noFill/>
              </a:ln>
              <a:solidFill>
                <a:schemeClr val="tx1"/>
              </a:solidFill>
              <a:effectLst/>
              <a:latin typeface="Verdana" pitchFamily="34" charset="0"/>
              <a:ea typeface="ＭＳ Ｐゴシック" pitchFamily="34" charset="-128"/>
            </a:endParaRPr>
          </a:p>
        </p:txBody>
      </p:sp>
      <p:sp>
        <p:nvSpPr>
          <p:cNvPr id="34" name="33 Flecha doblada"/>
          <p:cNvSpPr/>
          <p:nvPr/>
        </p:nvSpPr>
        <p:spPr bwMode="auto">
          <a:xfrm flipV="1">
            <a:off x="2627784" y="4149184"/>
            <a:ext cx="576064" cy="936000"/>
          </a:xfrm>
          <a:prstGeom prst="bentArrow">
            <a:avLst/>
          </a:prstGeom>
          <a:gradFill flip="none" rotWithShape="1">
            <a:gsLst>
              <a:gs pos="0">
                <a:srgbClr val="006600"/>
              </a:gs>
              <a:gs pos="52000">
                <a:schemeClr val="bg1"/>
              </a:gs>
              <a:gs pos="100000">
                <a:srgbClr val="006600"/>
              </a:gs>
            </a:gsLst>
            <a:path path="rect">
              <a:fillToRect l="100000" t="100000"/>
            </a:path>
            <a:tileRect r="-100000" b="-100000"/>
          </a:gradFill>
          <a:ln w="3175" cap="flat" cmpd="sng" algn="ctr">
            <a:noFill/>
            <a:prstDash val="solid"/>
            <a:round/>
            <a:headEnd type="none" w="med" len="med"/>
            <a:tailEnd type="none" w="med" len="med"/>
          </a:ln>
          <a:effectLst/>
        </p:spPr>
        <p:txBody>
          <a:bodyPr vert="horz" wrap="square" lIns="90000" tIns="46800" rIns="90000" bIns="4680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s-ES" sz="1100" b="0" i="0" u="none" strike="noStrike" cap="none" normalizeH="0" baseline="0">
              <a:ln>
                <a:noFill/>
              </a:ln>
              <a:solidFill>
                <a:schemeClr val="tx1"/>
              </a:solidFill>
              <a:effectLst/>
              <a:latin typeface="Verdana" pitchFamily="34" charset="0"/>
              <a:ea typeface="ＭＳ Ｐゴシック" pitchFamily="34" charset="-128"/>
            </a:endParaRPr>
          </a:p>
        </p:txBody>
      </p:sp>
      <p:sp>
        <p:nvSpPr>
          <p:cNvPr id="35" name="34 Rectángulo"/>
          <p:cNvSpPr/>
          <p:nvPr/>
        </p:nvSpPr>
        <p:spPr bwMode="auto">
          <a:xfrm>
            <a:off x="6585224" y="4244340"/>
            <a:ext cx="2235248" cy="248402"/>
          </a:xfrm>
          <a:prstGeom prst="rect">
            <a:avLst/>
          </a:prstGeom>
          <a:noFill/>
          <a:ln w="22225" cap="flat" cmpd="sng" algn="ctr">
            <a:solidFill>
              <a:srgbClr val="006600"/>
            </a:solidFill>
            <a:prstDash val="solid"/>
            <a:round/>
            <a:headEnd type="none" w="med" len="med"/>
            <a:tailEnd type="none" w="med" len="med"/>
          </a:ln>
          <a:effectLst/>
        </p:spPr>
        <p:txBody>
          <a:bodyPr vert="horz" wrap="square" lIns="90000" tIns="46800" rIns="90000" bIns="46800" numCol="1" rtlCol="0" anchor="ctr" anchorCtr="0" compatLnSpc="1">
            <a:prstTxWarp prst="textNoShape">
              <a:avLst/>
            </a:prstTxWarp>
            <a:spAutoFit/>
          </a:bodyPr>
          <a:lstStyle/>
          <a:p>
            <a:pPr marL="0" marR="0" indent="0" algn="ctr" defTabSz="914400" rtl="0" eaLnBrk="1" fontAlgn="base" latinLnBrk="0" hangingPunct="1">
              <a:lnSpc>
                <a:spcPct val="100000"/>
              </a:lnSpc>
              <a:spcBef>
                <a:spcPts val="600"/>
              </a:spcBef>
              <a:spcAft>
                <a:spcPts val="600"/>
              </a:spcAft>
              <a:buClrTx/>
              <a:buSzTx/>
              <a:buFontTx/>
              <a:buNone/>
              <a:tabLst/>
            </a:pPr>
            <a:r>
              <a:rPr lang="ca-ES" sz="1000" b="1" dirty="0"/>
              <a:t>Desocupades*: 16,7% </a:t>
            </a:r>
            <a:r>
              <a:rPr lang="ca-ES" sz="1000" dirty="0"/>
              <a:t>(2)</a:t>
            </a:r>
            <a:endParaRPr kumimoji="0" lang="ca-ES" sz="1000" i="0" u="none" strike="noStrike" cap="none" normalizeH="0" baseline="0" dirty="0">
              <a:ln>
                <a:noFill/>
              </a:ln>
              <a:effectLst/>
            </a:endParaRPr>
          </a:p>
        </p:txBody>
      </p:sp>
      <p:sp>
        <p:nvSpPr>
          <p:cNvPr id="41" name="40 Rectángulo"/>
          <p:cNvSpPr/>
          <p:nvPr/>
        </p:nvSpPr>
        <p:spPr bwMode="auto">
          <a:xfrm>
            <a:off x="6585224" y="4644010"/>
            <a:ext cx="2235248" cy="248402"/>
          </a:xfrm>
          <a:prstGeom prst="rect">
            <a:avLst/>
          </a:prstGeom>
          <a:noFill/>
          <a:ln w="22225" cap="flat" cmpd="sng" algn="ctr">
            <a:solidFill>
              <a:srgbClr val="006600"/>
            </a:solidFill>
            <a:prstDash val="solid"/>
            <a:round/>
            <a:headEnd type="none" w="med" len="med"/>
            <a:tailEnd type="none" w="med" len="med"/>
          </a:ln>
          <a:effectLst/>
        </p:spPr>
        <p:txBody>
          <a:bodyPr vert="horz" wrap="square" lIns="90000" tIns="46800" rIns="90000" bIns="46800" numCol="1" rtlCol="0" anchor="ctr" anchorCtr="0" compatLnSpc="1">
            <a:prstTxWarp prst="textNoShape">
              <a:avLst/>
            </a:prstTxWarp>
            <a:spAutoFit/>
          </a:bodyPr>
          <a:lstStyle/>
          <a:p>
            <a:pPr marL="0" marR="0" indent="0" algn="ctr" defTabSz="914400" rtl="0" eaLnBrk="1" fontAlgn="base" latinLnBrk="0" hangingPunct="1">
              <a:lnSpc>
                <a:spcPct val="100000"/>
              </a:lnSpc>
              <a:spcBef>
                <a:spcPts val="600"/>
              </a:spcBef>
              <a:spcAft>
                <a:spcPts val="600"/>
              </a:spcAft>
              <a:buClrTx/>
              <a:buSzTx/>
              <a:buFontTx/>
              <a:buNone/>
              <a:tabLst/>
            </a:pPr>
            <a:r>
              <a:rPr lang="ca-ES" sz="1000" b="1" dirty="0"/>
              <a:t>Inactives*: 0,0% </a:t>
            </a:r>
            <a:r>
              <a:rPr lang="ca-ES" sz="1000" dirty="0"/>
              <a:t>(0)</a:t>
            </a:r>
            <a:endParaRPr kumimoji="0" lang="ca-ES" sz="1000" i="0" u="none" strike="noStrike" cap="none" normalizeH="0" baseline="0" dirty="0">
              <a:ln>
                <a:noFill/>
              </a:ln>
              <a:effectLst/>
            </a:endParaRPr>
          </a:p>
        </p:txBody>
      </p:sp>
      <p:cxnSp>
        <p:nvCxnSpPr>
          <p:cNvPr id="36" name="35 Conector recto"/>
          <p:cNvCxnSpPr/>
          <p:nvPr/>
        </p:nvCxnSpPr>
        <p:spPr bwMode="auto">
          <a:xfrm>
            <a:off x="6148176" y="3861048"/>
            <a:ext cx="0" cy="1044000"/>
          </a:xfrm>
          <a:prstGeom prst="line">
            <a:avLst/>
          </a:prstGeom>
          <a:noFill/>
          <a:ln w="22225" cap="flat" cmpd="sng" algn="ctr">
            <a:solidFill>
              <a:srgbClr val="006600"/>
            </a:solidFill>
            <a:prstDash val="sysDash"/>
            <a:round/>
            <a:headEnd type="none" w="med" len="med"/>
            <a:tailEnd type="none"/>
          </a:ln>
          <a:effectLst/>
        </p:spPr>
      </p:cxnSp>
      <p:cxnSp>
        <p:nvCxnSpPr>
          <p:cNvPr id="37" name="36 Conector recto"/>
          <p:cNvCxnSpPr/>
          <p:nvPr/>
        </p:nvCxnSpPr>
        <p:spPr bwMode="auto">
          <a:xfrm>
            <a:off x="5733272" y="4924024"/>
            <a:ext cx="432048" cy="0"/>
          </a:xfrm>
          <a:prstGeom prst="line">
            <a:avLst/>
          </a:prstGeom>
          <a:noFill/>
          <a:ln w="22225" cap="flat" cmpd="sng" algn="ctr">
            <a:solidFill>
              <a:srgbClr val="006600"/>
            </a:solidFill>
            <a:prstDash val="sysDash"/>
            <a:round/>
            <a:headEnd type="none" w="med" len="med"/>
            <a:tailEnd type="none" w="med" len="lg"/>
          </a:ln>
          <a:effectLst/>
        </p:spPr>
      </p:cxnSp>
      <p:cxnSp>
        <p:nvCxnSpPr>
          <p:cNvPr id="38" name="37 Conector recto"/>
          <p:cNvCxnSpPr/>
          <p:nvPr/>
        </p:nvCxnSpPr>
        <p:spPr bwMode="auto">
          <a:xfrm>
            <a:off x="6156176" y="4509120"/>
            <a:ext cx="288032" cy="0"/>
          </a:xfrm>
          <a:prstGeom prst="line">
            <a:avLst/>
          </a:prstGeom>
          <a:noFill/>
          <a:ln w="22225" cap="flat" cmpd="sng" algn="ctr">
            <a:solidFill>
              <a:srgbClr val="006600"/>
            </a:solidFill>
            <a:prstDash val="sysDash"/>
            <a:round/>
            <a:headEnd type="none" w="med" len="med"/>
            <a:tailEnd type="triangle" w="med" len="lg"/>
          </a:ln>
          <a:effectLst/>
        </p:spPr>
      </p:cxnSp>
      <p:sp>
        <p:nvSpPr>
          <p:cNvPr id="22" name="21 Rectángulo"/>
          <p:cNvSpPr/>
          <p:nvPr/>
        </p:nvSpPr>
        <p:spPr bwMode="auto">
          <a:xfrm>
            <a:off x="323527" y="3131236"/>
            <a:ext cx="3168347" cy="1017844"/>
          </a:xfrm>
          <a:prstGeom prst="rect">
            <a:avLst/>
          </a:prstGeom>
          <a:noFill/>
          <a:ln w="22225" cap="flat" cmpd="sng" algn="ctr">
            <a:solidFill>
              <a:srgbClr val="006600"/>
            </a:solidFill>
            <a:prstDash val="solid"/>
            <a:round/>
            <a:headEnd type="none" w="med" len="med"/>
            <a:tailEnd type="none" w="med" len="med"/>
          </a:ln>
          <a:effectLst/>
        </p:spPr>
        <p:txBody>
          <a:bodyPr vert="horz" wrap="square" lIns="90000" tIns="46800" rIns="90000" bIns="4680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ca-ES" sz="1000" b="1" i="0" u="none" strike="noStrike" cap="none" normalizeH="0" baseline="0" dirty="0">
              <a:ln>
                <a:noFill/>
              </a:ln>
              <a:solidFill>
                <a:schemeClr val="tx1"/>
              </a:solidFill>
              <a:effectLst/>
              <a:latin typeface="Verdana" pitchFamily="34" charset="0"/>
              <a:ea typeface="ＭＳ Ｐゴシック" pitchFamily="34" charset="-128"/>
            </a:endParaRPr>
          </a:p>
          <a:p>
            <a:pPr marL="0" marR="0" indent="0" algn="ctr" defTabSz="914400" rtl="0" eaLnBrk="1" fontAlgn="base" latinLnBrk="0" hangingPunct="1">
              <a:lnSpc>
                <a:spcPct val="100000"/>
              </a:lnSpc>
              <a:spcBef>
                <a:spcPct val="0"/>
              </a:spcBef>
              <a:spcAft>
                <a:spcPct val="0"/>
              </a:spcAft>
              <a:buClrTx/>
              <a:buSzTx/>
              <a:buFontTx/>
              <a:buNone/>
              <a:tabLst/>
            </a:pPr>
            <a:endParaRPr lang="ca-ES" sz="1000" b="1" dirty="0"/>
          </a:p>
          <a:p>
            <a:pPr marL="0" marR="0" indent="0" algn="ctr" defTabSz="914400" rtl="0" eaLnBrk="1" fontAlgn="base" latinLnBrk="0" hangingPunct="1">
              <a:lnSpc>
                <a:spcPct val="100000"/>
              </a:lnSpc>
              <a:spcBef>
                <a:spcPct val="0"/>
              </a:spcBef>
              <a:spcAft>
                <a:spcPct val="0"/>
              </a:spcAft>
              <a:buClrTx/>
              <a:buSzTx/>
              <a:buFontTx/>
              <a:buNone/>
              <a:tabLst/>
            </a:pPr>
            <a:endParaRPr kumimoji="0" lang="ca-ES" sz="1000" b="1" i="0" u="none" strike="noStrike" cap="none" normalizeH="0" baseline="0" dirty="0">
              <a:ln>
                <a:noFill/>
              </a:ln>
              <a:solidFill>
                <a:schemeClr val="tx1"/>
              </a:solidFill>
              <a:effectLst/>
              <a:latin typeface="Verdana" pitchFamily="34" charset="0"/>
              <a:ea typeface="ＭＳ Ｐゴシック" pitchFamily="34" charset="-128"/>
            </a:endParaRPr>
          </a:p>
          <a:p>
            <a:pPr algn="ctr"/>
            <a:r>
              <a:rPr lang="ca-ES" sz="1000" b="1" dirty="0"/>
              <a:t>Titulats en Màster Universitari en Polítiques </a:t>
            </a:r>
            <a:r>
              <a:rPr lang="ca-ES" sz="1000" b="1" dirty="0"/>
              <a:t>Socials i Acció Comunitària</a:t>
            </a:r>
          </a:p>
          <a:p>
            <a:pPr marL="0" marR="0" indent="0" algn="ctr" defTabSz="914400" rtl="0" eaLnBrk="1" fontAlgn="base" latinLnBrk="0" hangingPunct="1">
              <a:lnSpc>
                <a:spcPct val="100000"/>
              </a:lnSpc>
              <a:spcBef>
                <a:spcPct val="0"/>
              </a:spcBef>
              <a:spcAft>
                <a:spcPct val="0"/>
              </a:spcAft>
              <a:buClrTx/>
              <a:buSzTx/>
              <a:buFontTx/>
              <a:buNone/>
              <a:tabLst/>
            </a:pPr>
            <a:r>
              <a:rPr lang="ca-ES" sz="1000" b="1" dirty="0"/>
              <a:t>2016-2017</a:t>
            </a:r>
            <a:endParaRPr kumimoji="0" lang="ca-ES" sz="1000" b="1" i="0" u="none" strike="noStrike" cap="none" normalizeH="0" baseline="0" dirty="0">
              <a:ln>
                <a:noFill/>
              </a:ln>
              <a:solidFill>
                <a:schemeClr val="tx1"/>
              </a:solidFill>
              <a:effectLst/>
              <a:latin typeface="Verdana" pitchFamily="34" charset="0"/>
              <a:ea typeface="ＭＳ Ｐゴシック" pitchFamily="34" charset="-128"/>
            </a:endParaRPr>
          </a:p>
        </p:txBody>
      </p:sp>
      <p:sp>
        <p:nvSpPr>
          <p:cNvPr id="24" name="9 CuadroTexto">
            <a:extLst>
              <a:ext uri="{FF2B5EF4-FFF2-40B4-BE49-F238E27FC236}">
                <a16:creationId xmlns:a16="http://schemas.microsoft.com/office/drawing/2014/main" xmlns="" id="{93397F1A-97F8-4AA3-BF7E-1CC0459DB51F}"/>
              </a:ext>
            </a:extLst>
          </p:cNvPr>
          <p:cNvSpPr txBox="1"/>
          <p:nvPr/>
        </p:nvSpPr>
        <p:spPr>
          <a:xfrm>
            <a:off x="134937" y="6161264"/>
            <a:ext cx="8541520" cy="400110"/>
          </a:xfrm>
          <a:prstGeom prst="rect">
            <a:avLst/>
          </a:prstGeom>
          <a:noFill/>
        </p:spPr>
        <p:txBody>
          <a:bodyPr wrap="square">
            <a:spAutoFit/>
          </a:bodyPr>
          <a:lstStyle/>
          <a:p>
            <a:pPr>
              <a:defRPr/>
            </a:pPr>
            <a:r>
              <a:rPr lang="ca-ES" sz="1000" i="1" dirty="0">
                <a:latin typeface="+mn-lt"/>
                <a:ea typeface="Helvetica" charset="0"/>
                <a:cs typeface="Helvetica" charset="0"/>
                <a:sym typeface="Helvetica" charset="0"/>
              </a:rPr>
              <a:t>* Per persones desocupades s’entenen aquelles que estan activament buscant feina, el percentatge de desocupació es calcula en relació a la població activa. Per altra banda, persones inactives són aquelles que NO estan buscant feina, hagin treballat o no. </a:t>
            </a:r>
          </a:p>
        </p:txBody>
      </p:sp>
    </p:spTree>
  </p:cSld>
  <p:clrMapOvr>
    <a:masterClrMapping/>
  </p:clrMapOvr>
  <p:transition>
    <p:strips dir="rd"/>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redondeado"/>
          <p:cNvSpPr/>
          <p:nvPr/>
        </p:nvSpPr>
        <p:spPr>
          <a:xfrm>
            <a:off x="323850" y="840135"/>
            <a:ext cx="8135938" cy="356617"/>
          </a:xfrm>
          <a:prstGeom prst="roundRect">
            <a:avLst/>
          </a:prstGeom>
          <a:solidFill>
            <a:srgbClr val="0066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ca-ES" sz="1600" b="1" dirty="0">
                <a:solidFill>
                  <a:srgbClr val="FFFFFF"/>
                </a:solidFill>
                <a:sym typeface="Helvetica" pitchFamily="34" charset="0"/>
              </a:rPr>
              <a:t>3.1. Situació laboral</a:t>
            </a:r>
          </a:p>
        </p:txBody>
      </p:sp>
      <p:sp>
        <p:nvSpPr>
          <p:cNvPr id="3" name="Text Box 42"/>
          <p:cNvSpPr txBox="1">
            <a:spLocks noChangeArrowheads="1"/>
          </p:cNvSpPr>
          <p:nvPr/>
        </p:nvSpPr>
        <p:spPr bwMode="auto">
          <a:xfrm>
            <a:off x="0" y="0"/>
            <a:ext cx="9144000" cy="692150"/>
          </a:xfrm>
          <a:prstGeom prst="rect">
            <a:avLst/>
          </a:prstGeom>
          <a:noFill/>
          <a:ln w="12700">
            <a:noFill/>
            <a:miter lim="800000"/>
            <a:headEnd/>
            <a:tailEnd/>
          </a:ln>
        </p:spPr>
        <p:txBody>
          <a:bodyPr anchor="ctr"/>
          <a:lstStyle/>
          <a:p>
            <a:pPr indent="1973263" eaLnBrk="0" hangingPunct="0">
              <a:spcBef>
                <a:spcPct val="50000"/>
              </a:spcBef>
              <a:buClr>
                <a:srgbClr val="CC0000"/>
              </a:buClr>
              <a:buFont typeface="Wingdings" pitchFamily="2" charset="2"/>
              <a:buNone/>
            </a:pPr>
            <a:r>
              <a:rPr lang="ca-ES" sz="2000" b="1" dirty="0">
                <a:solidFill>
                  <a:srgbClr val="6A1727"/>
                </a:solidFill>
              </a:rPr>
              <a:t>3. Situació laboral i condicions</a:t>
            </a:r>
          </a:p>
        </p:txBody>
      </p:sp>
      <p:sp>
        <p:nvSpPr>
          <p:cNvPr id="9" name="2 Marcador de número de diapositiva"/>
          <p:cNvSpPr txBox="1">
            <a:spLocks/>
          </p:cNvSpPr>
          <p:nvPr/>
        </p:nvSpPr>
        <p:spPr bwMode="auto">
          <a:xfrm>
            <a:off x="6875463" y="6553200"/>
            <a:ext cx="2133600" cy="188913"/>
          </a:xfrm>
          <a:prstGeom prst="rect">
            <a:avLst/>
          </a:prstGeom>
          <a:noFill/>
          <a:ln w="9525">
            <a:noFill/>
            <a:miter lim="800000"/>
            <a:headEnd/>
            <a:tailEnd/>
          </a:ln>
        </p:spPr>
        <p:txBody>
          <a:bodyPr/>
          <a:lstStyle/>
          <a:p>
            <a:pPr algn="r"/>
            <a:fld id="{3379A09A-65C7-4145-B353-0CCA2A27DD74}" type="slidenum">
              <a:rPr lang="es-ES" sz="900"/>
              <a:pPr algn="r"/>
              <a:t>13</a:t>
            </a:fld>
            <a:endParaRPr lang="es-ES" sz="900" dirty="0"/>
          </a:p>
        </p:txBody>
      </p:sp>
      <p:sp>
        <p:nvSpPr>
          <p:cNvPr id="12" name="11 Rectángulo"/>
          <p:cNvSpPr/>
          <p:nvPr/>
        </p:nvSpPr>
        <p:spPr>
          <a:xfrm>
            <a:off x="3685379" y="1412776"/>
            <a:ext cx="1773242" cy="246221"/>
          </a:xfrm>
          <a:prstGeom prst="rect">
            <a:avLst/>
          </a:prstGeom>
        </p:spPr>
        <p:txBody>
          <a:bodyPr wrap="none">
            <a:spAutoFit/>
          </a:bodyPr>
          <a:lstStyle/>
          <a:p>
            <a:r>
              <a:rPr lang="ca-ES" sz="1000" b="1" i="1" dirty="0"/>
              <a:t>Treballes actualment?</a:t>
            </a:r>
            <a:endParaRPr lang="es-ES" sz="1000" b="1" i="1" dirty="0"/>
          </a:p>
        </p:txBody>
      </p:sp>
      <p:graphicFrame>
        <p:nvGraphicFramePr>
          <p:cNvPr id="13" name="12 Gráfico"/>
          <p:cNvGraphicFramePr/>
          <p:nvPr>
            <p:extLst>
              <p:ext uri="{D42A27DB-BD31-4B8C-83A1-F6EECF244321}">
                <p14:modId xmlns:p14="http://schemas.microsoft.com/office/powerpoint/2010/main" val="222675915"/>
              </p:ext>
            </p:extLst>
          </p:nvPr>
        </p:nvGraphicFramePr>
        <p:xfrm>
          <a:off x="1187624" y="1700809"/>
          <a:ext cx="6096000" cy="2016224"/>
        </p:xfrm>
        <a:graphic>
          <a:graphicData uri="http://schemas.openxmlformats.org/drawingml/2006/chart">
            <c:chart xmlns:c="http://schemas.openxmlformats.org/drawingml/2006/chart" xmlns:r="http://schemas.openxmlformats.org/officeDocument/2006/relationships" r:id="rId2"/>
          </a:graphicData>
        </a:graphic>
      </p:graphicFrame>
      <p:sp>
        <p:nvSpPr>
          <p:cNvPr id="14" name="13 CuadroTexto"/>
          <p:cNvSpPr txBox="1"/>
          <p:nvPr/>
        </p:nvSpPr>
        <p:spPr>
          <a:xfrm>
            <a:off x="3131840" y="3769295"/>
            <a:ext cx="2952328" cy="400110"/>
          </a:xfrm>
          <a:prstGeom prst="rect">
            <a:avLst/>
          </a:prstGeom>
          <a:noFill/>
        </p:spPr>
        <p:txBody>
          <a:bodyPr wrap="square">
            <a:spAutoFit/>
          </a:bodyPr>
          <a:lstStyle/>
          <a:p>
            <a:pPr algn="ctr">
              <a:defRPr/>
            </a:pPr>
            <a:r>
              <a:rPr lang="ca-ES" sz="1000" i="1" dirty="0">
                <a:latin typeface="+mn-lt"/>
                <a:ea typeface="Helvetica" charset="0"/>
                <a:cs typeface="Helvetica" charset="0"/>
                <a:sym typeface="Helvetica" charset="0"/>
              </a:rPr>
              <a:t>Base: 12</a:t>
            </a:r>
          </a:p>
          <a:p>
            <a:pPr algn="ctr">
              <a:defRPr/>
            </a:pPr>
            <a:endParaRPr lang="ca-ES" sz="1000" i="1" dirty="0">
              <a:latin typeface="+mn-lt"/>
              <a:ea typeface="Helvetica" charset="0"/>
              <a:cs typeface="Helvetica" charset="0"/>
              <a:sym typeface="Helvetica" charset="0"/>
            </a:endParaRPr>
          </a:p>
        </p:txBody>
      </p:sp>
      <p:sp>
        <p:nvSpPr>
          <p:cNvPr id="10" name="6 Rectángulo">
            <a:extLst>
              <a:ext uri="{FF2B5EF4-FFF2-40B4-BE49-F238E27FC236}">
                <a16:creationId xmlns:a16="http://schemas.microsoft.com/office/drawing/2014/main" xmlns="" id="{3B97D5EB-9F55-4D7E-B915-E2CAFDBFC235}"/>
              </a:ext>
            </a:extLst>
          </p:cNvPr>
          <p:cNvSpPr/>
          <p:nvPr/>
        </p:nvSpPr>
        <p:spPr>
          <a:xfrm>
            <a:off x="2727013" y="4240242"/>
            <a:ext cx="3953326" cy="246221"/>
          </a:xfrm>
          <a:prstGeom prst="rect">
            <a:avLst/>
          </a:prstGeom>
        </p:spPr>
        <p:txBody>
          <a:bodyPr wrap="none">
            <a:spAutoFit/>
          </a:bodyPr>
          <a:lstStyle/>
          <a:p>
            <a:r>
              <a:rPr lang="ca-ES" sz="1000" b="1" i="1" dirty="0"/>
              <a:t>La feina actual (o darrera feina) és la primera feina?</a:t>
            </a:r>
            <a:endParaRPr lang="es-ES" sz="1000" b="1" i="1" dirty="0"/>
          </a:p>
        </p:txBody>
      </p:sp>
      <p:graphicFrame>
        <p:nvGraphicFramePr>
          <p:cNvPr id="11" name="7 Gráfico">
            <a:extLst>
              <a:ext uri="{FF2B5EF4-FFF2-40B4-BE49-F238E27FC236}">
                <a16:creationId xmlns:a16="http://schemas.microsoft.com/office/drawing/2014/main" xmlns="" id="{16E5D3C9-E6CF-402F-A174-D6D358F0F4C6}"/>
              </a:ext>
            </a:extLst>
          </p:cNvPr>
          <p:cNvGraphicFramePr/>
          <p:nvPr>
            <p:extLst>
              <p:ext uri="{D42A27DB-BD31-4B8C-83A1-F6EECF244321}">
                <p14:modId xmlns:p14="http://schemas.microsoft.com/office/powerpoint/2010/main" val="2079912881"/>
              </p:ext>
            </p:extLst>
          </p:nvPr>
        </p:nvGraphicFramePr>
        <p:xfrm>
          <a:off x="2123728" y="4509121"/>
          <a:ext cx="5159896" cy="1656183"/>
        </p:xfrm>
        <a:graphic>
          <a:graphicData uri="http://schemas.openxmlformats.org/drawingml/2006/chart">
            <c:chart xmlns:c="http://schemas.openxmlformats.org/drawingml/2006/chart" xmlns:r="http://schemas.openxmlformats.org/officeDocument/2006/relationships" r:id="rId3"/>
          </a:graphicData>
        </a:graphic>
      </p:graphicFrame>
      <p:sp>
        <p:nvSpPr>
          <p:cNvPr id="15" name="8 CuadroTexto">
            <a:extLst>
              <a:ext uri="{FF2B5EF4-FFF2-40B4-BE49-F238E27FC236}">
                <a16:creationId xmlns:a16="http://schemas.microsoft.com/office/drawing/2014/main" xmlns="" id="{A070199B-9E9B-4FDA-90C9-010FC96EF734}"/>
              </a:ext>
            </a:extLst>
          </p:cNvPr>
          <p:cNvSpPr txBox="1"/>
          <p:nvPr/>
        </p:nvSpPr>
        <p:spPr>
          <a:xfrm>
            <a:off x="3095836" y="6165304"/>
            <a:ext cx="2952328" cy="400110"/>
          </a:xfrm>
          <a:prstGeom prst="rect">
            <a:avLst/>
          </a:prstGeom>
          <a:noFill/>
        </p:spPr>
        <p:txBody>
          <a:bodyPr wrap="square">
            <a:spAutoFit/>
          </a:bodyPr>
          <a:lstStyle/>
          <a:p>
            <a:pPr algn="ctr">
              <a:defRPr/>
            </a:pPr>
            <a:r>
              <a:rPr lang="ca-ES" sz="1000" i="1" dirty="0">
                <a:latin typeface="+mn-lt"/>
                <a:ea typeface="Helvetica" charset="0"/>
                <a:cs typeface="Helvetica" charset="0"/>
                <a:sym typeface="Helvetica" charset="0"/>
              </a:rPr>
              <a:t>Base (han treballat*): 12</a:t>
            </a:r>
          </a:p>
          <a:p>
            <a:pPr algn="ctr">
              <a:defRPr/>
            </a:pPr>
            <a:endParaRPr lang="ca-ES" sz="1000" i="1" dirty="0">
              <a:latin typeface="+mn-lt"/>
              <a:ea typeface="Helvetica" charset="0"/>
              <a:cs typeface="Helvetica" charset="0"/>
              <a:sym typeface="Helvetica" charset="0"/>
            </a:endParaRPr>
          </a:p>
        </p:txBody>
      </p:sp>
      <p:sp>
        <p:nvSpPr>
          <p:cNvPr id="16" name="9 CuadroTexto">
            <a:extLst>
              <a:ext uri="{FF2B5EF4-FFF2-40B4-BE49-F238E27FC236}">
                <a16:creationId xmlns:a16="http://schemas.microsoft.com/office/drawing/2014/main" xmlns="" id="{60B373FD-0ACA-4041-8205-8EFB161A447C}"/>
              </a:ext>
            </a:extLst>
          </p:cNvPr>
          <p:cNvSpPr txBox="1"/>
          <p:nvPr/>
        </p:nvSpPr>
        <p:spPr>
          <a:xfrm>
            <a:off x="134937" y="6434565"/>
            <a:ext cx="7704856" cy="246221"/>
          </a:xfrm>
          <a:prstGeom prst="rect">
            <a:avLst/>
          </a:prstGeom>
          <a:noFill/>
        </p:spPr>
        <p:txBody>
          <a:bodyPr wrap="square">
            <a:spAutoFit/>
          </a:bodyPr>
          <a:lstStyle/>
          <a:p>
            <a:pPr>
              <a:defRPr/>
            </a:pPr>
            <a:r>
              <a:rPr lang="ca-ES" sz="1000" i="1" dirty="0">
                <a:latin typeface="+mn-lt"/>
                <a:ea typeface="Helvetica" charset="0"/>
                <a:cs typeface="Helvetica" charset="0"/>
                <a:sym typeface="Helvetica" charset="0"/>
              </a:rPr>
              <a:t>* El terme “han treballat”  es refereix als que han treballat en algun moment, sigui actualment o en el passat.</a:t>
            </a:r>
          </a:p>
        </p:txBody>
      </p:sp>
    </p:spTree>
  </p:cSld>
  <p:clrMapOvr>
    <a:masterClrMapping/>
  </p:clrMapOvr>
  <p:transition>
    <p:strips dir="rd"/>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Rectángulo redondeado"/>
          <p:cNvSpPr/>
          <p:nvPr/>
        </p:nvSpPr>
        <p:spPr>
          <a:xfrm>
            <a:off x="323850" y="840135"/>
            <a:ext cx="8135938" cy="356617"/>
          </a:xfrm>
          <a:prstGeom prst="roundRect">
            <a:avLst/>
          </a:prstGeom>
          <a:solidFill>
            <a:srgbClr val="0066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ca-ES" sz="1600" b="1" dirty="0">
                <a:solidFill>
                  <a:srgbClr val="FFFFFF"/>
                </a:solidFill>
                <a:sym typeface="Helvetica" pitchFamily="34" charset="0"/>
              </a:rPr>
              <a:t>3.2. Feines rebutjades</a:t>
            </a:r>
          </a:p>
        </p:txBody>
      </p:sp>
      <p:sp>
        <p:nvSpPr>
          <p:cNvPr id="5" name="4 Rectángulo"/>
          <p:cNvSpPr/>
          <p:nvPr/>
        </p:nvSpPr>
        <p:spPr>
          <a:xfrm>
            <a:off x="1972815" y="1401991"/>
            <a:ext cx="4680520" cy="400110"/>
          </a:xfrm>
          <a:prstGeom prst="rect">
            <a:avLst/>
          </a:prstGeom>
        </p:spPr>
        <p:txBody>
          <a:bodyPr wrap="square">
            <a:spAutoFit/>
          </a:bodyPr>
          <a:lstStyle/>
          <a:p>
            <a:pPr algn="ctr"/>
            <a:r>
              <a:rPr lang="ca-ES" sz="1000" b="1" i="1" dirty="0"/>
              <a:t>Des que vas acabar els estudis a l’Escola Doctor Robert, quantes feines has rebutjat per considerar-les poc adequades?</a:t>
            </a:r>
            <a:endParaRPr lang="es-ES" sz="1000" b="1" i="1" dirty="0"/>
          </a:p>
        </p:txBody>
      </p:sp>
      <p:graphicFrame>
        <p:nvGraphicFramePr>
          <p:cNvPr id="6" name="5 Gráfico"/>
          <p:cNvGraphicFramePr/>
          <p:nvPr>
            <p:extLst>
              <p:ext uri="{D42A27DB-BD31-4B8C-83A1-F6EECF244321}">
                <p14:modId xmlns:p14="http://schemas.microsoft.com/office/powerpoint/2010/main" val="166124109"/>
              </p:ext>
            </p:extLst>
          </p:nvPr>
        </p:nvGraphicFramePr>
        <p:xfrm>
          <a:off x="1187624" y="1700809"/>
          <a:ext cx="6096000" cy="1656183"/>
        </p:xfrm>
        <a:graphic>
          <a:graphicData uri="http://schemas.openxmlformats.org/drawingml/2006/chart">
            <c:chart xmlns:c="http://schemas.openxmlformats.org/drawingml/2006/chart" xmlns:r="http://schemas.openxmlformats.org/officeDocument/2006/relationships" r:id="rId2"/>
          </a:graphicData>
        </a:graphic>
      </p:graphicFrame>
      <p:sp>
        <p:nvSpPr>
          <p:cNvPr id="7" name="6 CuadroTexto"/>
          <p:cNvSpPr txBox="1"/>
          <p:nvPr/>
        </p:nvSpPr>
        <p:spPr>
          <a:xfrm>
            <a:off x="2987824" y="3501008"/>
            <a:ext cx="2952328" cy="246221"/>
          </a:xfrm>
          <a:prstGeom prst="rect">
            <a:avLst/>
          </a:prstGeom>
          <a:noFill/>
        </p:spPr>
        <p:txBody>
          <a:bodyPr wrap="square">
            <a:spAutoFit/>
          </a:bodyPr>
          <a:lstStyle/>
          <a:p>
            <a:pPr algn="ctr">
              <a:defRPr/>
            </a:pPr>
            <a:r>
              <a:rPr lang="ca-ES" sz="1000" i="1" dirty="0">
                <a:latin typeface="+mn-lt"/>
                <a:ea typeface="Helvetica" charset="0"/>
                <a:cs typeface="Helvetica" charset="0"/>
                <a:sym typeface="Helvetica" charset="0"/>
              </a:rPr>
              <a:t>Base: 12</a:t>
            </a:r>
          </a:p>
        </p:txBody>
      </p:sp>
      <p:sp>
        <p:nvSpPr>
          <p:cNvPr id="10" name="9 Rectángulo"/>
          <p:cNvSpPr/>
          <p:nvPr/>
        </p:nvSpPr>
        <p:spPr>
          <a:xfrm>
            <a:off x="7428222" y="2290011"/>
            <a:ext cx="1368152" cy="707886"/>
          </a:xfrm>
          <a:prstGeom prst="rect">
            <a:avLst/>
          </a:prstGeom>
        </p:spPr>
        <p:txBody>
          <a:bodyPr wrap="square">
            <a:spAutoFit/>
          </a:bodyPr>
          <a:lstStyle/>
          <a:p>
            <a:pPr algn="ctr"/>
            <a:r>
              <a:rPr lang="ca-ES" sz="1000" b="1" dirty="0">
                <a:cs typeface="Helvetica" charset="0"/>
                <a:sym typeface="Helvetica" charset="0"/>
              </a:rPr>
              <a:t>Un 100% ha especificat que ha rebutjat 2 feines o més. </a:t>
            </a:r>
            <a:endParaRPr lang="es-ES" sz="1000" b="1" dirty="0"/>
          </a:p>
        </p:txBody>
      </p:sp>
      <p:sp>
        <p:nvSpPr>
          <p:cNvPr id="14" name="13 Flecha derecha"/>
          <p:cNvSpPr/>
          <p:nvPr/>
        </p:nvSpPr>
        <p:spPr bwMode="auto">
          <a:xfrm>
            <a:off x="5148064" y="2643954"/>
            <a:ext cx="1989061" cy="400109"/>
          </a:xfrm>
          <a:prstGeom prst="rightArrow">
            <a:avLst/>
          </a:prstGeom>
          <a:noFill/>
          <a:ln w="3175" cap="flat" cmpd="sng" algn="ctr">
            <a:solidFill>
              <a:schemeClr val="tx1"/>
            </a:solidFill>
            <a:prstDash val="solid"/>
            <a:round/>
            <a:headEnd type="none" w="med" len="med"/>
            <a:tailEnd type="none" w="med" len="med"/>
          </a:ln>
          <a:effectLst/>
        </p:spPr>
        <p:txBody>
          <a:bodyPr vert="horz" wrap="square" lIns="90000" tIns="46800" rIns="90000" bIns="4680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s-ES" sz="1100" b="0" i="0" u="none" strike="noStrike" cap="none" normalizeH="0" baseline="0">
              <a:ln>
                <a:noFill/>
              </a:ln>
              <a:solidFill>
                <a:schemeClr val="tx1"/>
              </a:solidFill>
              <a:effectLst/>
              <a:latin typeface="Verdana" pitchFamily="34" charset="0"/>
              <a:ea typeface="ＭＳ Ｐゴシック" pitchFamily="34" charset="-128"/>
            </a:endParaRPr>
          </a:p>
        </p:txBody>
      </p:sp>
      <p:sp>
        <p:nvSpPr>
          <p:cNvPr id="20" name="2 Marcador de número de diapositiva"/>
          <p:cNvSpPr txBox="1">
            <a:spLocks/>
          </p:cNvSpPr>
          <p:nvPr/>
        </p:nvSpPr>
        <p:spPr bwMode="auto">
          <a:xfrm>
            <a:off x="6875463" y="6553200"/>
            <a:ext cx="2133600" cy="188913"/>
          </a:xfrm>
          <a:prstGeom prst="rect">
            <a:avLst/>
          </a:prstGeom>
          <a:noFill/>
          <a:ln w="9525">
            <a:noFill/>
            <a:miter lim="800000"/>
            <a:headEnd/>
            <a:tailEnd/>
          </a:ln>
        </p:spPr>
        <p:txBody>
          <a:bodyPr/>
          <a:lstStyle/>
          <a:p>
            <a:pPr algn="r"/>
            <a:fld id="{3379A09A-65C7-4145-B353-0CCA2A27DD74}" type="slidenum">
              <a:rPr lang="es-ES" sz="900"/>
              <a:pPr algn="r"/>
              <a:t>14</a:t>
            </a:fld>
            <a:endParaRPr lang="es-ES" sz="900" dirty="0"/>
          </a:p>
        </p:txBody>
      </p:sp>
      <p:graphicFrame>
        <p:nvGraphicFramePr>
          <p:cNvPr id="12" name="16 Gráfico">
            <a:extLst>
              <a:ext uri="{FF2B5EF4-FFF2-40B4-BE49-F238E27FC236}">
                <a16:creationId xmlns:a16="http://schemas.microsoft.com/office/drawing/2014/main" xmlns="" id="{060DD3C6-FCC0-483A-B907-60E1E3807EEB}"/>
              </a:ext>
            </a:extLst>
          </p:cNvPr>
          <p:cNvGraphicFramePr/>
          <p:nvPr>
            <p:extLst>
              <p:ext uri="{D42A27DB-BD31-4B8C-83A1-F6EECF244321}">
                <p14:modId xmlns:p14="http://schemas.microsoft.com/office/powerpoint/2010/main" val="2400449928"/>
              </p:ext>
            </p:extLst>
          </p:nvPr>
        </p:nvGraphicFramePr>
        <p:xfrm>
          <a:off x="388640" y="4261010"/>
          <a:ext cx="6096000" cy="2000255"/>
        </p:xfrm>
        <a:graphic>
          <a:graphicData uri="http://schemas.openxmlformats.org/drawingml/2006/chart">
            <c:chart xmlns:c="http://schemas.openxmlformats.org/drawingml/2006/chart" xmlns:r="http://schemas.openxmlformats.org/officeDocument/2006/relationships" r:id="rId3"/>
          </a:graphicData>
        </a:graphic>
      </p:graphicFrame>
      <p:sp>
        <p:nvSpPr>
          <p:cNvPr id="13" name="17 Rectángulo">
            <a:extLst>
              <a:ext uri="{FF2B5EF4-FFF2-40B4-BE49-F238E27FC236}">
                <a16:creationId xmlns:a16="http://schemas.microsoft.com/office/drawing/2014/main" xmlns="" id="{540549B9-E7C4-4E59-9DA6-E6B84466D27D}"/>
              </a:ext>
            </a:extLst>
          </p:cNvPr>
          <p:cNvSpPr/>
          <p:nvPr/>
        </p:nvSpPr>
        <p:spPr>
          <a:xfrm>
            <a:off x="3322259" y="4065891"/>
            <a:ext cx="1981633" cy="246221"/>
          </a:xfrm>
          <a:prstGeom prst="rect">
            <a:avLst/>
          </a:prstGeom>
        </p:spPr>
        <p:txBody>
          <a:bodyPr wrap="none">
            <a:spAutoFit/>
          </a:bodyPr>
          <a:lstStyle/>
          <a:p>
            <a:pPr algn="ctr"/>
            <a:r>
              <a:rPr lang="ca-ES" sz="1000" b="1" i="1" dirty="0"/>
              <a:t>Per què les vas rebutjar</a:t>
            </a:r>
            <a:r>
              <a:rPr lang="es-ES" sz="1000" b="1" i="1" dirty="0"/>
              <a:t>?</a:t>
            </a:r>
            <a:endParaRPr lang="ca-ES" sz="1000" b="1" i="1" dirty="0"/>
          </a:p>
        </p:txBody>
      </p:sp>
      <p:sp>
        <p:nvSpPr>
          <p:cNvPr id="15" name="18 CuadroTexto">
            <a:extLst>
              <a:ext uri="{FF2B5EF4-FFF2-40B4-BE49-F238E27FC236}">
                <a16:creationId xmlns:a16="http://schemas.microsoft.com/office/drawing/2014/main" xmlns="" id="{B58E6EA3-5894-4B12-A5B1-F5D9B3ED95CD}"/>
              </a:ext>
            </a:extLst>
          </p:cNvPr>
          <p:cNvSpPr txBox="1"/>
          <p:nvPr/>
        </p:nvSpPr>
        <p:spPr>
          <a:xfrm>
            <a:off x="2836912" y="6333273"/>
            <a:ext cx="2952328" cy="400110"/>
          </a:xfrm>
          <a:prstGeom prst="rect">
            <a:avLst/>
          </a:prstGeom>
          <a:noFill/>
        </p:spPr>
        <p:txBody>
          <a:bodyPr wrap="square">
            <a:spAutoFit/>
          </a:bodyPr>
          <a:lstStyle/>
          <a:p>
            <a:pPr algn="ctr">
              <a:defRPr/>
            </a:pPr>
            <a:r>
              <a:rPr lang="ca-ES" sz="1000" i="1" dirty="0">
                <a:latin typeface="+mn-lt"/>
                <a:ea typeface="Helvetica" charset="0"/>
                <a:cs typeface="Helvetica" charset="0"/>
                <a:sym typeface="Helvetica" charset="0"/>
              </a:rPr>
              <a:t>Base (han rebutjat alguna feina): 2</a:t>
            </a:r>
          </a:p>
          <a:p>
            <a:pPr algn="ctr">
              <a:defRPr/>
            </a:pPr>
            <a:r>
              <a:rPr lang="ca-ES" sz="1000" i="1" dirty="0">
                <a:latin typeface="+mn-lt"/>
                <a:ea typeface="Helvetica" charset="0"/>
                <a:cs typeface="Helvetica" charset="0"/>
                <a:sym typeface="Helvetica" charset="0"/>
              </a:rPr>
              <a:t>MÚLTIPLE</a:t>
            </a:r>
          </a:p>
        </p:txBody>
      </p:sp>
      <p:sp>
        <p:nvSpPr>
          <p:cNvPr id="18" name="Text Box 42">
            <a:extLst>
              <a:ext uri="{FF2B5EF4-FFF2-40B4-BE49-F238E27FC236}">
                <a16:creationId xmlns:a16="http://schemas.microsoft.com/office/drawing/2014/main" xmlns="" id="{42B3A96E-6857-4258-82FD-09F5F3E0471F}"/>
              </a:ext>
            </a:extLst>
          </p:cNvPr>
          <p:cNvSpPr txBox="1">
            <a:spLocks noChangeArrowheads="1"/>
          </p:cNvSpPr>
          <p:nvPr/>
        </p:nvSpPr>
        <p:spPr bwMode="auto">
          <a:xfrm>
            <a:off x="0" y="0"/>
            <a:ext cx="9144000" cy="692150"/>
          </a:xfrm>
          <a:prstGeom prst="rect">
            <a:avLst/>
          </a:prstGeom>
          <a:noFill/>
          <a:ln w="12700">
            <a:noFill/>
            <a:miter lim="800000"/>
            <a:headEnd/>
            <a:tailEnd/>
          </a:ln>
        </p:spPr>
        <p:txBody>
          <a:bodyPr anchor="ctr"/>
          <a:lstStyle/>
          <a:p>
            <a:pPr indent="1973263" eaLnBrk="0" hangingPunct="0">
              <a:spcBef>
                <a:spcPct val="50000"/>
              </a:spcBef>
              <a:buClr>
                <a:srgbClr val="CC0000"/>
              </a:buClr>
              <a:buFont typeface="Wingdings" pitchFamily="2" charset="2"/>
              <a:buNone/>
            </a:pPr>
            <a:r>
              <a:rPr lang="ca-ES" sz="2000" b="1" dirty="0">
                <a:solidFill>
                  <a:srgbClr val="6A1727"/>
                </a:solidFill>
              </a:rPr>
              <a:t>3. Situació laboral i condicions</a:t>
            </a:r>
          </a:p>
        </p:txBody>
      </p:sp>
      <p:sp>
        <p:nvSpPr>
          <p:cNvPr id="2" name="Rectángulo 1">
            <a:extLst>
              <a:ext uri="{FF2B5EF4-FFF2-40B4-BE49-F238E27FC236}">
                <a16:creationId xmlns:a16="http://schemas.microsoft.com/office/drawing/2014/main" xmlns="" id="{74A7392B-877D-4D27-93E1-A543C1D3E675}"/>
              </a:ext>
            </a:extLst>
          </p:cNvPr>
          <p:cNvSpPr/>
          <p:nvPr/>
        </p:nvSpPr>
        <p:spPr>
          <a:xfrm>
            <a:off x="7147192" y="2965446"/>
            <a:ext cx="1930212" cy="338554"/>
          </a:xfrm>
          <a:prstGeom prst="rect">
            <a:avLst/>
          </a:prstGeom>
        </p:spPr>
        <p:txBody>
          <a:bodyPr wrap="square">
            <a:spAutoFit/>
          </a:bodyPr>
          <a:lstStyle/>
          <a:p>
            <a:pPr algn="ctr">
              <a:defRPr/>
            </a:pPr>
            <a:r>
              <a:rPr lang="ca-ES" sz="800" i="1" dirty="0">
                <a:ea typeface="Helvetica" charset="0"/>
                <a:cs typeface="Helvetica" charset="0"/>
                <a:sym typeface="Helvetica" charset="0"/>
              </a:rPr>
              <a:t>Base (han especificat el nombre de feines rebutjada): 2</a:t>
            </a:r>
          </a:p>
        </p:txBody>
      </p:sp>
    </p:spTree>
  </p:cSld>
  <p:clrMapOvr>
    <a:masterClrMapping/>
  </p:clrMapOvr>
  <p:transition>
    <p:strips dir="rd"/>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9" name="2 Marcador de número de diapositiva"/>
          <p:cNvSpPr txBox="1">
            <a:spLocks/>
          </p:cNvSpPr>
          <p:nvPr/>
        </p:nvSpPr>
        <p:spPr bwMode="auto">
          <a:xfrm>
            <a:off x="6875463" y="6553200"/>
            <a:ext cx="2133600" cy="188913"/>
          </a:xfrm>
          <a:prstGeom prst="rect">
            <a:avLst/>
          </a:prstGeom>
          <a:noFill/>
          <a:ln w="9525">
            <a:noFill/>
            <a:miter lim="800000"/>
            <a:headEnd/>
            <a:tailEnd/>
          </a:ln>
        </p:spPr>
        <p:txBody>
          <a:bodyPr/>
          <a:lstStyle/>
          <a:p>
            <a:pPr algn="r"/>
            <a:fld id="{8CFBA002-771C-4130-86AE-0DA98392628E}" type="slidenum">
              <a:rPr lang="es-ES" sz="900"/>
              <a:pPr algn="r"/>
              <a:t>15</a:t>
            </a:fld>
            <a:endParaRPr lang="es-ES" sz="900"/>
          </a:p>
        </p:txBody>
      </p:sp>
      <p:sp>
        <p:nvSpPr>
          <p:cNvPr id="16" name="15 Rectángulo redondeado"/>
          <p:cNvSpPr/>
          <p:nvPr/>
        </p:nvSpPr>
        <p:spPr>
          <a:xfrm>
            <a:off x="323850" y="840135"/>
            <a:ext cx="8135938" cy="356617"/>
          </a:xfrm>
          <a:prstGeom prst="roundRect">
            <a:avLst/>
          </a:prstGeom>
          <a:solidFill>
            <a:srgbClr val="0066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ca-ES" sz="1600" b="1" dirty="0">
                <a:solidFill>
                  <a:srgbClr val="FFFFFF"/>
                </a:solidFill>
                <a:sym typeface="Helvetica" pitchFamily="34" charset="0"/>
              </a:rPr>
              <a:t>3.3. Moment de la inserció laboral</a:t>
            </a:r>
          </a:p>
        </p:txBody>
      </p:sp>
      <p:sp>
        <p:nvSpPr>
          <p:cNvPr id="26" name="25 Rectángulo"/>
          <p:cNvSpPr/>
          <p:nvPr/>
        </p:nvSpPr>
        <p:spPr>
          <a:xfrm>
            <a:off x="3092267" y="2184336"/>
            <a:ext cx="2959465" cy="400110"/>
          </a:xfrm>
          <a:prstGeom prst="rect">
            <a:avLst/>
          </a:prstGeom>
        </p:spPr>
        <p:txBody>
          <a:bodyPr wrap="none">
            <a:spAutoFit/>
          </a:bodyPr>
          <a:lstStyle/>
          <a:p>
            <a:pPr algn="ctr"/>
            <a:r>
              <a:rPr lang="ca-ES" sz="1000" b="1" i="1" dirty="0"/>
              <a:t>Quin any vas començar a treballar-hi? </a:t>
            </a:r>
          </a:p>
          <a:p>
            <a:pPr algn="ctr"/>
            <a:r>
              <a:rPr lang="ca-ES" sz="1000" b="1" i="1" dirty="0"/>
              <a:t>(feina actual o darrera feina)</a:t>
            </a:r>
            <a:endParaRPr lang="es-ES" sz="1000" b="1" i="1" dirty="0"/>
          </a:p>
        </p:txBody>
      </p:sp>
      <p:sp>
        <p:nvSpPr>
          <p:cNvPr id="32" name="31 CuadroTexto"/>
          <p:cNvSpPr txBox="1"/>
          <p:nvPr/>
        </p:nvSpPr>
        <p:spPr>
          <a:xfrm>
            <a:off x="3707904" y="5045114"/>
            <a:ext cx="1728192" cy="400110"/>
          </a:xfrm>
          <a:prstGeom prst="rect">
            <a:avLst/>
          </a:prstGeom>
          <a:noFill/>
        </p:spPr>
        <p:txBody>
          <a:bodyPr wrap="square">
            <a:spAutoFit/>
          </a:bodyPr>
          <a:lstStyle/>
          <a:p>
            <a:pPr algn="ctr">
              <a:defRPr/>
            </a:pPr>
            <a:r>
              <a:rPr lang="ca-ES" sz="1000" i="1" dirty="0">
                <a:latin typeface="+mn-lt"/>
                <a:ea typeface="Helvetica" charset="0"/>
                <a:cs typeface="Helvetica" charset="0"/>
                <a:sym typeface="Helvetica" charset="0"/>
              </a:rPr>
              <a:t>Base (han treballat): 12</a:t>
            </a:r>
          </a:p>
          <a:p>
            <a:pPr algn="ctr">
              <a:defRPr/>
            </a:pPr>
            <a:endParaRPr lang="ca-ES" sz="1000" i="1" dirty="0">
              <a:latin typeface="+mn-lt"/>
              <a:ea typeface="Helvetica" charset="0"/>
              <a:cs typeface="Helvetica" charset="0"/>
              <a:sym typeface="Helvetica" charset="0"/>
            </a:endParaRPr>
          </a:p>
        </p:txBody>
      </p:sp>
      <p:graphicFrame>
        <p:nvGraphicFramePr>
          <p:cNvPr id="10" name="9 Gráfico"/>
          <p:cNvGraphicFramePr/>
          <p:nvPr>
            <p:extLst>
              <p:ext uri="{D42A27DB-BD31-4B8C-83A1-F6EECF244321}">
                <p14:modId xmlns:p14="http://schemas.microsoft.com/office/powerpoint/2010/main" val="2744379900"/>
              </p:ext>
            </p:extLst>
          </p:nvPr>
        </p:nvGraphicFramePr>
        <p:xfrm>
          <a:off x="827584" y="2592062"/>
          <a:ext cx="6096000" cy="2376264"/>
        </p:xfrm>
        <a:graphic>
          <a:graphicData uri="http://schemas.openxmlformats.org/drawingml/2006/chart">
            <c:chart xmlns:c="http://schemas.openxmlformats.org/drawingml/2006/chart" xmlns:r="http://schemas.openxmlformats.org/officeDocument/2006/relationships" r:id="rId2"/>
          </a:graphicData>
        </a:graphic>
      </p:graphicFrame>
      <p:sp>
        <p:nvSpPr>
          <p:cNvPr id="11" name="10 Rectángulo"/>
          <p:cNvSpPr/>
          <p:nvPr/>
        </p:nvSpPr>
        <p:spPr>
          <a:xfrm>
            <a:off x="6804248" y="3384150"/>
            <a:ext cx="1944216" cy="861774"/>
          </a:xfrm>
          <a:prstGeom prst="rect">
            <a:avLst/>
          </a:prstGeom>
        </p:spPr>
        <p:txBody>
          <a:bodyPr wrap="square">
            <a:spAutoFit/>
          </a:bodyPr>
          <a:lstStyle/>
          <a:p>
            <a:pPr algn="ctr"/>
            <a:r>
              <a:rPr lang="ca-ES" sz="1000" b="1" dirty="0">
                <a:cs typeface="Helvetica" charset="0"/>
                <a:sym typeface="Helvetica" charset="0"/>
              </a:rPr>
              <a:t>50,0%  </a:t>
            </a:r>
          </a:p>
          <a:p>
            <a:pPr algn="ctr"/>
            <a:r>
              <a:rPr lang="ca-ES" sz="1000" b="1" dirty="0">
                <a:cs typeface="Helvetica" charset="0"/>
                <a:sym typeface="Helvetica" charset="0"/>
              </a:rPr>
              <a:t>dels ocupats actualment porta treballant </a:t>
            </a:r>
          </a:p>
          <a:p>
            <a:pPr algn="ctr"/>
            <a:r>
              <a:rPr lang="ca-ES" sz="1000" b="1" dirty="0">
                <a:sym typeface="Helvetica" charset="0"/>
              </a:rPr>
              <a:t>2 anys o més (2015 o anterior)</a:t>
            </a:r>
            <a:endParaRPr lang="es-ES" sz="1000" b="1" dirty="0"/>
          </a:p>
        </p:txBody>
      </p:sp>
      <p:sp>
        <p:nvSpPr>
          <p:cNvPr id="9" name="Text Box 42">
            <a:extLst>
              <a:ext uri="{FF2B5EF4-FFF2-40B4-BE49-F238E27FC236}">
                <a16:creationId xmlns:a16="http://schemas.microsoft.com/office/drawing/2014/main" xmlns="" id="{9EBBA7BF-5BA0-43A0-BE8C-1AB1D5ADE762}"/>
              </a:ext>
            </a:extLst>
          </p:cNvPr>
          <p:cNvSpPr txBox="1">
            <a:spLocks noChangeArrowheads="1"/>
          </p:cNvSpPr>
          <p:nvPr/>
        </p:nvSpPr>
        <p:spPr bwMode="auto">
          <a:xfrm>
            <a:off x="0" y="0"/>
            <a:ext cx="9144000" cy="692150"/>
          </a:xfrm>
          <a:prstGeom prst="rect">
            <a:avLst/>
          </a:prstGeom>
          <a:noFill/>
          <a:ln w="12700">
            <a:noFill/>
            <a:miter lim="800000"/>
            <a:headEnd/>
            <a:tailEnd/>
          </a:ln>
        </p:spPr>
        <p:txBody>
          <a:bodyPr anchor="ctr"/>
          <a:lstStyle/>
          <a:p>
            <a:pPr indent="1973263" eaLnBrk="0" hangingPunct="0">
              <a:spcBef>
                <a:spcPct val="50000"/>
              </a:spcBef>
              <a:buClr>
                <a:srgbClr val="CC0000"/>
              </a:buClr>
              <a:buFont typeface="Wingdings" pitchFamily="2" charset="2"/>
              <a:buNone/>
            </a:pPr>
            <a:r>
              <a:rPr lang="ca-ES" sz="2000" b="1" dirty="0">
                <a:solidFill>
                  <a:srgbClr val="6A1727"/>
                </a:solidFill>
              </a:rPr>
              <a:t>3. Situació laboral i condicions</a:t>
            </a:r>
          </a:p>
        </p:txBody>
      </p:sp>
      <p:sp>
        <p:nvSpPr>
          <p:cNvPr id="14" name="13 Flecha derecha">
            <a:extLst>
              <a:ext uri="{FF2B5EF4-FFF2-40B4-BE49-F238E27FC236}">
                <a16:creationId xmlns:a16="http://schemas.microsoft.com/office/drawing/2014/main" xmlns="" id="{187CF700-2DC4-445D-AC3C-D7E70AA62A1A}"/>
              </a:ext>
            </a:extLst>
          </p:cNvPr>
          <p:cNvSpPr/>
          <p:nvPr/>
        </p:nvSpPr>
        <p:spPr bwMode="auto">
          <a:xfrm>
            <a:off x="4644008" y="3672194"/>
            <a:ext cx="1980000" cy="216000"/>
          </a:xfrm>
          <a:prstGeom prst="rightArrow">
            <a:avLst/>
          </a:prstGeom>
          <a:noFill/>
          <a:ln w="3175" cap="flat" cmpd="sng" algn="ctr">
            <a:solidFill>
              <a:schemeClr val="tx1"/>
            </a:solidFill>
            <a:prstDash val="solid"/>
            <a:round/>
            <a:headEnd type="none" w="med" len="med"/>
            <a:tailEnd type="none" w="med" len="med"/>
          </a:ln>
          <a:effectLst/>
        </p:spPr>
        <p:txBody>
          <a:bodyPr vert="horz" wrap="square" lIns="90000" tIns="46800" rIns="90000" bIns="4680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s-ES" sz="1100" b="0" i="0" u="none" strike="noStrike" cap="none" normalizeH="0" baseline="0">
              <a:ln>
                <a:noFill/>
              </a:ln>
              <a:solidFill>
                <a:schemeClr val="tx1"/>
              </a:solidFill>
              <a:effectLst/>
              <a:latin typeface="Verdana" pitchFamily="34" charset="0"/>
              <a:ea typeface="ＭＳ Ｐゴシック" pitchFamily="34" charset="-128"/>
            </a:endParaRPr>
          </a:p>
        </p:txBody>
      </p:sp>
      <p:sp>
        <p:nvSpPr>
          <p:cNvPr id="18" name="18 CuadroTexto">
            <a:extLst>
              <a:ext uri="{FF2B5EF4-FFF2-40B4-BE49-F238E27FC236}">
                <a16:creationId xmlns:a16="http://schemas.microsoft.com/office/drawing/2014/main" xmlns="" id="{3BF5A63D-2052-41A6-B792-EF849BA47BB4}"/>
              </a:ext>
            </a:extLst>
          </p:cNvPr>
          <p:cNvSpPr txBox="1"/>
          <p:nvPr/>
        </p:nvSpPr>
        <p:spPr>
          <a:xfrm>
            <a:off x="4519465" y="3690844"/>
            <a:ext cx="2135560" cy="200055"/>
          </a:xfrm>
          <a:prstGeom prst="rect">
            <a:avLst/>
          </a:prstGeom>
          <a:noFill/>
        </p:spPr>
        <p:txBody>
          <a:bodyPr wrap="square">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defRPr/>
            </a:pPr>
            <a:r>
              <a:rPr lang="ca-ES" sz="700" i="1" dirty="0">
                <a:latin typeface="+mn-lt"/>
                <a:ea typeface="Helvetica" charset="0"/>
                <a:cs typeface="Helvetica" charset="0"/>
                <a:sym typeface="Helvetica" charset="0"/>
              </a:rPr>
              <a:t>Base (ocupats actualment): </a:t>
            </a:r>
            <a:r>
              <a:rPr lang="ca-ES" sz="700" i="1" dirty="0">
                <a:ea typeface="Helvetica" charset="0"/>
                <a:cs typeface="Helvetica" charset="0"/>
                <a:sym typeface="Helvetica" charset="0"/>
              </a:rPr>
              <a:t>10</a:t>
            </a:r>
            <a:endParaRPr lang="ca-ES" sz="700" i="1" dirty="0">
              <a:latin typeface="+mn-lt"/>
              <a:ea typeface="Helvetica" charset="0"/>
              <a:cs typeface="Helvetica" charset="0"/>
              <a:sym typeface="Helvetica" charset="0"/>
            </a:endParaRPr>
          </a:p>
        </p:txBody>
      </p:sp>
    </p:spTree>
  </p:cSld>
  <p:clrMapOvr>
    <a:masterClrMapping/>
  </p:clrMapOvr>
  <p:transition>
    <p:strips dir="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ox(in)">
                                      <p:cBhvr>
                                        <p:cTn id="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9" name="2 Marcador de número de diapositiva"/>
          <p:cNvSpPr txBox="1">
            <a:spLocks/>
          </p:cNvSpPr>
          <p:nvPr/>
        </p:nvSpPr>
        <p:spPr bwMode="auto">
          <a:xfrm>
            <a:off x="6875463" y="6553200"/>
            <a:ext cx="2133600" cy="188913"/>
          </a:xfrm>
          <a:prstGeom prst="rect">
            <a:avLst/>
          </a:prstGeom>
          <a:noFill/>
          <a:ln w="9525">
            <a:noFill/>
            <a:miter lim="800000"/>
            <a:headEnd/>
            <a:tailEnd/>
          </a:ln>
        </p:spPr>
        <p:txBody>
          <a:bodyPr/>
          <a:lstStyle/>
          <a:p>
            <a:pPr algn="r"/>
            <a:fld id="{8CFBA002-771C-4130-86AE-0DA98392628E}" type="slidenum">
              <a:rPr lang="es-ES" sz="900"/>
              <a:pPr algn="r"/>
              <a:t>16</a:t>
            </a:fld>
            <a:endParaRPr lang="es-ES" sz="900"/>
          </a:p>
        </p:txBody>
      </p:sp>
      <p:sp>
        <p:nvSpPr>
          <p:cNvPr id="26" name="25 Rectángulo"/>
          <p:cNvSpPr/>
          <p:nvPr/>
        </p:nvSpPr>
        <p:spPr>
          <a:xfrm>
            <a:off x="3433706" y="1700808"/>
            <a:ext cx="2276585" cy="400110"/>
          </a:xfrm>
          <a:prstGeom prst="rect">
            <a:avLst/>
          </a:prstGeom>
        </p:spPr>
        <p:txBody>
          <a:bodyPr wrap="none">
            <a:spAutoFit/>
          </a:bodyPr>
          <a:lstStyle/>
          <a:p>
            <a:r>
              <a:rPr lang="ca-ES" sz="1000" b="1" i="1" dirty="0"/>
              <a:t>Què calia per aquesta feina? </a:t>
            </a:r>
          </a:p>
          <a:p>
            <a:r>
              <a:rPr lang="ca-ES" sz="1000" b="1" i="1" dirty="0"/>
              <a:t>(feina actual o darrera feina)</a:t>
            </a:r>
            <a:endParaRPr lang="es-ES" sz="1000" b="1" i="1" dirty="0"/>
          </a:p>
        </p:txBody>
      </p:sp>
      <p:sp>
        <p:nvSpPr>
          <p:cNvPr id="27" name="26 CuadroTexto"/>
          <p:cNvSpPr txBox="1"/>
          <p:nvPr/>
        </p:nvSpPr>
        <p:spPr>
          <a:xfrm>
            <a:off x="3095835" y="3843439"/>
            <a:ext cx="2952328" cy="246221"/>
          </a:xfrm>
          <a:prstGeom prst="rect">
            <a:avLst/>
          </a:prstGeom>
          <a:noFill/>
        </p:spPr>
        <p:txBody>
          <a:bodyPr wrap="square">
            <a:spAutoFit/>
          </a:bodyPr>
          <a:lstStyle/>
          <a:p>
            <a:pPr algn="ctr">
              <a:defRPr/>
            </a:pPr>
            <a:r>
              <a:rPr lang="ca-ES" sz="1000" i="1" dirty="0">
                <a:latin typeface="+mn-lt"/>
                <a:ea typeface="Helvetica" charset="0"/>
                <a:cs typeface="Helvetica" charset="0"/>
                <a:sym typeface="Helvetica" charset="0"/>
              </a:rPr>
              <a:t>Base (han treballat): 12</a:t>
            </a:r>
          </a:p>
        </p:txBody>
      </p:sp>
      <p:sp>
        <p:nvSpPr>
          <p:cNvPr id="10" name="9 Rectángulo redondeado"/>
          <p:cNvSpPr/>
          <p:nvPr/>
        </p:nvSpPr>
        <p:spPr>
          <a:xfrm>
            <a:off x="683568" y="1412776"/>
            <a:ext cx="2808312" cy="288032"/>
          </a:xfrm>
          <a:prstGeom prst="roundRect">
            <a:avLst/>
          </a:prstGeom>
          <a:solidFill>
            <a:srgbClr val="006600">
              <a:alpha val="67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ca-ES" sz="1400" b="1" dirty="0">
                <a:solidFill>
                  <a:srgbClr val="FFFFFF"/>
                </a:solidFill>
                <a:sym typeface="Helvetica" pitchFamily="34" charset="0"/>
              </a:rPr>
              <a:t>A. Adequació</a:t>
            </a:r>
          </a:p>
        </p:txBody>
      </p:sp>
      <p:sp>
        <p:nvSpPr>
          <p:cNvPr id="12" name="11 Rectángulo redondeado"/>
          <p:cNvSpPr/>
          <p:nvPr/>
        </p:nvSpPr>
        <p:spPr>
          <a:xfrm>
            <a:off x="323850" y="840135"/>
            <a:ext cx="8135938" cy="356400"/>
          </a:xfrm>
          <a:prstGeom prst="roundRect">
            <a:avLst/>
          </a:prstGeom>
          <a:solidFill>
            <a:srgbClr val="0066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ca-ES" sz="1600" b="1" dirty="0">
                <a:solidFill>
                  <a:srgbClr val="FFFFFF"/>
                </a:solidFill>
                <a:sym typeface="Helvetica" pitchFamily="34" charset="0"/>
              </a:rPr>
              <a:t>3.4. Descripció del lloc de treball</a:t>
            </a:r>
          </a:p>
        </p:txBody>
      </p:sp>
      <p:graphicFrame>
        <p:nvGraphicFramePr>
          <p:cNvPr id="13" name="12 Gráfico"/>
          <p:cNvGraphicFramePr/>
          <p:nvPr>
            <p:extLst>
              <p:ext uri="{D42A27DB-BD31-4B8C-83A1-F6EECF244321}">
                <p14:modId xmlns:p14="http://schemas.microsoft.com/office/powerpoint/2010/main" val="2610993733"/>
              </p:ext>
            </p:extLst>
          </p:nvPr>
        </p:nvGraphicFramePr>
        <p:xfrm>
          <a:off x="1046093" y="1884145"/>
          <a:ext cx="6096000" cy="1928247"/>
        </p:xfrm>
        <a:graphic>
          <a:graphicData uri="http://schemas.openxmlformats.org/drawingml/2006/chart">
            <c:chart xmlns:c="http://schemas.openxmlformats.org/drawingml/2006/chart" xmlns:r="http://schemas.openxmlformats.org/officeDocument/2006/relationships" r:id="rId2"/>
          </a:graphicData>
        </a:graphic>
      </p:graphicFrame>
      <p:sp>
        <p:nvSpPr>
          <p:cNvPr id="16" name="Text Box 42">
            <a:extLst>
              <a:ext uri="{FF2B5EF4-FFF2-40B4-BE49-F238E27FC236}">
                <a16:creationId xmlns:a16="http://schemas.microsoft.com/office/drawing/2014/main" xmlns="" id="{144B1F2F-9576-4653-AE82-50758284EDD7}"/>
              </a:ext>
            </a:extLst>
          </p:cNvPr>
          <p:cNvSpPr txBox="1">
            <a:spLocks noChangeArrowheads="1"/>
          </p:cNvSpPr>
          <p:nvPr/>
        </p:nvSpPr>
        <p:spPr bwMode="auto">
          <a:xfrm>
            <a:off x="0" y="0"/>
            <a:ext cx="9144000" cy="692150"/>
          </a:xfrm>
          <a:prstGeom prst="rect">
            <a:avLst/>
          </a:prstGeom>
          <a:noFill/>
          <a:ln w="12700">
            <a:noFill/>
            <a:miter lim="800000"/>
            <a:headEnd/>
            <a:tailEnd/>
          </a:ln>
        </p:spPr>
        <p:txBody>
          <a:bodyPr anchor="ctr"/>
          <a:lstStyle/>
          <a:p>
            <a:pPr indent="1973263" eaLnBrk="0" hangingPunct="0">
              <a:spcBef>
                <a:spcPct val="50000"/>
              </a:spcBef>
              <a:buClr>
                <a:srgbClr val="CC0000"/>
              </a:buClr>
              <a:buFont typeface="Wingdings" pitchFamily="2" charset="2"/>
              <a:buNone/>
            </a:pPr>
            <a:r>
              <a:rPr lang="ca-ES" sz="2000" b="1" dirty="0">
                <a:solidFill>
                  <a:srgbClr val="6A1727"/>
                </a:solidFill>
              </a:rPr>
              <a:t>3. Situació laboral i condicions</a:t>
            </a:r>
          </a:p>
        </p:txBody>
      </p:sp>
      <p:sp>
        <p:nvSpPr>
          <p:cNvPr id="17" name="25 Rectángulo">
            <a:extLst>
              <a:ext uri="{FF2B5EF4-FFF2-40B4-BE49-F238E27FC236}">
                <a16:creationId xmlns:a16="http://schemas.microsoft.com/office/drawing/2014/main" xmlns="" id="{C367CF15-AE42-4334-B42B-6C10789CACBF}"/>
              </a:ext>
            </a:extLst>
          </p:cNvPr>
          <p:cNvSpPr/>
          <p:nvPr/>
        </p:nvSpPr>
        <p:spPr>
          <a:xfrm>
            <a:off x="2754032" y="4224845"/>
            <a:ext cx="3635932" cy="400110"/>
          </a:xfrm>
          <a:prstGeom prst="rect">
            <a:avLst/>
          </a:prstGeom>
        </p:spPr>
        <p:txBody>
          <a:bodyPr wrap="none">
            <a:spAutoFit/>
          </a:bodyPr>
          <a:lstStyle/>
          <a:p>
            <a:pPr algn="ctr"/>
            <a:r>
              <a:rPr lang="ca-ES" sz="1000" b="1" i="1" dirty="0"/>
              <a:t>Aquesta feina està relacionada amb els estudis?</a:t>
            </a:r>
          </a:p>
          <a:p>
            <a:pPr algn="ctr"/>
            <a:r>
              <a:rPr lang="ca-ES" sz="1000" b="1" i="1" dirty="0"/>
              <a:t>(feina actual o darrera feina)</a:t>
            </a:r>
            <a:endParaRPr lang="es-ES" sz="1000" b="1" i="1" dirty="0"/>
          </a:p>
        </p:txBody>
      </p:sp>
      <p:graphicFrame>
        <p:nvGraphicFramePr>
          <p:cNvPr id="18" name="12 Gráfico">
            <a:extLst>
              <a:ext uri="{FF2B5EF4-FFF2-40B4-BE49-F238E27FC236}">
                <a16:creationId xmlns:a16="http://schemas.microsoft.com/office/drawing/2014/main" xmlns="" id="{B9E06009-7E81-4558-810A-7489769200DA}"/>
              </a:ext>
            </a:extLst>
          </p:cNvPr>
          <p:cNvGraphicFramePr/>
          <p:nvPr>
            <p:extLst>
              <p:ext uri="{D42A27DB-BD31-4B8C-83A1-F6EECF244321}">
                <p14:modId xmlns:p14="http://schemas.microsoft.com/office/powerpoint/2010/main" val="3376450724"/>
              </p:ext>
            </p:extLst>
          </p:nvPr>
        </p:nvGraphicFramePr>
        <p:xfrm>
          <a:off x="1343819" y="4447852"/>
          <a:ext cx="6096000" cy="1928247"/>
        </p:xfrm>
        <a:graphic>
          <a:graphicData uri="http://schemas.openxmlformats.org/drawingml/2006/chart">
            <c:chart xmlns:c="http://schemas.openxmlformats.org/drawingml/2006/chart" xmlns:r="http://schemas.openxmlformats.org/officeDocument/2006/relationships" r:id="rId3"/>
          </a:graphicData>
        </a:graphic>
      </p:graphicFrame>
      <p:sp>
        <p:nvSpPr>
          <p:cNvPr id="19" name="26 CuadroTexto">
            <a:extLst>
              <a:ext uri="{FF2B5EF4-FFF2-40B4-BE49-F238E27FC236}">
                <a16:creationId xmlns:a16="http://schemas.microsoft.com/office/drawing/2014/main" xmlns="" id="{C4E2113F-8D3B-4F1B-AC76-72B6746BA952}"/>
              </a:ext>
            </a:extLst>
          </p:cNvPr>
          <p:cNvSpPr txBox="1"/>
          <p:nvPr/>
        </p:nvSpPr>
        <p:spPr>
          <a:xfrm>
            <a:off x="3095835" y="6340424"/>
            <a:ext cx="2952328" cy="400110"/>
          </a:xfrm>
          <a:prstGeom prst="rect">
            <a:avLst/>
          </a:prstGeom>
          <a:noFill/>
        </p:spPr>
        <p:txBody>
          <a:bodyPr wrap="square">
            <a:spAutoFit/>
          </a:bodyPr>
          <a:lstStyle/>
          <a:p>
            <a:pPr algn="ctr">
              <a:defRPr/>
            </a:pPr>
            <a:r>
              <a:rPr lang="ca-ES" sz="1000" i="1" dirty="0">
                <a:latin typeface="+mn-lt"/>
                <a:ea typeface="Helvetica" charset="0"/>
                <a:cs typeface="Helvetica" charset="0"/>
                <a:sym typeface="Helvetica" charset="0"/>
              </a:rPr>
              <a:t>Base (només ser titulat universitari o no calia titulació universitària): 6</a:t>
            </a:r>
          </a:p>
        </p:txBody>
      </p:sp>
      <p:sp>
        <p:nvSpPr>
          <p:cNvPr id="2" name="Flecha: curvada hacia la izquierda 1">
            <a:extLst>
              <a:ext uri="{FF2B5EF4-FFF2-40B4-BE49-F238E27FC236}">
                <a16:creationId xmlns:a16="http://schemas.microsoft.com/office/drawing/2014/main" xmlns="" id="{D1720302-6332-42B1-845F-78F5491555EF}"/>
              </a:ext>
            </a:extLst>
          </p:cNvPr>
          <p:cNvSpPr/>
          <p:nvPr/>
        </p:nvSpPr>
        <p:spPr bwMode="auto">
          <a:xfrm>
            <a:off x="6875463" y="2761151"/>
            <a:ext cx="792881" cy="2570392"/>
          </a:xfrm>
          <a:prstGeom prst="curvedLeftArrow">
            <a:avLst/>
          </a:prstGeom>
          <a:noFill/>
          <a:ln w="3175" cap="flat" cmpd="sng" algn="ctr">
            <a:solidFill>
              <a:schemeClr val="tx1"/>
            </a:solidFill>
            <a:prstDash val="solid"/>
            <a:round/>
            <a:headEnd type="none" w="med" len="med"/>
            <a:tailEnd type="none" w="med" len="med"/>
          </a:ln>
          <a:effectLst/>
        </p:spPr>
        <p:txBody>
          <a:bodyPr vert="horz" wrap="square" lIns="90000" tIns="46800" rIns="90000" bIns="4680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s-ES" sz="1100" b="0" i="0" u="none" strike="noStrike" cap="none" normalizeH="0" baseline="0">
              <a:ln>
                <a:noFill/>
              </a:ln>
              <a:solidFill>
                <a:schemeClr val="tx1"/>
              </a:solidFill>
              <a:effectLst/>
              <a:latin typeface="Verdana" pitchFamily="34" charset="0"/>
              <a:ea typeface="ＭＳ Ｐゴシック" pitchFamily="34" charset="-128"/>
            </a:endParaRPr>
          </a:p>
        </p:txBody>
      </p:sp>
      <p:sp>
        <p:nvSpPr>
          <p:cNvPr id="4" name="Cerrar llave 3">
            <a:extLst>
              <a:ext uri="{FF2B5EF4-FFF2-40B4-BE49-F238E27FC236}">
                <a16:creationId xmlns:a16="http://schemas.microsoft.com/office/drawing/2014/main" xmlns="" id="{8F4F31FC-EB78-494C-9CC9-633C21532D74}"/>
              </a:ext>
            </a:extLst>
          </p:cNvPr>
          <p:cNvSpPr/>
          <p:nvPr/>
        </p:nvSpPr>
        <p:spPr bwMode="auto">
          <a:xfrm>
            <a:off x="6268053" y="2509376"/>
            <a:ext cx="387520" cy="899847"/>
          </a:xfrm>
          <a:prstGeom prst="rightBrace">
            <a:avLst/>
          </a:prstGeom>
          <a:noFill/>
          <a:ln w="3175" cap="flat" cmpd="sng" algn="ctr">
            <a:solidFill>
              <a:schemeClr val="tx1"/>
            </a:solidFill>
            <a:prstDash val="solid"/>
            <a:round/>
            <a:headEnd type="none" w="med" len="med"/>
            <a:tailEnd type="arrow"/>
          </a:ln>
          <a:effectLst/>
        </p:spPr>
        <p:txBody>
          <a:bodyPr rtlCol="0" anchor="ctr"/>
          <a:lstStyle/>
          <a:p>
            <a:pPr algn="ctr"/>
            <a:endParaRPr lang="es-ES"/>
          </a:p>
        </p:txBody>
      </p:sp>
    </p:spTree>
  </p:cSld>
  <p:clrMapOvr>
    <a:masterClrMapping/>
  </p:clrMapOvr>
  <p:transition>
    <p:strips dir="rd"/>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9" name="2 Marcador de número de diapositiva"/>
          <p:cNvSpPr txBox="1">
            <a:spLocks/>
          </p:cNvSpPr>
          <p:nvPr/>
        </p:nvSpPr>
        <p:spPr bwMode="auto">
          <a:xfrm>
            <a:off x="6875463" y="6553200"/>
            <a:ext cx="2133600" cy="188913"/>
          </a:xfrm>
          <a:prstGeom prst="rect">
            <a:avLst/>
          </a:prstGeom>
          <a:noFill/>
          <a:ln w="9525">
            <a:noFill/>
            <a:miter lim="800000"/>
            <a:headEnd/>
            <a:tailEnd/>
          </a:ln>
        </p:spPr>
        <p:txBody>
          <a:bodyPr/>
          <a:lstStyle/>
          <a:p>
            <a:pPr algn="r"/>
            <a:fld id="{8CFBA002-771C-4130-86AE-0DA98392628E}" type="slidenum">
              <a:rPr lang="es-ES" sz="900"/>
              <a:pPr algn="r"/>
              <a:t>17</a:t>
            </a:fld>
            <a:endParaRPr lang="es-ES" sz="900"/>
          </a:p>
        </p:txBody>
      </p:sp>
      <p:sp>
        <p:nvSpPr>
          <p:cNvPr id="10" name="9 Rectángulo redondeado"/>
          <p:cNvSpPr/>
          <p:nvPr/>
        </p:nvSpPr>
        <p:spPr>
          <a:xfrm>
            <a:off x="683568" y="1052736"/>
            <a:ext cx="1728192" cy="288032"/>
          </a:xfrm>
          <a:prstGeom prst="roundRect">
            <a:avLst/>
          </a:prstGeom>
          <a:solidFill>
            <a:srgbClr val="006600">
              <a:alpha val="67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ca-ES" sz="1400" b="1" dirty="0">
                <a:solidFill>
                  <a:srgbClr val="FFFFFF"/>
                </a:solidFill>
                <a:sym typeface="Helvetica" pitchFamily="34" charset="0"/>
              </a:rPr>
              <a:t>B. Tipologia</a:t>
            </a:r>
          </a:p>
        </p:txBody>
      </p:sp>
      <p:sp>
        <p:nvSpPr>
          <p:cNvPr id="21" name="20 CuadroTexto"/>
          <p:cNvSpPr txBox="1"/>
          <p:nvPr/>
        </p:nvSpPr>
        <p:spPr>
          <a:xfrm>
            <a:off x="4572000" y="4941956"/>
            <a:ext cx="1800200" cy="400110"/>
          </a:xfrm>
          <a:prstGeom prst="rect">
            <a:avLst/>
          </a:prstGeom>
          <a:noFill/>
        </p:spPr>
        <p:txBody>
          <a:bodyPr wrap="square">
            <a:spAutoFit/>
          </a:bodyPr>
          <a:lstStyle/>
          <a:p>
            <a:pPr algn="ctr">
              <a:defRPr/>
            </a:pPr>
            <a:r>
              <a:rPr lang="ca-ES" sz="1000" i="1" dirty="0">
                <a:latin typeface="+mn-lt"/>
                <a:ea typeface="Helvetica" charset="0"/>
                <a:cs typeface="Helvetica" charset="0"/>
                <a:sym typeface="Helvetica" charset="0"/>
              </a:rPr>
              <a:t>Base (han treballat): 12</a:t>
            </a:r>
          </a:p>
          <a:p>
            <a:pPr algn="ctr">
              <a:defRPr/>
            </a:pPr>
            <a:r>
              <a:rPr lang="ca-ES" sz="1000" i="1"/>
              <a:t>ESPONTÀNIA</a:t>
            </a:r>
            <a:endParaRPr lang="ca-ES" sz="1000" i="1" dirty="0">
              <a:latin typeface="+mn-lt"/>
              <a:ea typeface="Helvetica" charset="0"/>
              <a:cs typeface="Helvetica" charset="0"/>
              <a:sym typeface="Helvetica" charset="0"/>
            </a:endParaRPr>
          </a:p>
        </p:txBody>
      </p:sp>
      <p:sp>
        <p:nvSpPr>
          <p:cNvPr id="32" name="31 Rectángulo"/>
          <p:cNvSpPr/>
          <p:nvPr/>
        </p:nvSpPr>
        <p:spPr>
          <a:xfrm>
            <a:off x="1691680" y="1647173"/>
            <a:ext cx="5544616" cy="400110"/>
          </a:xfrm>
          <a:prstGeom prst="rect">
            <a:avLst/>
          </a:prstGeom>
        </p:spPr>
        <p:txBody>
          <a:bodyPr wrap="square">
            <a:spAutoFit/>
          </a:bodyPr>
          <a:lstStyle/>
          <a:p>
            <a:pPr algn="ctr"/>
            <a:r>
              <a:rPr lang="ca-ES" sz="1000" b="1" i="1" dirty="0"/>
              <a:t>Quin tipus de feina tens o has tingut? (feina actual o darrera feina)</a:t>
            </a:r>
          </a:p>
          <a:p>
            <a:pPr algn="ctr"/>
            <a:r>
              <a:rPr lang="ca-ES" sz="1000" i="1" dirty="0"/>
              <a:t> </a:t>
            </a:r>
          </a:p>
        </p:txBody>
      </p:sp>
      <p:sp>
        <p:nvSpPr>
          <p:cNvPr id="12" name="Text Box 42">
            <a:extLst>
              <a:ext uri="{FF2B5EF4-FFF2-40B4-BE49-F238E27FC236}">
                <a16:creationId xmlns:a16="http://schemas.microsoft.com/office/drawing/2014/main" xmlns="" id="{180A607F-8149-46E6-B337-2220AEFDEA8D}"/>
              </a:ext>
            </a:extLst>
          </p:cNvPr>
          <p:cNvSpPr txBox="1">
            <a:spLocks noChangeArrowheads="1"/>
          </p:cNvSpPr>
          <p:nvPr/>
        </p:nvSpPr>
        <p:spPr bwMode="auto">
          <a:xfrm>
            <a:off x="0" y="0"/>
            <a:ext cx="9144000" cy="692150"/>
          </a:xfrm>
          <a:prstGeom prst="rect">
            <a:avLst/>
          </a:prstGeom>
          <a:noFill/>
          <a:ln w="12700">
            <a:noFill/>
            <a:miter lim="800000"/>
            <a:headEnd/>
            <a:tailEnd/>
          </a:ln>
        </p:spPr>
        <p:txBody>
          <a:bodyPr anchor="ctr"/>
          <a:lstStyle/>
          <a:p>
            <a:pPr indent="1973263" eaLnBrk="0" hangingPunct="0">
              <a:spcBef>
                <a:spcPct val="50000"/>
              </a:spcBef>
              <a:buClr>
                <a:srgbClr val="CC0000"/>
              </a:buClr>
              <a:buFont typeface="Wingdings" pitchFamily="2" charset="2"/>
              <a:buNone/>
            </a:pPr>
            <a:r>
              <a:rPr lang="ca-ES" sz="2000" b="1" dirty="0">
                <a:solidFill>
                  <a:srgbClr val="6A1727"/>
                </a:solidFill>
              </a:rPr>
              <a:t>3. Situació laboral i condicions</a:t>
            </a:r>
          </a:p>
        </p:txBody>
      </p:sp>
      <p:graphicFrame>
        <p:nvGraphicFramePr>
          <p:cNvPr id="13" name="14 Gráfico">
            <a:extLst>
              <a:ext uri="{FF2B5EF4-FFF2-40B4-BE49-F238E27FC236}">
                <a16:creationId xmlns:a16="http://schemas.microsoft.com/office/drawing/2014/main" xmlns="" id="{A6675DAE-9AA6-42BC-B8DF-36921E1E0E07}"/>
              </a:ext>
            </a:extLst>
          </p:cNvPr>
          <p:cNvGraphicFramePr/>
          <p:nvPr>
            <p:extLst>
              <p:ext uri="{D42A27DB-BD31-4B8C-83A1-F6EECF244321}">
                <p14:modId xmlns:p14="http://schemas.microsoft.com/office/powerpoint/2010/main" val="197316592"/>
              </p:ext>
            </p:extLst>
          </p:nvPr>
        </p:nvGraphicFramePr>
        <p:xfrm>
          <a:off x="683568" y="2047283"/>
          <a:ext cx="7560840" cy="2870511"/>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transition>
    <p:strips dir="rd"/>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9" name="2 Marcador de número de diapositiva"/>
          <p:cNvSpPr txBox="1">
            <a:spLocks/>
          </p:cNvSpPr>
          <p:nvPr/>
        </p:nvSpPr>
        <p:spPr bwMode="auto">
          <a:xfrm>
            <a:off x="6875463" y="6553200"/>
            <a:ext cx="2133600" cy="188913"/>
          </a:xfrm>
          <a:prstGeom prst="rect">
            <a:avLst/>
          </a:prstGeom>
          <a:noFill/>
          <a:ln w="9525">
            <a:noFill/>
            <a:miter lim="800000"/>
            <a:headEnd/>
            <a:tailEnd/>
          </a:ln>
        </p:spPr>
        <p:txBody>
          <a:bodyPr/>
          <a:lstStyle/>
          <a:p>
            <a:pPr algn="r"/>
            <a:fld id="{8CFBA002-771C-4130-86AE-0DA98392628E}" type="slidenum">
              <a:rPr lang="es-ES" sz="900"/>
              <a:pPr algn="r"/>
              <a:t>18</a:t>
            </a:fld>
            <a:endParaRPr lang="es-ES" sz="900"/>
          </a:p>
        </p:txBody>
      </p:sp>
      <p:sp>
        <p:nvSpPr>
          <p:cNvPr id="10" name="9 Rectángulo redondeado"/>
          <p:cNvSpPr/>
          <p:nvPr/>
        </p:nvSpPr>
        <p:spPr>
          <a:xfrm>
            <a:off x="683568" y="908720"/>
            <a:ext cx="3456384" cy="288032"/>
          </a:xfrm>
          <a:prstGeom prst="roundRect">
            <a:avLst/>
          </a:prstGeom>
          <a:solidFill>
            <a:srgbClr val="006600">
              <a:alpha val="67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ca-ES" sz="1400" b="1" dirty="0">
                <a:solidFill>
                  <a:srgbClr val="FFFFFF"/>
                </a:solidFill>
                <a:sym typeface="Helvetica" pitchFamily="34" charset="0"/>
              </a:rPr>
              <a:t>C. Funcions</a:t>
            </a:r>
          </a:p>
        </p:txBody>
      </p:sp>
      <p:sp>
        <p:nvSpPr>
          <p:cNvPr id="12" name="11 CuadroTexto"/>
          <p:cNvSpPr txBox="1"/>
          <p:nvPr/>
        </p:nvSpPr>
        <p:spPr>
          <a:xfrm>
            <a:off x="4132920" y="4975284"/>
            <a:ext cx="2952328" cy="253916"/>
          </a:xfrm>
          <a:prstGeom prst="rect">
            <a:avLst/>
          </a:prstGeom>
          <a:noFill/>
        </p:spPr>
        <p:txBody>
          <a:bodyPr wrap="square">
            <a:spAutoFit/>
          </a:bodyPr>
          <a:lstStyle/>
          <a:p>
            <a:pPr algn="ctr">
              <a:defRPr/>
            </a:pPr>
            <a:r>
              <a:rPr lang="ca-ES" sz="1050" i="1" dirty="0">
                <a:latin typeface="+mn-lt"/>
                <a:ea typeface="Helvetica" charset="0"/>
                <a:cs typeface="Helvetica" charset="0"/>
                <a:sym typeface="Helvetica" charset="0"/>
              </a:rPr>
              <a:t>Base (han treballat): 12</a:t>
            </a:r>
          </a:p>
        </p:txBody>
      </p:sp>
      <p:sp>
        <p:nvSpPr>
          <p:cNvPr id="14" name="13 Rectángulo"/>
          <p:cNvSpPr/>
          <p:nvPr/>
        </p:nvSpPr>
        <p:spPr>
          <a:xfrm>
            <a:off x="3320862" y="1910298"/>
            <a:ext cx="2452915" cy="400110"/>
          </a:xfrm>
          <a:prstGeom prst="rect">
            <a:avLst/>
          </a:prstGeom>
        </p:spPr>
        <p:txBody>
          <a:bodyPr wrap="none">
            <a:spAutoFit/>
          </a:bodyPr>
          <a:lstStyle/>
          <a:p>
            <a:pPr algn="ctr"/>
            <a:r>
              <a:rPr lang="ca-ES" sz="1000" b="1" i="1" dirty="0"/>
              <a:t>Quines funcions fas o hi feies? </a:t>
            </a:r>
          </a:p>
          <a:p>
            <a:pPr algn="ctr"/>
            <a:r>
              <a:rPr lang="ca-ES" sz="1000" b="1" i="1" dirty="0"/>
              <a:t>(feina actual o darrera feina)</a:t>
            </a:r>
            <a:endParaRPr lang="es-ES" sz="1000" b="1" i="1" dirty="0"/>
          </a:p>
        </p:txBody>
      </p:sp>
      <p:graphicFrame>
        <p:nvGraphicFramePr>
          <p:cNvPr id="15" name="14 Gráfico"/>
          <p:cNvGraphicFramePr/>
          <p:nvPr>
            <p:extLst>
              <p:ext uri="{D42A27DB-BD31-4B8C-83A1-F6EECF244321}">
                <p14:modId xmlns:p14="http://schemas.microsoft.com/office/powerpoint/2010/main" val="1378644197"/>
              </p:ext>
            </p:extLst>
          </p:nvPr>
        </p:nvGraphicFramePr>
        <p:xfrm>
          <a:off x="611560" y="2166972"/>
          <a:ext cx="7560840" cy="2808312"/>
        </p:xfrm>
        <a:graphic>
          <a:graphicData uri="http://schemas.openxmlformats.org/drawingml/2006/chart">
            <c:chart xmlns:c="http://schemas.openxmlformats.org/drawingml/2006/chart" xmlns:r="http://schemas.openxmlformats.org/officeDocument/2006/relationships" r:id="rId2"/>
          </a:graphicData>
        </a:graphic>
      </p:graphicFrame>
      <p:sp>
        <p:nvSpPr>
          <p:cNvPr id="11" name="Text Box 42">
            <a:extLst>
              <a:ext uri="{FF2B5EF4-FFF2-40B4-BE49-F238E27FC236}">
                <a16:creationId xmlns:a16="http://schemas.microsoft.com/office/drawing/2014/main" xmlns="" id="{8AB9F34A-08D0-4C99-A484-A4749676ADD3}"/>
              </a:ext>
            </a:extLst>
          </p:cNvPr>
          <p:cNvSpPr txBox="1">
            <a:spLocks noChangeArrowheads="1"/>
          </p:cNvSpPr>
          <p:nvPr/>
        </p:nvSpPr>
        <p:spPr bwMode="auto">
          <a:xfrm>
            <a:off x="0" y="0"/>
            <a:ext cx="9144000" cy="692150"/>
          </a:xfrm>
          <a:prstGeom prst="rect">
            <a:avLst/>
          </a:prstGeom>
          <a:noFill/>
          <a:ln w="12700">
            <a:noFill/>
            <a:miter lim="800000"/>
            <a:headEnd/>
            <a:tailEnd/>
          </a:ln>
        </p:spPr>
        <p:txBody>
          <a:bodyPr anchor="ctr"/>
          <a:lstStyle/>
          <a:p>
            <a:pPr indent="1973263" eaLnBrk="0" hangingPunct="0">
              <a:spcBef>
                <a:spcPct val="50000"/>
              </a:spcBef>
              <a:buClr>
                <a:srgbClr val="CC0000"/>
              </a:buClr>
              <a:buFont typeface="Wingdings" pitchFamily="2" charset="2"/>
              <a:buNone/>
            </a:pPr>
            <a:r>
              <a:rPr lang="ca-ES" sz="2000" b="1" dirty="0">
                <a:solidFill>
                  <a:srgbClr val="6A1727"/>
                </a:solidFill>
              </a:rPr>
              <a:t>3. Situació laboral i condicions</a:t>
            </a:r>
          </a:p>
        </p:txBody>
      </p:sp>
    </p:spTree>
  </p:cSld>
  <p:clrMapOvr>
    <a:masterClrMapping/>
  </p:clrMapOvr>
  <p:transition>
    <p:strips dir="rd"/>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9" name="2 Marcador de número de diapositiva"/>
          <p:cNvSpPr txBox="1">
            <a:spLocks/>
          </p:cNvSpPr>
          <p:nvPr/>
        </p:nvSpPr>
        <p:spPr bwMode="auto">
          <a:xfrm>
            <a:off x="6875463" y="6553200"/>
            <a:ext cx="2133600" cy="188913"/>
          </a:xfrm>
          <a:prstGeom prst="rect">
            <a:avLst/>
          </a:prstGeom>
          <a:noFill/>
          <a:ln w="9525">
            <a:noFill/>
            <a:miter lim="800000"/>
            <a:headEnd/>
            <a:tailEnd/>
          </a:ln>
        </p:spPr>
        <p:txBody>
          <a:bodyPr/>
          <a:lstStyle/>
          <a:p>
            <a:pPr algn="r"/>
            <a:fld id="{8CFBA002-771C-4130-86AE-0DA98392628E}" type="slidenum">
              <a:rPr lang="es-ES" sz="900"/>
              <a:pPr algn="r"/>
              <a:t>19</a:t>
            </a:fld>
            <a:endParaRPr lang="es-ES" sz="900"/>
          </a:p>
        </p:txBody>
      </p:sp>
      <p:sp>
        <p:nvSpPr>
          <p:cNvPr id="16" name="15 Rectángulo redondeado"/>
          <p:cNvSpPr/>
          <p:nvPr/>
        </p:nvSpPr>
        <p:spPr>
          <a:xfrm>
            <a:off x="323850" y="840135"/>
            <a:ext cx="8135938" cy="356400"/>
          </a:xfrm>
          <a:prstGeom prst="roundRect">
            <a:avLst/>
          </a:prstGeom>
          <a:solidFill>
            <a:srgbClr val="0066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ca-ES" sz="1600" b="1" dirty="0">
                <a:solidFill>
                  <a:srgbClr val="FFFFFF"/>
                </a:solidFill>
                <a:sym typeface="Helvetica" pitchFamily="34" charset="0"/>
              </a:rPr>
              <a:t>3.5. Condicions laborals</a:t>
            </a:r>
          </a:p>
        </p:txBody>
      </p:sp>
      <p:sp>
        <p:nvSpPr>
          <p:cNvPr id="9" name="8 Rectángulo redondeado"/>
          <p:cNvSpPr/>
          <p:nvPr/>
        </p:nvSpPr>
        <p:spPr>
          <a:xfrm>
            <a:off x="683568" y="1340768"/>
            <a:ext cx="2520280" cy="288032"/>
          </a:xfrm>
          <a:prstGeom prst="roundRect">
            <a:avLst/>
          </a:prstGeom>
          <a:solidFill>
            <a:srgbClr val="006600">
              <a:alpha val="67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ca-ES" sz="1400" b="1" dirty="0">
                <a:solidFill>
                  <a:srgbClr val="FFFFFF"/>
                </a:solidFill>
                <a:sym typeface="Helvetica" pitchFamily="34" charset="0"/>
              </a:rPr>
              <a:t>A. Tipus de contracte</a:t>
            </a:r>
          </a:p>
        </p:txBody>
      </p:sp>
      <p:sp>
        <p:nvSpPr>
          <p:cNvPr id="30" name="29 Rectángulo"/>
          <p:cNvSpPr/>
          <p:nvPr/>
        </p:nvSpPr>
        <p:spPr>
          <a:xfrm>
            <a:off x="2521814" y="2034764"/>
            <a:ext cx="2948244" cy="400110"/>
          </a:xfrm>
          <a:prstGeom prst="rect">
            <a:avLst/>
          </a:prstGeom>
        </p:spPr>
        <p:txBody>
          <a:bodyPr wrap="none">
            <a:spAutoFit/>
          </a:bodyPr>
          <a:lstStyle/>
          <a:p>
            <a:pPr algn="ctr"/>
            <a:r>
              <a:rPr lang="ca-ES" sz="1000" b="1" i="1" dirty="0"/>
              <a:t>Quin tipus de contracte tens o tenies? </a:t>
            </a:r>
          </a:p>
          <a:p>
            <a:pPr algn="ctr"/>
            <a:r>
              <a:rPr lang="ca-ES" sz="1000" b="1" i="1" dirty="0"/>
              <a:t>(feina actual o darrera feina)</a:t>
            </a:r>
            <a:endParaRPr lang="es-ES" sz="1000" b="1" i="1" dirty="0"/>
          </a:p>
        </p:txBody>
      </p:sp>
      <p:sp>
        <p:nvSpPr>
          <p:cNvPr id="35" name="34 CuadroTexto"/>
          <p:cNvSpPr txBox="1"/>
          <p:nvPr/>
        </p:nvSpPr>
        <p:spPr>
          <a:xfrm>
            <a:off x="2843808" y="5199003"/>
            <a:ext cx="2952328" cy="246221"/>
          </a:xfrm>
          <a:prstGeom prst="rect">
            <a:avLst/>
          </a:prstGeom>
          <a:noFill/>
        </p:spPr>
        <p:txBody>
          <a:bodyPr wrap="square">
            <a:spAutoFit/>
          </a:bodyPr>
          <a:lstStyle/>
          <a:p>
            <a:pPr algn="ctr">
              <a:defRPr/>
            </a:pPr>
            <a:r>
              <a:rPr lang="ca-ES" sz="1000" i="1" dirty="0">
                <a:latin typeface="+mn-lt"/>
                <a:ea typeface="Helvetica" charset="0"/>
                <a:cs typeface="Helvetica" charset="0"/>
                <a:sym typeface="Helvetica" charset="0"/>
              </a:rPr>
              <a:t>Base (han treballat): 12</a:t>
            </a:r>
          </a:p>
        </p:txBody>
      </p:sp>
      <p:graphicFrame>
        <p:nvGraphicFramePr>
          <p:cNvPr id="32" name="31 Gráfico"/>
          <p:cNvGraphicFramePr/>
          <p:nvPr>
            <p:extLst>
              <p:ext uri="{D42A27DB-BD31-4B8C-83A1-F6EECF244321}">
                <p14:modId xmlns:p14="http://schemas.microsoft.com/office/powerpoint/2010/main" val="585518389"/>
              </p:ext>
            </p:extLst>
          </p:nvPr>
        </p:nvGraphicFramePr>
        <p:xfrm>
          <a:off x="899592" y="2398691"/>
          <a:ext cx="6096000" cy="2736304"/>
        </p:xfrm>
        <a:graphic>
          <a:graphicData uri="http://schemas.openxmlformats.org/drawingml/2006/chart">
            <c:chart xmlns:c="http://schemas.openxmlformats.org/drawingml/2006/chart" xmlns:r="http://schemas.openxmlformats.org/officeDocument/2006/relationships" r:id="rId3"/>
          </a:graphicData>
        </a:graphic>
      </p:graphicFrame>
      <p:sp>
        <p:nvSpPr>
          <p:cNvPr id="59" name="58 Flecha derecha"/>
          <p:cNvSpPr/>
          <p:nvPr/>
        </p:nvSpPr>
        <p:spPr bwMode="auto">
          <a:xfrm>
            <a:off x="4608443" y="3555838"/>
            <a:ext cx="1044000" cy="216000"/>
          </a:xfrm>
          <a:prstGeom prst="rightArrow">
            <a:avLst/>
          </a:prstGeom>
          <a:noFill/>
          <a:ln w="3175" cap="flat" cmpd="sng" algn="ctr">
            <a:solidFill>
              <a:schemeClr val="tx1"/>
            </a:solidFill>
            <a:prstDash val="solid"/>
            <a:round/>
            <a:headEnd type="none" w="med" len="med"/>
            <a:tailEnd type="none" w="med" len="med"/>
          </a:ln>
          <a:effectLst/>
        </p:spPr>
        <p:txBody>
          <a:bodyPr vert="horz" wrap="square" lIns="90000" tIns="46800" rIns="90000" bIns="4680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s-ES" sz="1100" b="0" i="0" u="none" strike="noStrike" cap="none" normalizeH="0" baseline="0">
              <a:ln>
                <a:noFill/>
              </a:ln>
              <a:solidFill>
                <a:schemeClr val="tx1"/>
              </a:solidFill>
              <a:effectLst/>
              <a:latin typeface="Verdana" pitchFamily="34" charset="0"/>
              <a:ea typeface="ＭＳ Ｐゴシック" pitchFamily="34" charset="-128"/>
            </a:endParaRPr>
          </a:p>
        </p:txBody>
      </p:sp>
      <p:sp>
        <p:nvSpPr>
          <p:cNvPr id="63" name="62 Rectángulo"/>
          <p:cNvSpPr/>
          <p:nvPr/>
        </p:nvSpPr>
        <p:spPr>
          <a:xfrm>
            <a:off x="6022444" y="3557294"/>
            <a:ext cx="1574845" cy="215444"/>
          </a:xfrm>
          <a:prstGeom prst="rect">
            <a:avLst/>
          </a:prstGeom>
        </p:spPr>
        <p:txBody>
          <a:bodyPr wrap="square">
            <a:spAutoFit/>
          </a:bodyPr>
          <a:lstStyle/>
          <a:p>
            <a:r>
              <a:rPr lang="ca-ES" sz="800" b="1" i="1" dirty="0">
                <a:solidFill>
                  <a:srgbClr val="000000"/>
                </a:solidFill>
                <a:cs typeface="Helvetica" charset="0"/>
                <a:sym typeface="Helvetica" charset="0"/>
              </a:rPr>
              <a:t>Entre 6 mesos i 1 any</a:t>
            </a:r>
            <a:endParaRPr lang="es-ES" sz="800" dirty="0"/>
          </a:p>
        </p:txBody>
      </p:sp>
      <p:sp>
        <p:nvSpPr>
          <p:cNvPr id="33" name="32 Elipse"/>
          <p:cNvSpPr/>
          <p:nvPr/>
        </p:nvSpPr>
        <p:spPr bwMode="auto">
          <a:xfrm>
            <a:off x="7582223" y="3284404"/>
            <a:ext cx="720080" cy="333966"/>
          </a:xfrm>
          <a:prstGeom prst="ellipse">
            <a:avLst/>
          </a:prstGeom>
          <a:noFill/>
          <a:ln w="3175" cap="flat" cmpd="sng" algn="ctr">
            <a:noFill/>
            <a:prstDash val="solid"/>
            <a:round/>
            <a:headEnd type="none" w="med" len="med"/>
            <a:tailEnd type="none" w="med" len="med"/>
          </a:ln>
          <a:effectLst/>
        </p:spPr>
        <p:txBody>
          <a:bodyPr vert="horz" wrap="square" lIns="0" tIns="36000" rIns="0" bIns="4680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s-ES" sz="1000" b="1" dirty="0"/>
              <a:t>0</a:t>
            </a:r>
            <a:r>
              <a:rPr kumimoji="0" lang="es-ES" sz="1000" b="1" i="0" u="none" strike="noStrike" cap="none" normalizeH="0" baseline="0" dirty="0">
                <a:ln>
                  <a:noFill/>
                </a:ln>
                <a:effectLst/>
                <a:latin typeface="Verdana" pitchFamily="34" charset="0"/>
                <a:ea typeface="ＭＳ Ｐゴシック" pitchFamily="34" charset="-128"/>
              </a:rPr>
              <a:t>%</a:t>
            </a:r>
          </a:p>
        </p:txBody>
      </p:sp>
      <p:sp>
        <p:nvSpPr>
          <p:cNvPr id="56" name="55 Rectángulo"/>
          <p:cNvSpPr/>
          <p:nvPr/>
        </p:nvSpPr>
        <p:spPr>
          <a:xfrm>
            <a:off x="6028182" y="3319668"/>
            <a:ext cx="1296144" cy="215444"/>
          </a:xfrm>
          <a:prstGeom prst="rect">
            <a:avLst/>
          </a:prstGeom>
        </p:spPr>
        <p:txBody>
          <a:bodyPr wrap="square">
            <a:spAutoFit/>
          </a:bodyPr>
          <a:lstStyle/>
          <a:p>
            <a:r>
              <a:rPr lang="ca-ES" sz="800" b="1" i="1" dirty="0">
                <a:solidFill>
                  <a:srgbClr val="000000"/>
                </a:solidFill>
                <a:cs typeface="Helvetica" charset="0"/>
                <a:sym typeface="Helvetica" charset="0"/>
              </a:rPr>
              <a:t>Menys de 6 mesos</a:t>
            </a:r>
            <a:endParaRPr lang="es-ES" sz="800" dirty="0"/>
          </a:p>
        </p:txBody>
      </p:sp>
      <p:cxnSp>
        <p:nvCxnSpPr>
          <p:cNvPr id="57" name="56 Conector recto de flecha"/>
          <p:cNvCxnSpPr/>
          <p:nvPr/>
        </p:nvCxnSpPr>
        <p:spPr bwMode="auto">
          <a:xfrm flipV="1">
            <a:off x="5724128" y="3463683"/>
            <a:ext cx="288032" cy="144016"/>
          </a:xfrm>
          <a:prstGeom prst="straightConnector1">
            <a:avLst/>
          </a:prstGeom>
          <a:noFill/>
          <a:ln w="15875" cap="flat" cmpd="sng" algn="ctr">
            <a:solidFill>
              <a:schemeClr val="tx1"/>
            </a:solidFill>
            <a:prstDash val="solid"/>
            <a:round/>
            <a:headEnd type="none" w="med" len="med"/>
            <a:tailEnd type="arrow"/>
          </a:ln>
          <a:effectLst/>
        </p:spPr>
      </p:cxnSp>
      <p:cxnSp>
        <p:nvCxnSpPr>
          <p:cNvPr id="58" name="57 Conector recto de flecha"/>
          <p:cNvCxnSpPr>
            <a:cxnSpLocks/>
          </p:cNvCxnSpPr>
          <p:nvPr/>
        </p:nvCxnSpPr>
        <p:spPr bwMode="auto">
          <a:xfrm>
            <a:off x="5685440" y="3664944"/>
            <a:ext cx="297362" cy="1031"/>
          </a:xfrm>
          <a:prstGeom prst="straightConnector1">
            <a:avLst/>
          </a:prstGeom>
          <a:noFill/>
          <a:ln w="15875" cap="flat" cmpd="sng" algn="ctr">
            <a:solidFill>
              <a:schemeClr val="tx1"/>
            </a:solidFill>
            <a:prstDash val="solid"/>
            <a:round/>
            <a:headEnd type="none" w="med" len="med"/>
            <a:tailEnd type="arrow"/>
          </a:ln>
          <a:effectLst/>
        </p:spPr>
      </p:cxnSp>
      <p:sp>
        <p:nvSpPr>
          <p:cNvPr id="60" name="59 CuadroTexto"/>
          <p:cNvSpPr txBox="1"/>
          <p:nvPr/>
        </p:nvSpPr>
        <p:spPr>
          <a:xfrm>
            <a:off x="4577021" y="3573016"/>
            <a:ext cx="1044000" cy="200055"/>
          </a:xfrm>
          <a:prstGeom prst="rect">
            <a:avLst/>
          </a:prstGeom>
          <a:noFill/>
        </p:spPr>
        <p:txBody>
          <a:bodyPr wrap="square">
            <a:spAutoFit/>
          </a:bodyPr>
          <a:lstStyle/>
          <a:p>
            <a:pPr algn="ctr">
              <a:defRPr/>
            </a:pPr>
            <a:r>
              <a:rPr lang="ca-ES" sz="700" i="1" dirty="0">
                <a:latin typeface="+mn-lt"/>
                <a:ea typeface="Helvetica" charset="0"/>
                <a:cs typeface="Helvetica" charset="0"/>
                <a:sym typeface="Helvetica" charset="0"/>
              </a:rPr>
              <a:t>Base: 5</a:t>
            </a:r>
          </a:p>
        </p:txBody>
      </p:sp>
      <p:sp>
        <p:nvSpPr>
          <p:cNvPr id="61" name="60 Rectángulo"/>
          <p:cNvSpPr/>
          <p:nvPr/>
        </p:nvSpPr>
        <p:spPr>
          <a:xfrm>
            <a:off x="6460359" y="3068960"/>
            <a:ext cx="1584176" cy="215444"/>
          </a:xfrm>
          <a:prstGeom prst="rect">
            <a:avLst/>
          </a:prstGeom>
        </p:spPr>
        <p:txBody>
          <a:bodyPr wrap="square">
            <a:spAutoFit/>
          </a:bodyPr>
          <a:lstStyle/>
          <a:p>
            <a:r>
              <a:rPr lang="ca-ES" sz="800" b="1" i="1" u="sng" dirty="0">
                <a:solidFill>
                  <a:srgbClr val="000000"/>
                </a:solidFill>
                <a:cs typeface="Helvetica" charset="0"/>
                <a:sym typeface="Helvetica" charset="0"/>
              </a:rPr>
              <a:t>Durada del contracte</a:t>
            </a:r>
            <a:endParaRPr lang="es-ES" sz="800" u="sng" dirty="0"/>
          </a:p>
        </p:txBody>
      </p:sp>
      <p:sp>
        <p:nvSpPr>
          <p:cNvPr id="62" name="61 Elipse"/>
          <p:cNvSpPr/>
          <p:nvPr/>
        </p:nvSpPr>
        <p:spPr bwMode="auto">
          <a:xfrm>
            <a:off x="7607573" y="3506060"/>
            <a:ext cx="720080" cy="333966"/>
          </a:xfrm>
          <a:prstGeom prst="ellipse">
            <a:avLst/>
          </a:prstGeom>
          <a:noFill/>
          <a:ln w="3175" cap="flat" cmpd="sng" algn="ctr">
            <a:noFill/>
            <a:prstDash val="solid"/>
            <a:round/>
            <a:headEnd type="none" w="med" len="med"/>
            <a:tailEnd type="none" w="med" len="med"/>
          </a:ln>
          <a:effectLst/>
        </p:spPr>
        <p:txBody>
          <a:bodyPr vert="horz" wrap="square" lIns="0" tIns="36000" rIns="0" bIns="4680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s-ES" sz="1000" b="1" dirty="0"/>
              <a:t>60,0</a:t>
            </a:r>
            <a:r>
              <a:rPr kumimoji="0" lang="es-ES" sz="1000" b="1" i="0" u="none" strike="noStrike" cap="none" normalizeH="0" baseline="0" dirty="0">
                <a:ln>
                  <a:noFill/>
                </a:ln>
                <a:effectLst/>
                <a:latin typeface="Verdana" pitchFamily="34" charset="0"/>
                <a:ea typeface="ＭＳ Ｐゴシック" pitchFamily="34" charset="-128"/>
              </a:rPr>
              <a:t>%</a:t>
            </a:r>
          </a:p>
        </p:txBody>
      </p:sp>
      <p:sp>
        <p:nvSpPr>
          <p:cNvPr id="64" name="63 Elipse"/>
          <p:cNvSpPr/>
          <p:nvPr/>
        </p:nvSpPr>
        <p:spPr bwMode="auto">
          <a:xfrm>
            <a:off x="7614264" y="3759408"/>
            <a:ext cx="720080" cy="333966"/>
          </a:xfrm>
          <a:prstGeom prst="ellipse">
            <a:avLst/>
          </a:prstGeom>
          <a:noFill/>
          <a:ln w="3175" cap="flat" cmpd="sng" algn="ctr">
            <a:noFill/>
            <a:prstDash val="solid"/>
            <a:round/>
            <a:headEnd type="none" w="med" len="med"/>
            <a:tailEnd type="none" w="med" len="med"/>
          </a:ln>
          <a:effectLst/>
        </p:spPr>
        <p:txBody>
          <a:bodyPr vert="horz" wrap="square" lIns="0" tIns="36000" rIns="0" bIns="4680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s-ES" sz="1000" b="1" dirty="0"/>
              <a:t>40,0</a:t>
            </a:r>
            <a:r>
              <a:rPr kumimoji="0" lang="es-ES" sz="1000" b="1" i="0" u="none" strike="noStrike" cap="none" normalizeH="0" baseline="0" dirty="0">
                <a:ln>
                  <a:noFill/>
                </a:ln>
                <a:effectLst/>
                <a:latin typeface="Verdana" pitchFamily="34" charset="0"/>
                <a:ea typeface="ＭＳ Ｐゴシック" pitchFamily="34" charset="-128"/>
              </a:rPr>
              <a:t>%</a:t>
            </a:r>
          </a:p>
        </p:txBody>
      </p:sp>
      <p:sp>
        <p:nvSpPr>
          <p:cNvPr id="65" name="64 Rectángulo"/>
          <p:cNvSpPr/>
          <p:nvPr/>
        </p:nvSpPr>
        <p:spPr>
          <a:xfrm>
            <a:off x="6028181" y="3811754"/>
            <a:ext cx="1574845" cy="215444"/>
          </a:xfrm>
          <a:prstGeom prst="rect">
            <a:avLst/>
          </a:prstGeom>
        </p:spPr>
        <p:txBody>
          <a:bodyPr wrap="square">
            <a:spAutoFit/>
          </a:bodyPr>
          <a:lstStyle/>
          <a:p>
            <a:r>
              <a:rPr lang="ca-ES" sz="800" b="1" i="1" dirty="0">
                <a:solidFill>
                  <a:srgbClr val="000000"/>
                </a:solidFill>
                <a:cs typeface="Helvetica" charset="0"/>
                <a:sym typeface="Helvetica" charset="0"/>
              </a:rPr>
              <a:t>Més d’1 any</a:t>
            </a:r>
            <a:endParaRPr lang="es-ES" sz="800" dirty="0"/>
          </a:p>
        </p:txBody>
      </p:sp>
      <p:cxnSp>
        <p:nvCxnSpPr>
          <p:cNvPr id="66" name="65 Conector recto de flecha"/>
          <p:cNvCxnSpPr/>
          <p:nvPr/>
        </p:nvCxnSpPr>
        <p:spPr bwMode="auto">
          <a:xfrm>
            <a:off x="5724128" y="3751716"/>
            <a:ext cx="288032" cy="144016"/>
          </a:xfrm>
          <a:prstGeom prst="straightConnector1">
            <a:avLst/>
          </a:prstGeom>
          <a:noFill/>
          <a:ln w="15875" cap="flat" cmpd="sng" algn="ctr">
            <a:solidFill>
              <a:schemeClr val="tx1"/>
            </a:solidFill>
            <a:prstDash val="solid"/>
            <a:round/>
            <a:headEnd type="none" w="med" len="med"/>
            <a:tailEnd type="arrow"/>
          </a:ln>
          <a:effectLst/>
        </p:spPr>
      </p:cxnSp>
      <p:grpSp>
        <p:nvGrpSpPr>
          <p:cNvPr id="3" name="Grupo 2">
            <a:extLst>
              <a:ext uri="{FF2B5EF4-FFF2-40B4-BE49-F238E27FC236}">
                <a16:creationId xmlns:a16="http://schemas.microsoft.com/office/drawing/2014/main" xmlns="" id="{C19ADF40-1846-4CA4-8DDB-0CB24C6AD026}"/>
              </a:ext>
            </a:extLst>
          </p:cNvPr>
          <p:cNvGrpSpPr/>
          <p:nvPr/>
        </p:nvGrpSpPr>
        <p:grpSpPr>
          <a:xfrm>
            <a:off x="3014508" y="4326851"/>
            <a:ext cx="3069660" cy="611946"/>
            <a:chOff x="3518564" y="3590347"/>
            <a:chExt cx="3069660" cy="611946"/>
          </a:xfrm>
        </p:grpSpPr>
        <p:sp>
          <p:nvSpPr>
            <p:cNvPr id="67" name="66 Elipse"/>
            <p:cNvSpPr/>
            <p:nvPr/>
          </p:nvSpPr>
          <p:spPr bwMode="auto">
            <a:xfrm>
              <a:off x="5614796" y="3590347"/>
              <a:ext cx="973428" cy="333966"/>
            </a:xfrm>
            <a:prstGeom prst="ellipse">
              <a:avLst/>
            </a:prstGeom>
            <a:noFill/>
            <a:ln w="3175" cap="flat" cmpd="sng" algn="ctr">
              <a:noFill/>
              <a:prstDash val="solid"/>
              <a:round/>
              <a:headEnd type="none" w="med" len="med"/>
              <a:tailEnd type="none" w="med" len="med"/>
            </a:ln>
            <a:effectLst/>
          </p:spPr>
          <p:txBody>
            <a:bodyPr vert="horz" wrap="square" lIns="0" tIns="36000" rIns="0" bIns="4680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s-ES" sz="1000" b="1" i="0" u="none" strike="noStrike" cap="none" normalizeH="0" baseline="0" dirty="0">
                  <a:ln>
                    <a:noFill/>
                  </a:ln>
                  <a:effectLst/>
                  <a:latin typeface="Verdana" pitchFamily="34" charset="0"/>
                  <a:ea typeface="ＭＳ Ｐゴシック" pitchFamily="34" charset="-128"/>
                </a:rPr>
                <a:t>0%</a:t>
              </a:r>
            </a:p>
          </p:txBody>
        </p:sp>
        <p:sp>
          <p:nvSpPr>
            <p:cNvPr id="68" name="67 Elipse"/>
            <p:cNvSpPr/>
            <p:nvPr/>
          </p:nvSpPr>
          <p:spPr bwMode="auto">
            <a:xfrm>
              <a:off x="5661660" y="3868327"/>
              <a:ext cx="720080" cy="333966"/>
            </a:xfrm>
            <a:prstGeom prst="ellipse">
              <a:avLst/>
            </a:prstGeom>
            <a:noFill/>
            <a:ln w="3175" cap="flat" cmpd="sng" algn="ctr">
              <a:noFill/>
              <a:prstDash val="solid"/>
              <a:round/>
              <a:headEnd type="none" w="med" len="med"/>
              <a:tailEnd type="none" w="med" len="med"/>
            </a:ln>
            <a:effectLst/>
          </p:spPr>
          <p:txBody>
            <a:bodyPr vert="horz" wrap="square" lIns="0" tIns="36000" rIns="0" bIns="4680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s-ES" sz="1000" b="1" i="0" u="none" strike="noStrike" cap="none" normalizeH="0" baseline="0" dirty="0">
                  <a:ln>
                    <a:noFill/>
                  </a:ln>
                  <a:effectLst/>
                  <a:latin typeface="Verdana" pitchFamily="34" charset="0"/>
                  <a:ea typeface="ＭＳ Ｐゴシック" pitchFamily="34" charset="-128"/>
                </a:rPr>
                <a:t>100%</a:t>
              </a:r>
            </a:p>
          </p:txBody>
        </p:sp>
        <p:sp>
          <p:nvSpPr>
            <p:cNvPr id="69" name="68 Rectángulo"/>
            <p:cNvSpPr/>
            <p:nvPr/>
          </p:nvSpPr>
          <p:spPr>
            <a:xfrm>
              <a:off x="4499992" y="3653024"/>
              <a:ext cx="1152127" cy="215444"/>
            </a:xfrm>
            <a:prstGeom prst="rect">
              <a:avLst/>
            </a:prstGeom>
          </p:spPr>
          <p:txBody>
            <a:bodyPr wrap="square">
              <a:spAutoFit/>
            </a:bodyPr>
            <a:lstStyle/>
            <a:p>
              <a:pPr algn="ctr"/>
              <a:r>
                <a:rPr lang="ca-ES" sz="800" b="1" i="1" dirty="0">
                  <a:solidFill>
                    <a:srgbClr val="000000"/>
                  </a:solidFill>
                  <a:cs typeface="Helvetica" charset="0"/>
                  <a:sym typeface="Helvetica" charset="0"/>
                </a:rPr>
                <a:t>Compte propi</a:t>
              </a:r>
              <a:endParaRPr lang="es-ES" sz="800" dirty="0"/>
            </a:p>
          </p:txBody>
        </p:sp>
        <p:sp>
          <p:nvSpPr>
            <p:cNvPr id="70" name="69 Rectángulo"/>
            <p:cNvSpPr/>
            <p:nvPr/>
          </p:nvSpPr>
          <p:spPr>
            <a:xfrm>
              <a:off x="4362667" y="3933644"/>
              <a:ext cx="1296144" cy="215444"/>
            </a:xfrm>
            <a:prstGeom prst="rect">
              <a:avLst/>
            </a:prstGeom>
          </p:spPr>
          <p:txBody>
            <a:bodyPr wrap="square">
              <a:spAutoFit/>
            </a:bodyPr>
            <a:lstStyle/>
            <a:p>
              <a:pPr algn="ctr"/>
              <a:r>
                <a:rPr lang="ca-ES" sz="800" b="1" i="1" dirty="0">
                  <a:solidFill>
                    <a:srgbClr val="000000"/>
                  </a:solidFill>
                  <a:cs typeface="Helvetica" charset="0"/>
                  <a:sym typeface="Helvetica" charset="0"/>
                </a:rPr>
                <a:t>Compte aliè</a:t>
              </a:r>
              <a:endParaRPr lang="es-ES" sz="800" dirty="0"/>
            </a:p>
          </p:txBody>
        </p:sp>
        <p:sp>
          <p:nvSpPr>
            <p:cNvPr id="71" name="70 Flecha derecha"/>
            <p:cNvSpPr/>
            <p:nvPr/>
          </p:nvSpPr>
          <p:spPr bwMode="auto">
            <a:xfrm>
              <a:off x="3556372" y="3793680"/>
              <a:ext cx="684000" cy="216000"/>
            </a:xfrm>
            <a:prstGeom prst="rightArrow">
              <a:avLst/>
            </a:prstGeom>
            <a:noFill/>
            <a:ln w="3175" cap="flat" cmpd="sng" algn="ctr">
              <a:solidFill>
                <a:schemeClr val="tx1"/>
              </a:solidFill>
              <a:prstDash val="solid"/>
              <a:round/>
              <a:headEnd type="none" w="med" len="med"/>
              <a:tailEnd type="none" w="med" len="med"/>
            </a:ln>
            <a:effectLst/>
          </p:spPr>
          <p:txBody>
            <a:bodyPr vert="horz" wrap="square" lIns="90000" tIns="46800" rIns="90000" bIns="4680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s-ES" sz="1100" b="0" i="0" u="none" strike="noStrike" cap="none" normalizeH="0" baseline="0">
                <a:ln>
                  <a:noFill/>
                </a:ln>
                <a:solidFill>
                  <a:schemeClr val="tx1"/>
                </a:solidFill>
                <a:effectLst/>
                <a:latin typeface="Verdana" pitchFamily="34" charset="0"/>
                <a:ea typeface="ＭＳ Ｐゴシック" pitchFamily="34" charset="-128"/>
              </a:endParaRPr>
            </a:p>
          </p:txBody>
        </p:sp>
        <p:cxnSp>
          <p:nvCxnSpPr>
            <p:cNvPr id="72" name="71 Conector recto de flecha"/>
            <p:cNvCxnSpPr/>
            <p:nvPr/>
          </p:nvCxnSpPr>
          <p:spPr bwMode="auto">
            <a:xfrm flipV="1">
              <a:off x="4309508" y="3749664"/>
              <a:ext cx="288032" cy="144016"/>
            </a:xfrm>
            <a:prstGeom prst="straightConnector1">
              <a:avLst/>
            </a:prstGeom>
            <a:noFill/>
            <a:ln w="15875" cap="flat" cmpd="sng" algn="ctr">
              <a:solidFill>
                <a:schemeClr val="tx1"/>
              </a:solidFill>
              <a:prstDash val="solid"/>
              <a:round/>
              <a:headEnd type="none" w="med" len="med"/>
              <a:tailEnd type="arrow"/>
            </a:ln>
            <a:effectLst/>
          </p:spPr>
        </p:cxnSp>
        <p:cxnSp>
          <p:nvCxnSpPr>
            <p:cNvPr id="73" name="72 Conector recto de flecha"/>
            <p:cNvCxnSpPr/>
            <p:nvPr/>
          </p:nvCxnSpPr>
          <p:spPr bwMode="auto">
            <a:xfrm>
              <a:off x="4309508" y="3965688"/>
              <a:ext cx="288032" cy="72008"/>
            </a:xfrm>
            <a:prstGeom prst="straightConnector1">
              <a:avLst/>
            </a:prstGeom>
            <a:noFill/>
            <a:ln w="15875" cap="flat" cmpd="sng" algn="ctr">
              <a:solidFill>
                <a:schemeClr val="tx1"/>
              </a:solidFill>
              <a:prstDash val="solid"/>
              <a:round/>
              <a:headEnd type="none" w="med" len="med"/>
              <a:tailEnd type="arrow"/>
            </a:ln>
            <a:effectLst/>
          </p:spPr>
        </p:cxnSp>
        <p:sp>
          <p:nvSpPr>
            <p:cNvPr id="74" name="73 CuadroTexto"/>
            <p:cNvSpPr txBox="1"/>
            <p:nvPr/>
          </p:nvSpPr>
          <p:spPr>
            <a:xfrm>
              <a:off x="3518564" y="3793866"/>
              <a:ext cx="648072" cy="200055"/>
            </a:xfrm>
            <a:prstGeom prst="rect">
              <a:avLst/>
            </a:prstGeom>
            <a:noFill/>
          </p:spPr>
          <p:txBody>
            <a:bodyPr wrap="square">
              <a:spAutoFit/>
            </a:bodyPr>
            <a:lstStyle/>
            <a:p>
              <a:pPr algn="ctr">
                <a:defRPr/>
              </a:pPr>
              <a:r>
                <a:rPr lang="ca-ES" sz="700" i="1" dirty="0">
                  <a:latin typeface="+mn-lt"/>
                  <a:ea typeface="Helvetica" charset="0"/>
                  <a:cs typeface="Helvetica" charset="0"/>
                  <a:sym typeface="Helvetica" charset="0"/>
                </a:rPr>
                <a:t>Base: 1</a:t>
              </a:r>
            </a:p>
          </p:txBody>
        </p:sp>
      </p:grpSp>
      <p:sp>
        <p:nvSpPr>
          <p:cNvPr id="29" name="Text Box 42">
            <a:extLst>
              <a:ext uri="{FF2B5EF4-FFF2-40B4-BE49-F238E27FC236}">
                <a16:creationId xmlns:a16="http://schemas.microsoft.com/office/drawing/2014/main" xmlns="" id="{EF1B15B6-36EE-4A64-91C5-329AA41CCFC7}"/>
              </a:ext>
            </a:extLst>
          </p:cNvPr>
          <p:cNvSpPr txBox="1">
            <a:spLocks noChangeArrowheads="1"/>
          </p:cNvSpPr>
          <p:nvPr/>
        </p:nvSpPr>
        <p:spPr bwMode="auto">
          <a:xfrm>
            <a:off x="0" y="0"/>
            <a:ext cx="9144000" cy="692150"/>
          </a:xfrm>
          <a:prstGeom prst="rect">
            <a:avLst/>
          </a:prstGeom>
          <a:noFill/>
          <a:ln w="12700">
            <a:noFill/>
            <a:miter lim="800000"/>
            <a:headEnd/>
            <a:tailEnd/>
          </a:ln>
        </p:spPr>
        <p:txBody>
          <a:bodyPr anchor="ctr"/>
          <a:lstStyle/>
          <a:p>
            <a:pPr indent="1973263" eaLnBrk="0" hangingPunct="0">
              <a:spcBef>
                <a:spcPct val="50000"/>
              </a:spcBef>
              <a:buClr>
                <a:srgbClr val="CC0000"/>
              </a:buClr>
              <a:buFont typeface="Wingdings" pitchFamily="2" charset="2"/>
              <a:buNone/>
            </a:pPr>
            <a:r>
              <a:rPr lang="ca-ES" sz="2000" b="1" dirty="0">
                <a:solidFill>
                  <a:srgbClr val="6A1727"/>
                </a:solidFill>
              </a:rPr>
              <a:t>3. Situació laboral i condicions</a:t>
            </a:r>
          </a:p>
        </p:txBody>
      </p:sp>
    </p:spTree>
  </p:cSld>
  <p:clrMapOvr>
    <a:masterClrMapping/>
  </p:clrMapOvr>
  <p:transition>
    <p:strips dir="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16" fill="hold" grpId="0" nodeType="withEffect">
                                  <p:stCondLst>
                                    <p:cond delay="0"/>
                                  </p:stCondLst>
                                  <p:childTnLst>
                                    <p:set>
                                      <p:cBhvr>
                                        <p:cTn id="6" dur="1" fill="hold">
                                          <p:stCondLst>
                                            <p:cond delay="0"/>
                                          </p:stCondLst>
                                        </p:cTn>
                                        <p:tgtEl>
                                          <p:spTgt spid="59"/>
                                        </p:tgtEl>
                                        <p:attrNameLst>
                                          <p:attrName>style.visibility</p:attrName>
                                        </p:attrNameLst>
                                      </p:cBhvr>
                                      <p:to>
                                        <p:strVal val="visible"/>
                                      </p:to>
                                    </p:set>
                                    <p:animEffect transition="in" filter="box(in)">
                                      <p:cBhvr>
                                        <p:cTn id="7" dur="500"/>
                                        <p:tgtEl>
                                          <p:spTgt spid="5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9"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Text Box 42"/>
          <p:cNvSpPr txBox="1">
            <a:spLocks noChangeArrowheads="1"/>
          </p:cNvSpPr>
          <p:nvPr/>
        </p:nvSpPr>
        <p:spPr bwMode="auto">
          <a:xfrm>
            <a:off x="0" y="0"/>
            <a:ext cx="9144000" cy="692150"/>
          </a:xfrm>
          <a:prstGeom prst="rect">
            <a:avLst/>
          </a:prstGeom>
          <a:noFill/>
          <a:ln w="12700">
            <a:noFill/>
            <a:miter lim="800000"/>
            <a:headEnd/>
            <a:tailEnd/>
          </a:ln>
        </p:spPr>
        <p:txBody>
          <a:bodyPr anchor="ctr"/>
          <a:lstStyle/>
          <a:p>
            <a:pPr algn="ctr" eaLnBrk="0" hangingPunct="0">
              <a:spcBef>
                <a:spcPct val="50000"/>
              </a:spcBef>
              <a:buClr>
                <a:srgbClr val="CC0000"/>
              </a:buClr>
              <a:buFont typeface="Wingdings" pitchFamily="2" charset="2"/>
              <a:buNone/>
            </a:pPr>
            <a:r>
              <a:rPr lang="ca-ES" sz="2000" b="1">
                <a:solidFill>
                  <a:srgbClr val="6A1727"/>
                </a:solidFill>
              </a:rPr>
              <a:t>Índex</a:t>
            </a:r>
          </a:p>
        </p:txBody>
      </p:sp>
      <p:sp>
        <p:nvSpPr>
          <p:cNvPr id="17410" name="Text Box 28"/>
          <p:cNvSpPr txBox="1">
            <a:spLocks noChangeArrowheads="1"/>
          </p:cNvSpPr>
          <p:nvPr/>
        </p:nvSpPr>
        <p:spPr bwMode="auto">
          <a:xfrm>
            <a:off x="1258888" y="1412776"/>
            <a:ext cx="6408737" cy="4176464"/>
          </a:xfrm>
          <a:prstGeom prst="rect">
            <a:avLst/>
          </a:prstGeom>
          <a:noFill/>
          <a:ln w="9525">
            <a:noFill/>
            <a:miter lim="800000"/>
            <a:headEnd/>
            <a:tailEnd/>
          </a:ln>
        </p:spPr>
        <p:txBody>
          <a:bodyPr/>
          <a:lstStyle/>
          <a:p>
            <a:pPr marL="266700" indent="-266700" algn="just">
              <a:buClr>
                <a:srgbClr val="6A1727"/>
              </a:buClr>
              <a:buSzPct val="100000"/>
              <a:buFontTx/>
              <a:buAutoNum type="arabicPeriod"/>
            </a:pPr>
            <a:r>
              <a:rPr lang="ca-ES" sz="1600" b="1" dirty="0"/>
              <a:t>Objectius i metodologia</a:t>
            </a:r>
          </a:p>
          <a:p>
            <a:pPr marL="266700" indent="-266700" algn="just">
              <a:buClr>
                <a:srgbClr val="6A1727"/>
              </a:buClr>
              <a:buSzPct val="100000"/>
            </a:pPr>
            <a:endParaRPr lang="ca-ES" sz="1600" b="1" dirty="0"/>
          </a:p>
          <a:p>
            <a:pPr marL="266700" indent="-266700" algn="just">
              <a:buClr>
                <a:srgbClr val="6A1727"/>
              </a:buClr>
              <a:buSzPct val="100000"/>
              <a:buFont typeface="Arial" charset="0"/>
              <a:buAutoNum type="arabicPeriod" startAt="2"/>
            </a:pPr>
            <a:r>
              <a:rPr lang="ca-ES" sz="1600" b="1" dirty="0"/>
              <a:t>Perfil dels enquestats</a:t>
            </a:r>
          </a:p>
          <a:p>
            <a:pPr marL="266700" indent="-266700" algn="just">
              <a:buClr>
                <a:srgbClr val="6A1727"/>
              </a:buClr>
              <a:buSzPct val="100000"/>
            </a:pPr>
            <a:endParaRPr lang="ca-ES" sz="1600" b="1" dirty="0"/>
          </a:p>
          <a:p>
            <a:pPr marL="266700" indent="-266700" algn="just">
              <a:buClr>
                <a:srgbClr val="6A1727"/>
              </a:buClr>
              <a:buSzPct val="100000"/>
              <a:buFont typeface="Arial" charset="0"/>
              <a:buAutoNum type="arabicPeriod" startAt="3"/>
            </a:pPr>
            <a:r>
              <a:rPr lang="ca-ES" sz="1600" b="1" dirty="0"/>
              <a:t>Situació laboral i condicions de treball</a:t>
            </a:r>
          </a:p>
          <a:p>
            <a:pPr marL="266700" indent="-266700" algn="just">
              <a:buClr>
                <a:srgbClr val="6A1727"/>
              </a:buClr>
              <a:buSzPct val="100000"/>
              <a:buFont typeface="Arial" charset="0"/>
              <a:buAutoNum type="arabicPeriod" startAt="3"/>
            </a:pPr>
            <a:endParaRPr lang="ca-ES" sz="1600" b="1" dirty="0"/>
          </a:p>
          <a:p>
            <a:pPr marL="266700" indent="-266700" algn="just">
              <a:buClr>
                <a:srgbClr val="6A1727"/>
              </a:buClr>
              <a:buSzPct val="100000"/>
              <a:buFont typeface="Arial" charset="0"/>
              <a:buAutoNum type="arabicPeriod" startAt="3"/>
            </a:pPr>
            <a:r>
              <a:rPr lang="ca-ES" sz="1600" b="1" dirty="0"/>
              <a:t>Procés de trobar feina</a:t>
            </a:r>
          </a:p>
          <a:p>
            <a:pPr marL="266700" indent="-266700" algn="just">
              <a:buClr>
                <a:srgbClr val="6A1727"/>
              </a:buClr>
              <a:buSzPct val="100000"/>
              <a:buFont typeface="Arial" charset="0"/>
              <a:buAutoNum type="arabicPeriod" startAt="3"/>
            </a:pPr>
            <a:endParaRPr lang="ca-ES" sz="1600" b="1" dirty="0"/>
          </a:p>
          <a:p>
            <a:pPr marL="266700" indent="-266700" algn="just">
              <a:buClr>
                <a:srgbClr val="6A1727"/>
              </a:buClr>
              <a:buSzPct val="100000"/>
              <a:buFont typeface="Arial" charset="0"/>
              <a:buAutoNum type="arabicPeriod" startAt="3"/>
            </a:pPr>
            <a:r>
              <a:rPr lang="ca-ES" sz="1600" b="1" dirty="0"/>
              <a:t>Atur</a:t>
            </a:r>
          </a:p>
          <a:p>
            <a:pPr marL="266700" indent="-266700" algn="just">
              <a:buClr>
                <a:srgbClr val="6A1727"/>
              </a:buClr>
              <a:buSzPct val="100000"/>
              <a:buFont typeface="Arial" charset="0"/>
              <a:buAutoNum type="arabicPeriod" startAt="3"/>
            </a:pPr>
            <a:endParaRPr lang="ca-ES" sz="1600" b="1" dirty="0"/>
          </a:p>
          <a:p>
            <a:pPr marL="266700" indent="-266700" algn="just">
              <a:buClr>
                <a:srgbClr val="6A1727"/>
              </a:buClr>
              <a:buSzPct val="100000"/>
              <a:buFont typeface="Arial" charset="0"/>
              <a:buAutoNum type="arabicPeriod" startAt="3"/>
            </a:pPr>
            <a:r>
              <a:rPr lang="ca-ES" sz="1600" b="1" dirty="0"/>
              <a:t>Mobilitat</a:t>
            </a:r>
          </a:p>
          <a:p>
            <a:pPr marL="266700" indent="-266700" algn="just">
              <a:buClr>
                <a:srgbClr val="6A1727"/>
              </a:buClr>
              <a:buSzPct val="100000"/>
              <a:buFont typeface="Arial" charset="0"/>
              <a:buAutoNum type="arabicPeriod" startAt="3"/>
            </a:pPr>
            <a:endParaRPr lang="ca-ES" sz="1600" b="1" dirty="0"/>
          </a:p>
          <a:p>
            <a:pPr marL="266700" indent="-266700" algn="just">
              <a:buClr>
                <a:srgbClr val="6A1727"/>
              </a:buClr>
              <a:buSzPct val="100000"/>
              <a:buFont typeface="Arial" charset="0"/>
              <a:buAutoNum type="arabicPeriod" startAt="3"/>
            </a:pPr>
            <a:r>
              <a:rPr lang="ca-ES" sz="1600" b="1" dirty="0"/>
              <a:t>Formació contínua</a:t>
            </a:r>
          </a:p>
          <a:p>
            <a:pPr marL="266700" indent="-266700" algn="just">
              <a:buClr>
                <a:srgbClr val="6A1727"/>
              </a:buClr>
              <a:buSzPct val="100000"/>
              <a:buFont typeface="Arial" charset="0"/>
              <a:buAutoNum type="arabicPeriod" startAt="3"/>
            </a:pPr>
            <a:endParaRPr lang="ca-ES" sz="1600" b="1" dirty="0"/>
          </a:p>
          <a:p>
            <a:pPr marL="266700" indent="-266700" algn="just">
              <a:buClr>
                <a:srgbClr val="6A1727"/>
              </a:buClr>
              <a:buSzPct val="100000"/>
              <a:buFont typeface="Arial" charset="0"/>
              <a:buAutoNum type="arabicPeriod" startAt="3"/>
            </a:pPr>
            <a:r>
              <a:rPr lang="ca-ES" sz="1600" b="1" dirty="0"/>
              <a:t>Valoració de la formació</a:t>
            </a:r>
          </a:p>
          <a:p>
            <a:pPr marL="266700" indent="-266700" algn="just">
              <a:buClr>
                <a:srgbClr val="6A1727"/>
              </a:buClr>
              <a:buSzPct val="100000"/>
              <a:buFont typeface="Arial" charset="0"/>
              <a:buAutoNum type="arabicPeriod" startAt="3"/>
            </a:pPr>
            <a:endParaRPr lang="ca-ES" sz="1600" b="1" dirty="0"/>
          </a:p>
          <a:p>
            <a:pPr marL="266700" indent="-266700" algn="just">
              <a:buClr>
                <a:srgbClr val="6A1727"/>
              </a:buClr>
              <a:buSzPct val="100000"/>
              <a:buFont typeface="Arial" charset="0"/>
              <a:buAutoNum type="arabicPeriod" startAt="3"/>
            </a:pPr>
            <a:r>
              <a:rPr lang="ca-ES" sz="1600" b="1" dirty="0"/>
              <a:t>Annex</a:t>
            </a:r>
          </a:p>
          <a:p>
            <a:pPr marL="266700" indent="-266700" algn="just">
              <a:buClr>
                <a:srgbClr val="6A1727"/>
              </a:buClr>
              <a:buSzPct val="100000"/>
            </a:pPr>
            <a:endParaRPr lang="ca-ES" sz="1600" b="1" dirty="0"/>
          </a:p>
        </p:txBody>
      </p:sp>
      <p:sp>
        <p:nvSpPr>
          <p:cNvPr id="17411" name="2 Marcador de número de diapositiva"/>
          <p:cNvSpPr txBox="1">
            <a:spLocks/>
          </p:cNvSpPr>
          <p:nvPr/>
        </p:nvSpPr>
        <p:spPr bwMode="auto">
          <a:xfrm>
            <a:off x="6875463" y="6597650"/>
            <a:ext cx="2133600" cy="188913"/>
          </a:xfrm>
          <a:prstGeom prst="rect">
            <a:avLst/>
          </a:prstGeom>
          <a:noFill/>
          <a:ln w="9525">
            <a:noFill/>
            <a:miter lim="800000"/>
            <a:headEnd/>
            <a:tailEnd/>
          </a:ln>
        </p:spPr>
        <p:txBody>
          <a:bodyPr/>
          <a:lstStyle/>
          <a:p>
            <a:pPr algn="r"/>
            <a:fld id="{AAFFBE4C-587D-41BA-A328-FE77AAE876BB}" type="slidenum">
              <a:rPr lang="es-ES" sz="900"/>
              <a:pPr algn="r"/>
              <a:t>2</a:t>
            </a:fld>
            <a:endParaRPr lang="es-ES" sz="900"/>
          </a:p>
        </p:txBody>
      </p:sp>
    </p:spTree>
  </p:cSld>
  <p:clrMapOvr>
    <a:masterClrMapping/>
  </p:clrMapOvr>
  <p:transition>
    <p:strips dir="rd"/>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9" name="2 Marcador de número de diapositiva"/>
          <p:cNvSpPr txBox="1">
            <a:spLocks/>
          </p:cNvSpPr>
          <p:nvPr/>
        </p:nvSpPr>
        <p:spPr bwMode="auto">
          <a:xfrm>
            <a:off x="6875463" y="6553200"/>
            <a:ext cx="2133600" cy="188913"/>
          </a:xfrm>
          <a:prstGeom prst="rect">
            <a:avLst/>
          </a:prstGeom>
          <a:noFill/>
          <a:ln w="9525">
            <a:noFill/>
            <a:miter lim="800000"/>
            <a:headEnd/>
            <a:tailEnd/>
          </a:ln>
        </p:spPr>
        <p:txBody>
          <a:bodyPr/>
          <a:lstStyle/>
          <a:p>
            <a:pPr algn="r"/>
            <a:fld id="{8CFBA002-771C-4130-86AE-0DA98392628E}" type="slidenum">
              <a:rPr lang="es-ES" sz="900"/>
              <a:pPr algn="r"/>
              <a:t>20</a:t>
            </a:fld>
            <a:endParaRPr lang="es-ES" sz="900"/>
          </a:p>
        </p:txBody>
      </p:sp>
      <p:sp>
        <p:nvSpPr>
          <p:cNvPr id="26" name="25 Rectángulo"/>
          <p:cNvSpPr/>
          <p:nvPr/>
        </p:nvSpPr>
        <p:spPr>
          <a:xfrm>
            <a:off x="2599192" y="1777359"/>
            <a:ext cx="3943708" cy="400110"/>
          </a:xfrm>
          <a:prstGeom prst="rect">
            <a:avLst/>
          </a:prstGeom>
        </p:spPr>
        <p:txBody>
          <a:bodyPr wrap="none">
            <a:spAutoFit/>
          </a:bodyPr>
          <a:lstStyle/>
          <a:p>
            <a:pPr algn="ctr"/>
            <a:r>
              <a:rPr lang="ca-ES" sz="1000" b="1" i="1" dirty="0"/>
              <a:t>Tens o tenies una jornada laboral a temps complet? </a:t>
            </a:r>
          </a:p>
          <a:p>
            <a:pPr algn="ctr"/>
            <a:r>
              <a:rPr lang="ca-ES" sz="1000" b="1" i="1" dirty="0"/>
              <a:t>(feina actual o darrera feina)</a:t>
            </a:r>
            <a:endParaRPr lang="es-ES" sz="1000" b="1" i="1" dirty="0"/>
          </a:p>
        </p:txBody>
      </p:sp>
      <p:sp>
        <p:nvSpPr>
          <p:cNvPr id="9" name="8 Rectángulo redondeado"/>
          <p:cNvSpPr/>
          <p:nvPr/>
        </p:nvSpPr>
        <p:spPr>
          <a:xfrm>
            <a:off x="683568" y="1124744"/>
            <a:ext cx="2520280" cy="288032"/>
          </a:xfrm>
          <a:prstGeom prst="roundRect">
            <a:avLst/>
          </a:prstGeom>
          <a:solidFill>
            <a:srgbClr val="006600">
              <a:alpha val="67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ca-ES" sz="1400" b="1" dirty="0">
                <a:solidFill>
                  <a:srgbClr val="FFFFFF"/>
                </a:solidFill>
                <a:sym typeface="Helvetica" pitchFamily="34" charset="0"/>
              </a:rPr>
              <a:t>B. Jornada laboral</a:t>
            </a:r>
          </a:p>
        </p:txBody>
      </p:sp>
      <p:sp>
        <p:nvSpPr>
          <p:cNvPr id="28" name="27 CuadroTexto"/>
          <p:cNvSpPr txBox="1"/>
          <p:nvPr/>
        </p:nvSpPr>
        <p:spPr>
          <a:xfrm>
            <a:off x="2599192" y="3932990"/>
            <a:ext cx="2952328" cy="253916"/>
          </a:xfrm>
          <a:prstGeom prst="rect">
            <a:avLst/>
          </a:prstGeom>
          <a:noFill/>
        </p:spPr>
        <p:txBody>
          <a:bodyPr wrap="square">
            <a:spAutoFit/>
          </a:bodyPr>
          <a:lstStyle/>
          <a:p>
            <a:pPr algn="ctr">
              <a:defRPr/>
            </a:pPr>
            <a:r>
              <a:rPr lang="ca-ES" sz="1050" i="1" dirty="0">
                <a:latin typeface="+mn-lt"/>
                <a:ea typeface="Helvetica" charset="0"/>
                <a:cs typeface="Helvetica" charset="0"/>
                <a:sym typeface="Helvetica" charset="0"/>
              </a:rPr>
              <a:t>Base (han treballat): 12</a:t>
            </a:r>
          </a:p>
        </p:txBody>
      </p:sp>
      <p:graphicFrame>
        <p:nvGraphicFramePr>
          <p:cNvPr id="10" name="9 Gráfico"/>
          <p:cNvGraphicFramePr/>
          <p:nvPr>
            <p:extLst>
              <p:ext uri="{D42A27DB-BD31-4B8C-83A1-F6EECF244321}">
                <p14:modId xmlns:p14="http://schemas.microsoft.com/office/powerpoint/2010/main" val="3512876790"/>
              </p:ext>
            </p:extLst>
          </p:nvPr>
        </p:nvGraphicFramePr>
        <p:xfrm>
          <a:off x="647266" y="2087205"/>
          <a:ext cx="6096000" cy="1800200"/>
        </p:xfrm>
        <a:graphic>
          <a:graphicData uri="http://schemas.openxmlformats.org/drawingml/2006/chart">
            <c:chart xmlns:c="http://schemas.openxmlformats.org/drawingml/2006/chart" xmlns:r="http://schemas.openxmlformats.org/officeDocument/2006/relationships" r:id="rId2"/>
          </a:graphicData>
        </a:graphic>
      </p:graphicFrame>
      <p:sp>
        <p:nvSpPr>
          <p:cNvPr id="20" name="34 Rectángulo"/>
          <p:cNvSpPr/>
          <p:nvPr/>
        </p:nvSpPr>
        <p:spPr>
          <a:xfrm>
            <a:off x="6929050" y="2637492"/>
            <a:ext cx="1884646" cy="215444"/>
          </a:xfrm>
          <a:prstGeom prst="rect">
            <a:avLst/>
          </a:prstGeom>
        </p:spPr>
        <p:txBody>
          <a:bodyPr wrap="square">
            <a:spAutoFit/>
          </a:bodyPr>
          <a:lstStyle>
            <a:defPPr>
              <a:defRPr lang="ca-ES"/>
            </a:defPPr>
            <a:lvl1pPr algn="l" rtl="0" fontAlgn="base">
              <a:spcBef>
                <a:spcPct val="0"/>
              </a:spcBef>
              <a:spcAft>
                <a:spcPct val="0"/>
              </a:spcAft>
              <a:defRPr sz="1100" kern="1200">
                <a:solidFill>
                  <a:schemeClr val="tx1"/>
                </a:solidFill>
                <a:latin typeface="Verdana" pitchFamily="34" charset="0"/>
                <a:ea typeface="ＭＳ Ｐゴシック" pitchFamily="34" charset="-128"/>
                <a:cs typeface="Arial" charset="0"/>
              </a:defRPr>
            </a:lvl1pPr>
            <a:lvl2pPr marL="457200" algn="l" rtl="0" fontAlgn="base">
              <a:spcBef>
                <a:spcPct val="0"/>
              </a:spcBef>
              <a:spcAft>
                <a:spcPct val="0"/>
              </a:spcAft>
              <a:defRPr sz="1100" kern="1200">
                <a:solidFill>
                  <a:schemeClr val="tx1"/>
                </a:solidFill>
                <a:latin typeface="Verdana" pitchFamily="34" charset="0"/>
                <a:ea typeface="ＭＳ Ｐゴシック" pitchFamily="34" charset="-128"/>
                <a:cs typeface="Arial" charset="0"/>
              </a:defRPr>
            </a:lvl2pPr>
            <a:lvl3pPr marL="914400" algn="l" rtl="0" fontAlgn="base">
              <a:spcBef>
                <a:spcPct val="0"/>
              </a:spcBef>
              <a:spcAft>
                <a:spcPct val="0"/>
              </a:spcAft>
              <a:defRPr sz="1100" kern="1200">
                <a:solidFill>
                  <a:schemeClr val="tx1"/>
                </a:solidFill>
                <a:latin typeface="Verdana" pitchFamily="34" charset="0"/>
                <a:ea typeface="ＭＳ Ｐゴシック" pitchFamily="34" charset="-128"/>
                <a:cs typeface="Arial" charset="0"/>
              </a:defRPr>
            </a:lvl3pPr>
            <a:lvl4pPr marL="1371600" algn="l" rtl="0" fontAlgn="base">
              <a:spcBef>
                <a:spcPct val="0"/>
              </a:spcBef>
              <a:spcAft>
                <a:spcPct val="0"/>
              </a:spcAft>
              <a:defRPr sz="1100" kern="1200">
                <a:solidFill>
                  <a:schemeClr val="tx1"/>
                </a:solidFill>
                <a:latin typeface="Verdana" pitchFamily="34" charset="0"/>
                <a:ea typeface="ＭＳ Ｐゴシック" pitchFamily="34" charset="-128"/>
                <a:cs typeface="Arial" charset="0"/>
              </a:defRPr>
            </a:lvl4pPr>
            <a:lvl5pPr marL="1828800" algn="l" rtl="0" fontAlgn="base">
              <a:spcBef>
                <a:spcPct val="0"/>
              </a:spcBef>
              <a:spcAft>
                <a:spcPct val="0"/>
              </a:spcAft>
              <a:defRPr sz="1100" kern="1200">
                <a:solidFill>
                  <a:schemeClr val="tx1"/>
                </a:solidFill>
                <a:latin typeface="Verdana" pitchFamily="34" charset="0"/>
                <a:ea typeface="ＭＳ Ｐゴシック" pitchFamily="34" charset="-128"/>
                <a:cs typeface="Arial" charset="0"/>
              </a:defRPr>
            </a:lvl5pPr>
            <a:lvl6pPr marL="2286000" algn="l" defTabSz="914400" rtl="0" eaLnBrk="1" latinLnBrk="0" hangingPunct="1">
              <a:defRPr sz="1100" kern="1200">
                <a:solidFill>
                  <a:schemeClr val="tx1"/>
                </a:solidFill>
                <a:latin typeface="Verdana" pitchFamily="34" charset="0"/>
                <a:ea typeface="ＭＳ Ｐゴシック" pitchFamily="34" charset="-128"/>
                <a:cs typeface="Arial" charset="0"/>
              </a:defRPr>
            </a:lvl6pPr>
            <a:lvl7pPr marL="2743200" algn="l" defTabSz="914400" rtl="0" eaLnBrk="1" latinLnBrk="0" hangingPunct="1">
              <a:defRPr sz="1100" kern="1200">
                <a:solidFill>
                  <a:schemeClr val="tx1"/>
                </a:solidFill>
                <a:latin typeface="Verdana" pitchFamily="34" charset="0"/>
                <a:ea typeface="ＭＳ Ｐゴシック" pitchFamily="34" charset="-128"/>
                <a:cs typeface="Arial" charset="0"/>
              </a:defRPr>
            </a:lvl7pPr>
            <a:lvl8pPr marL="3200400" algn="l" defTabSz="914400" rtl="0" eaLnBrk="1" latinLnBrk="0" hangingPunct="1">
              <a:defRPr sz="1100" kern="1200">
                <a:solidFill>
                  <a:schemeClr val="tx1"/>
                </a:solidFill>
                <a:latin typeface="Verdana" pitchFamily="34" charset="0"/>
                <a:ea typeface="ＭＳ Ｐゴシック" pitchFamily="34" charset="-128"/>
                <a:cs typeface="Arial" charset="0"/>
              </a:defRPr>
            </a:lvl8pPr>
            <a:lvl9pPr marL="3657600" algn="l" defTabSz="914400" rtl="0" eaLnBrk="1" latinLnBrk="0" hangingPunct="1">
              <a:defRPr sz="1100" kern="1200">
                <a:solidFill>
                  <a:schemeClr val="tx1"/>
                </a:solidFill>
                <a:latin typeface="Verdana" pitchFamily="34" charset="0"/>
                <a:ea typeface="ＭＳ Ｐゴシック" pitchFamily="34" charset="-128"/>
                <a:cs typeface="Arial" charset="0"/>
              </a:defRPr>
            </a:lvl9pPr>
          </a:lstStyle>
          <a:p>
            <a:r>
              <a:rPr lang="ca-ES" sz="800" b="1" i="1" u="sng" dirty="0">
                <a:solidFill>
                  <a:srgbClr val="000000"/>
                </a:solidFill>
                <a:cs typeface="Helvetica" charset="0"/>
                <a:sym typeface="Helvetica" charset="0"/>
              </a:rPr>
              <a:t>Per quin motiu?</a:t>
            </a:r>
            <a:r>
              <a:rPr lang="ca-ES" sz="800" b="1" i="1" dirty="0">
                <a:solidFill>
                  <a:srgbClr val="000000"/>
                </a:solidFill>
                <a:cs typeface="Helvetica" charset="0"/>
                <a:sym typeface="Helvetica" charset="0"/>
              </a:rPr>
              <a:t> </a:t>
            </a:r>
            <a:endParaRPr lang="es-ES" sz="800" u="sng" dirty="0"/>
          </a:p>
        </p:txBody>
      </p:sp>
      <p:sp>
        <p:nvSpPr>
          <p:cNvPr id="23" name="66 Elipse">
            <a:extLst>
              <a:ext uri="{FF2B5EF4-FFF2-40B4-BE49-F238E27FC236}">
                <a16:creationId xmlns:a16="http://schemas.microsoft.com/office/drawing/2014/main" xmlns="" id="{D25BBD42-E914-480C-9F6E-AE8431680930}"/>
              </a:ext>
            </a:extLst>
          </p:cNvPr>
          <p:cNvSpPr/>
          <p:nvPr/>
        </p:nvSpPr>
        <p:spPr bwMode="auto">
          <a:xfrm>
            <a:off x="7919052" y="2969081"/>
            <a:ext cx="973428" cy="333966"/>
          </a:xfrm>
          <a:prstGeom prst="ellipse">
            <a:avLst/>
          </a:prstGeom>
          <a:noFill/>
          <a:ln w="3175" cap="flat" cmpd="sng" algn="ctr">
            <a:noFill/>
            <a:prstDash val="solid"/>
            <a:round/>
            <a:headEnd type="none" w="med" len="med"/>
            <a:tailEnd type="none" w="med" len="med"/>
          </a:ln>
          <a:effectLst/>
        </p:spPr>
        <p:txBody>
          <a:bodyPr vert="horz" wrap="square" lIns="0" tIns="36000" rIns="0" bIns="4680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s-ES" sz="1000" b="1" dirty="0"/>
              <a:t>100</a:t>
            </a:r>
            <a:r>
              <a:rPr kumimoji="0" lang="es-ES" sz="1000" b="1" i="0" u="none" strike="noStrike" cap="none" normalizeH="0" baseline="0" dirty="0">
                <a:ln>
                  <a:noFill/>
                </a:ln>
                <a:effectLst/>
                <a:latin typeface="Verdana" pitchFamily="34" charset="0"/>
                <a:ea typeface="ＭＳ Ｐゴシック" pitchFamily="34" charset="-128"/>
              </a:rPr>
              <a:t>%</a:t>
            </a:r>
          </a:p>
        </p:txBody>
      </p:sp>
      <p:sp>
        <p:nvSpPr>
          <p:cNvPr id="24" name="67 Elipse">
            <a:extLst>
              <a:ext uri="{FF2B5EF4-FFF2-40B4-BE49-F238E27FC236}">
                <a16:creationId xmlns:a16="http://schemas.microsoft.com/office/drawing/2014/main" xmlns="" id="{34A3364B-26B3-4A7B-B669-F4453A93FB52}"/>
              </a:ext>
            </a:extLst>
          </p:cNvPr>
          <p:cNvSpPr/>
          <p:nvPr/>
        </p:nvSpPr>
        <p:spPr bwMode="auto">
          <a:xfrm>
            <a:off x="8149590" y="3249447"/>
            <a:ext cx="720080" cy="333966"/>
          </a:xfrm>
          <a:prstGeom prst="ellipse">
            <a:avLst/>
          </a:prstGeom>
          <a:noFill/>
          <a:ln w="3175" cap="flat" cmpd="sng" algn="ctr">
            <a:noFill/>
            <a:prstDash val="solid"/>
            <a:round/>
            <a:headEnd type="none" w="med" len="med"/>
            <a:tailEnd type="none" w="med" len="med"/>
          </a:ln>
          <a:effectLst/>
        </p:spPr>
        <p:txBody>
          <a:bodyPr vert="horz" wrap="square" lIns="0" tIns="36000" rIns="0" bIns="4680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s-ES" sz="1000" b="1" i="0" u="none" strike="noStrike" cap="none" normalizeH="0" baseline="0" dirty="0">
                <a:ln>
                  <a:noFill/>
                </a:ln>
                <a:effectLst/>
                <a:latin typeface="Verdana" pitchFamily="34" charset="0"/>
                <a:ea typeface="ＭＳ Ｐゴシック" pitchFamily="34" charset="-128"/>
              </a:rPr>
              <a:t>0%</a:t>
            </a:r>
          </a:p>
        </p:txBody>
      </p:sp>
      <p:sp>
        <p:nvSpPr>
          <p:cNvPr id="25" name="68 Rectángulo">
            <a:extLst>
              <a:ext uri="{FF2B5EF4-FFF2-40B4-BE49-F238E27FC236}">
                <a16:creationId xmlns:a16="http://schemas.microsoft.com/office/drawing/2014/main" xmlns="" id="{4D8EB8DC-E588-4D15-8E69-7152EE1C5971}"/>
              </a:ext>
            </a:extLst>
          </p:cNvPr>
          <p:cNvSpPr/>
          <p:nvPr/>
        </p:nvSpPr>
        <p:spPr>
          <a:xfrm>
            <a:off x="6948265" y="2924944"/>
            <a:ext cx="1152127" cy="338554"/>
          </a:xfrm>
          <a:prstGeom prst="rect">
            <a:avLst/>
          </a:prstGeom>
        </p:spPr>
        <p:txBody>
          <a:bodyPr wrap="square">
            <a:spAutoFit/>
          </a:bodyPr>
          <a:lstStyle/>
          <a:p>
            <a:r>
              <a:rPr lang="ca-ES" sz="800" b="1" i="1" dirty="0">
                <a:solidFill>
                  <a:srgbClr val="000000"/>
                </a:solidFill>
                <a:cs typeface="Helvetica" charset="0"/>
                <a:sym typeface="Helvetica" charset="0"/>
              </a:rPr>
              <a:t>A proposta de l’empresa</a:t>
            </a:r>
            <a:endParaRPr lang="es-ES" sz="800" dirty="0"/>
          </a:p>
        </p:txBody>
      </p:sp>
      <p:sp>
        <p:nvSpPr>
          <p:cNvPr id="27" name="69 Rectángulo">
            <a:extLst>
              <a:ext uri="{FF2B5EF4-FFF2-40B4-BE49-F238E27FC236}">
                <a16:creationId xmlns:a16="http://schemas.microsoft.com/office/drawing/2014/main" xmlns="" id="{96309C2C-5346-4E12-B6E6-6098DE18A96C}"/>
              </a:ext>
            </a:extLst>
          </p:cNvPr>
          <p:cNvSpPr/>
          <p:nvPr/>
        </p:nvSpPr>
        <p:spPr>
          <a:xfrm>
            <a:off x="6948264" y="3312378"/>
            <a:ext cx="963030" cy="338554"/>
          </a:xfrm>
          <a:prstGeom prst="rect">
            <a:avLst/>
          </a:prstGeom>
        </p:spPr>
        <p:txBody>
          <a:bodyPr wrap="square">
            <a:spAutoFit/>
          </a:bodyPr>
          <a:lstStyle/>
          <a:p>
            <a:r>
              <a:rPr lang="ca-ES" sz="800" b="1" i="1" dirty="0">
                <a:solidFill>
                  <a:srgbClr val="000000"/>
                </a:solidFill>
                <a:cs typeface="Helvetica" charset="0"/>
                <a:sym typeface="Helvetica" charset="0"/>
              </a:rPr>
              <a:t>Per voluntat pròpia</a:t>
            </a:r>
            <a:endParaRPr lang="es-ES" sz="800" dirty="0"/>
          </a:p>
        </p:txBody>
      </p:sp>
      <p:sp>
        <p:nvSpPr>
          <p:cNvPr id="29" name="70 Flecha derecha">
            <a:extLst>
              <a:ext uri="{FF2B5EF4-FFF2-40B4-BE49-F238E27FC236}">
                <a16:creationId xmlns:a16="http://schemas.microsoft.com/office/drawing/2014/main" xmlns="" id="{4B5486E9-DBDF-4C96-BB8E-829638748F63}"/>
              </a:ext>
            </a:extLst>
          </p:cNvPr>
          <p:cNvSpPr/>
          <p:nvPr/>
        </p:nvSpPr>
        <p:spPr bwMode="auto">
          <a:xfrm>
            <a:off x="5932636" y="3172414"/>
            <a:ext cx="684000" cy="216000"/>
          </a:xfrm>
          <a:prstGeom prst="rightArrow">
            <a:avLst/>
          </a:prstGeom>
          <a:noFill/>
          <a:ln w="3175" cap="flat" cmpd="sng" algn="ctr">
            <a:solidFill>
              <a:schemeClr val="tx1"/>
            </a:solidFill>
            <a:prstDash val="solid"/>
            <a:round/>
            <a:headEnd type="none" w="med" len="med"/>
            <a:tailEnd type="none" w="med" len="med"/>
          </a:ln>
          <a:effectLst/>
        </p:spPr>
        <p:txBody>
          <a:bodyPr vert="horz" wrap="square" lIns="90000" tIns="46800" rIns="90000" bIns="4680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s-ES" sz="1100" b="0" i="0" u="none" strike="noStrike" cap="none" normalizeH="0" baseline="0">
              <a:ln>
                <a:noFill/>
              </a:ln>
              <a:solidFill>
                <a:schemeClr val="tx1"/>
              </a:solidFill>
              <a:effectLst/>
              <a:latin typeface="Verdana" pitchFamily="34" charset="0"/>
              <a:ea typeface="ＭＳ Ｐゴシック" pitchFamily="34" charset="-128"/>
            </a:endParaRPr>
          </a:p>
        </p:txBody>
      </p:sp>
      <p:cxnSp>
        <p:nvCxnSpPr>
          <p:cNvPr id="30" name="71 Conector recto de flecha">
            <a:extLst>
              <a:ext uri="{FF2B5EF4-FFF2-40B4-BE49-F238E27FC236}">
                <a16:creationId xmlns:a16="http://schemas.microsoft.com/office/drawing/2014/main" xmlns="" id="{E8F484C9-A71C-40B6-8D54-471905F43824}"/>
              </a:ext>
            </a:extLst>
          </p:cNvPr>
          <p:cNvCxnSpPr/>
          <p:nvPr/>
        </p:nvCxnSpPr>
        <p:spPr bwMode="auto">
          <a:xfrm flipV="1">
            <a:off x="6685772" y="3128398"/>
            <a:ext cx="288032" cy="144016"/>
          </a:xfrm>
          <a:prstGeom prst="straightConnector1">
            <a:avLst/>
          </a:prstGeom>
          <a:noFill/>
          <a:ln w="15875" cap="flat" cmpd="sng" algn="ctr">
            <a:solidFill>
              <a:schemeClr val="tx1"/>
            </a:solidFill>
            <a:prstDash val="solid"/>
            <a:round/>
            <a:headEnd type="none" w="med" len="med"/>
            <a:tailEnd type="arrow"/>
          </a:ln>
          <a:effectLst/>
        </p:spPr>
      </p:cxnSp>
      <p:cxnSp>
        <p:nvCxnSpPr>
          <p:cNvPr id="31" name="72 Conector recto de flecha">
            <a:extLst>
              <a:ext uri="{FF2B5EF4-FFF2-40B4-BE49-F238E27FC236}">
                <a16:creationId xmlns:a16="http://schemas.microsoft.com/office/drawing/2014/main" xmlns="" id="{60CBC141-628C-484D-AB07-DE6B2DC19ACD}"/>
              </a:ext>
            </a:extLst>
          </p:cNvPr>
          <p:cNvCxnSpPr/>
          <p:nvPr/>
        </p:nvCxnSpPr>
        <p:spPr bwMode="auto">
          <a:xfrm>
            <a:off x="6685772" y="3344422"/>
            <a:ext cx="288032" cy="72008"/>
          </a:xfrm>
          <a:prstGeom prst="straightConnector1">
            <a:avLst/>
          </a:prstGeom>
          <a:noFill/>
          <a:ln w="15875" cap="flat" cmpd="sng" algn="ctr">
            <a:solidFill>
              <a:schemeClr val="tx1"/>
            </a:solidFill>
            <a:prstDash val="solid"/>
            <a:round/>
            <a:headEnd type="none" w="med" len="med"/>
            <a:tailEnd type="arrow"/>
          </a:ln>
          <a:effectLst/>
        </p:spPr>
      </p:cxnSp>
      <p:sp>
        <p:nvSpPr>
          <p:cNvPr id="32" name="73 CuadroTexto">
            <a:extLst>
              <a:ext uri="{FF2B5EF4-FFF2-40B4-BE49-F238E27FC236}">
                <a16:creationId xmlns:a16="http://schemas.microsoft.com/office/drawing/2014/main" xmlns="" id="{715758F9-C93F-4FFE-8B6A-90D44AF4151C}"/>
              </a:ext>
            </a:extLst>
          </p:cNvPr>
          <p:cNvSpPr txBox="1"/>
          <p:nvPr/>
        </p:nvSpPr>
        <p:spPr>
          <a:xfrm>
            <a:off x="5894828" y="3172600"/>
            <a:ext cx="648072" cy="200055"/>
          </a:xfrm>
          <a:prstGeom prst="rect">
            <a:avLst/>
          </a:prstGeom>
          <a:noFill/>
        </p:spPr>
        <p:txBody>
          <a:bodyPr wrap="square">
            <a:spAutoFit/>
          </a:bodyPr>
          <a:lstStyle/>
          <a:p>
            <a:pPr algn="ctr">
              <a:defRPr/>
            </a:pPr>
            <a:r>
              <a:rPr lang="ca-ES" sz="700" i="1" dirty="0">
                <a:latin typeface="+mn-lt"/>
                <a:ea typeface="Helvetica" charset="0"/>
                <a:cs typeface="Helvetica" charset="0"/>
                <a:sym typeface="Helvetica" charset="0"/>
              </a:rPr>
              <a:t>Base:1</a:t>
            </a:r>
          </a:p>
        </p:txBody>
      </p:sp>
      <p:sp>
        <p:nvSpPr>
          <p:cNvPr id="18" name="Text Box 42">
            <a:extLst>
              <a:ext uri="{FF2B5EF4-FFF2-40B4-BE49-F238E27FC236}">
                <a16:creationId xmlns:a16="http://schemas.microsoft.com/office/drawing/2014/main" xmlns="" id="{D3FD7248-893F-4489-9D7F-D6AA19869278}"/>
              </a:ext>
            </a:extLst>
          </p:cNvPr>
          <p:cNvSpPr txBox="1">
            <a:spLocks noChangeArrowheads="1"/>
          </p:cNvSpPr>
          <p:nvPr/>
        </p:nvSpPr>
        <p:spPr bwMode="auto">
          <a:xfrm>
            <a:off x="0" y="0"/>
            <a:ext cx="9144000" cy="692150"/>
          </a:xfrm>
          <a:prstGeom prst="rect">
            <a:avLst/>
          </a:prstGeom>
          <a:noFill/>
          <a:ln w="12700">
            <a:noFill/>
            <a:miter lim="800000"/>
            <a:headEnd/>
            <a:tailEnd/>
          </a:ln>
        </p:spPr>
        <p:txBody>
          <a:bodyPr anchor="ctr"/>
          <a:lstStyle/>
          <a:p>
            <a:pPr indent="1973263" eaLnBrk="0" hangingPunct="0">
              <a:spcBef>
                <a:spcPct val="50000"/>
              </a:spcBef>
              <a:buClr>
                <a:srgbClr val="CC0000"/>
              </a:buClr>
              <a:buFont typeface="Wingdings" pitchFamily="2" charset="2"/>
              <a:buNone/>
            </a:pPr>
            <a:r>
              <a:rPr lang="ca-ES" sz="2000" b="1" dirty="0">
                <a:solidFill>
                  <a:srgbClr val="6A1727"/>
                </a:solidFill>
              </a:rPr>
              <a:t>3. Situació laboral i condicions</a:t>
            </a:r>
          </a:p>
        </p:txBody>
      </p:sp>
    </p:spTree>
  </p:cSld>
  <p:clrMapOvr>
    <a:masterClrMapping/>
  </p:clrMapOvr>
  <p:transition>
    <p:strips dir="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box(in)">
                                      <p:cBhvr>
                                        <p:cTn id="7" dur="500"/>
                                        <p:tgtEl>
                                          <p:spTgt spid="23"/>
                                        </p:tgtEl>
                                      </p:cBhvr>
                                    </p:animEffect>
                                  </p:childTnLst>
                                </p:cTn>
                              </p:par>
                              <p:par>
                                <p:cTn id="8" presetID="4" presetClass="entr" presetSubtype="16" fill="hold" grpId="0" nodeType="withEffect">
                                  <p:stCondLst>
                                    <p:cond delay="0"/>
                                  </p:stCondLst>
                                  <p:childTnLst>
                                    <p:set>
                                      <p:cBhvr>
                                        <p:cTn id="9" dur="1" fill="hold">
                                          <p:stCondLst>
                                            <p:cond delay="0"/>
                                          </p:stCondLst>
                                        </p:cTn>
                                        <p:tgtEl>
                                          <p:spTgt spid="24"/>
                                        </p:tgtEl>
                                        <p:attrNameLst>
                                          <p:attrName>style.visibility</p:attrName>
                                        </p:attrNameLst>
                                      </p:cBhvr>
                                      <p:to>
                                        <p:strVal val="visible"/>
                                      </p:to>
                                    </p:set>
                                    <p:animEffect transition="in" filter="box(in)">
                                      <p:cBhvr>
                                        <p:cTn id="10" dur="500"/>
                                        <p:tgtEl>
                                          <p:spTgt spid="24"/>
                                        </p:tgtEl>
                                      </p:cBhvr>
                                    </p:animEffect>
                                  </p:childTnLst>
                                </p:cTn>
                              </p:par>
                              <p:par>
                                <p:cTn id="11" presetID="4" presetClass="entr" presetSubtype="16" fill="hold" grpId="0" nodeType="withEffect">
                                  <p:stCondLst>
                                    <p:cond delay="0"/>
                                  </p:stCondLst>
                                  <p:childTnLst>
                                    <p:set>
                                      <p:cBhvr>
                                        <p:cTn id="12" dur="1" fill="hold">
                                          <p:stCondLst>
                                            <p:cond delay="0"/>
                                          </p:stCondLst>
                                        </p:cTn>
                                        <p:tgtEl>
                                          <p:spTgt spid="25"/>
                                        </p:tgtEl>
                                        <p:attrNameLst>
                                          <p:attrName>style.visibility</p:attrName>
                                        </p:attrNameLst>
                                      </p:cBhvr>
                                      <p:to>
                                        <p:strVal val="visible"/>
                                      </p:to>
                                    </p:set>
                                    <p:animEffect transition="in" filter="box(in)">
                                      <p:cBhvr>
                                        <p:cTn id="13" dur="500"/>
                                        <p:tgtEl>
                                          <p:spTgt spid="25"/>
                                        </p:tgtEl>
                                      </p:cBhvr>
                                    </p:animEffect>
                                  </p:childTnLst>
                                </p:cTn>
                              </p:par>
                              <p:par>
                                <p:cTn id="14" presetID="4" presetClass="entr" presetSubtype="16" fill="hold" grpId="0" nodeType="withEffect">
                                  <p:stCondLst>
                                    <p:cond delay="0"/>
                                  </p:stCondLst>
                                  <p:childTnLst>
                                    <p:set>
                                      <p:cBhvr>
                                        <p:cTn id="15" dur="1" fill="hold">
                                          <p:stCondLst>
                                            <p:cond delay="0"/>
                                          </p:stCondLst>
                                        </p:cTn>
                                        <p:tgtEl>
                                          <p:spTgt spid="27"/>
                                        </p:tgtEl>
                                        <p:attrNameLst>
                                          <p:attrName>style.visibility</p:attrName>
                                        </p:attrNameLst>
                                      </p:cBhvr>
                                      <p:to>
                                        <p:strVal val="visible"/>
                                      </p:to>
                                    </p:set>
                                    <p:animEffect transition="in" filter="box(in)">
                                      <p:cBhvr>
                                        <p:cTn id="16" dur="500"/>
                                        <p:tgtEl>
                                          <p:spTgt spid="27"/>
                                        </p:tgtEl>
                                      </p:cBhvr>
                                    </p:animEffect>
                                  </p:childTnLst>
                                </p:cTn>
                              </p:par>
                              <p:par>
                                <p:cTn id="17" presetID="4" presetClass="entr" presetSubtype="16" fill="hold" grpId="0" nodeType="withEffect">
                                  <p:stCondLst>
                                    <p:cond delay="0"/>
                                  </p:stCondLst>
                                  <p:childTnLst>
                                    <p:set>
                                      <p:cBhvr>
                                        <p:cTn id="18" dur="1" fill="hold">
                                          <p:stCondLst>
                                            <p:cond delay="0"/>
                                          </p:stCondLst>
                                        </p:cTn>
                                        <p:tgtEl>
                                          <p:spTgt spid="29"/>
                                        </p:tgtEl>
                                        <p:attrNameLst>
                                          <p:attrName>style.visibility</p:attrName>
                                        </p:attrNameLst>
                                      </p:cBhvr>
                                      <p:to>
                                        <p:strVal val="visible"/>
                                      </p:to>
                                    </p:set>
                                    <p:animEffect transition="in" filter="box(in)">
                                      <p:cBhvr>
                                        <p:cTn id="19" dur="500"/>
                                        <p:tgtEl>
                                          <p:spTgt spid="29"/>
                                        </p:tgtEl>
                                      </p:cBhvr>
                                    </p:animEffect>
                                  </p:childTnLst>
                                </p:cTn>
                              </p:par>
                              <p:par>
                                <p:cTn id="20" presetID="4" presetClass="entr" presetSubtype="16" fill="hold" nodeType="withEffect">
                                  <p:stCondLst>
                                    <p:cond delay="0"/>
                                  </p:stCondLst>
                                  <p:childTnLst>
                                    <p:set>
                                      <p:cBhvr>
                                        <p:cTn id="21" dur="1" fill="hold">
                                          <p:stCondLst>
                                            <p:cond delay="0"/>
                                          </p:stCondLst>
                                        </p:cTn>
                                        <p:tgtEl>
                                          <p:spTgt spid="30"/>
                                        </p:tgtEl>
                                        <p:attrNameLst>
                                          <p:attrName>style.visibility</p:attrName>
                                        </p:attrNameLst>
                                      </p:cBhvr>
                                      <p:to>
                                        <p:strVal val="visible"/>
                                      </p:to>
                                    </p:set>
                                    <p:animEffect transition="in" filter="box(in)">
                                      <p:cBhvr>
                                        <p:cTn id="22" dur="500"/>
                                        <p:tgtEl>
                                          <p:spTgt spid="30"/>
                                        </p:tgtEl>
                                      </p:cBhvr>
                                    </p:animEffect>
                                  </p:childTnLst>
                                </p:cTn>
                              </p:par>
                              <p:par>
                                <p:cTn id="23" presetID="4" presetClass="entr" presetSubtype="16" fill="hold" nodeType="withEffect">
                                  <p:stCondLst>
                                    <p:cond delay="0"/>
                                  </p:stCondLst>
                                  <p:childTnLst>
                                    <p:set>
                                      <p:cBhvr>
                                        <p:cTn id="24" dur="1" fill="hold">
                                          <p:stCondLst>
                                            <p:cond delay="0"/>
                                          </p:stCondLst>
                                        </p:cTn>
                                        <p:tgtEl>
                                          <p:spTgt spid="31"/>
                                        </p:tgtEl>
                                        <p:attrNameLst>
                                          <p:attrName>style.visibility</p:attrName>
                                        </p:attrNameLst>
                                      </p:cBhvr>
                                      <p:to>
                                        <p:strVal val="visible"/>
                                      </p:to>
                                    </p:set>
                                    <p:animEffect transition="in" filter="box(in)">
                                      <p:cBhvr>
                                        <p:cTn id="25" dur="500"/>
                                        <p:tgtEl>
                                          <p:spTgt spid="31"/>
                                        </p:tgtEl>
                                      </p:cBhvr>
                                    </p:animEffect>
                                  </p:childTnLst>
                                </p:cTn>
                              </p:par>
                              <p:par>
                                <p:cTn id="26" presetID="4" presetClass="entr" presetSubtype="16" fill="hold" grpId="0" nodeType="withEffect">
                                  <p:stCondLst>
                                    <p:cond delay="0"/>
                                  </p:stCondLst>
                                  <p:childTnLst>
                                    <p:set>
                                      <p:cBhvr>
                                        <p:cTn id="27" dur="1" fill="hold">
                                          <p:stCondLst>
                                            <p:cond delay="0"/>
                                          </p:stCondLst>
                                        </p:cTn>
                                        <p:tgtEl>
                                          <p:spTgt spid="32"/>
                                        </p:tgtEl>
                                        <p:attrNameLst>
                                          <p:attrName>style.visibility</p:attrName>
                                        </p:attrNameLst>
                                      </p:cBhvr>
                                      <p:to>
                                        <p:strVal val="visible"/>
                                      </p:to>
                                    </p:set>
                                    <p:animEffect transition="in" filter="box(in)">
                                      <p:cBhvr>
                                        <p:cTn id="28"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P spid="24" grpId="0"/>
      <p:bldP spid="25" grpId="0"/>
      <p:bldP spid="27" grpId="0"/>
      <p:bldP spid="29" grpId="0" animBg="1"/>
      <p:bldP spid="32"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9" name="2 Marcador de número de diapositiva"/>
          <p:cNvSpPr txBox="1">
            <a:spLocks/>
          </p:cNvSpPr>
          <p:nvPr/>
        </p:nvSpPr>
        <p:spPr bwMode="auto">
          <a:xfrm>
            <a:off x="6875463" y="6553200"/>
            <a:ext cx="2133600" cy="188913"/>
          </a:xfrm>
          <a:prstGeom prst="rect">
            <a:avLst/>
          </a:prstGeom>
          <a:noFill/>
          <a:ln w="9525">
            <a:noFill/>
            <a:miter lim="800000"/>
            <a:headEnd/>
            <a:tailEnd/>
          </a:ln>
        </p:spPr>
        <p:txBody>
          <a:bodyPr/>
          <a:lstStyle/>
          <a:p>
            <a:pPr algn="r"/>
            <a:fld id="{8CFBA002-771C-4130-86AE-0DA98392628E}" type="slidenum">
              <a:rPr lang="es-ES" sz="900"/>
              <a:pPr algn="r"/>
              <a:t>21</a:t>
            </a:fld>
            <a:endParaRPr lang="es-ES" sz="900"/>
          </a:p>
        </p:txBody>
      </p:sp>
      <p:sp>
        <p:nvSpPr>
          <p:cNvPr id="9" name="8 Rectángulo redondeado"/>
          <p:cNvSpPr/>
          <p:nvPr/>
        </p:nvSpPr>
        <p:spPr>
          <a:xfrm>
            <a:off x="683568" y="836712"/>
            <a:ext cx="2520280" cy="288032"/>
          </a:xfrm>
          <a:prstGeom prst="roundRect">
            <a:avLst/>
          </a:prstGeom>
          <a:solidFill>
            <a:srgbClr val="006600">
              <a:alpha val="67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ca-ES" sz="1400" b="1" dirty="0">
                <a:solidFill>
                  <a:srgbClr val="FFFFFF"/>
                </a:solidFill>
                <a:sym typeface="Helvetica" pitchFamily="34" charset="0"/>
              </a:rPr>
              <a:t>C. Nivell retributiu</a:t>
            </a:r>
          </a:p>
        </p:txBody>
      </p:sp>
      <p:sp>
        <p:nvSpPr>
          <p:cNvPr id="6" name="5 CuadroTexto"/>
          <p:cNvSpPr txBox="1"/>
          <p:nvPr/>
        </p:nvSpPr>
        <p:spPr>
          <a:xfrm>
            <a:off x="3203848" y="4402252"/>
            <a:ext cx="2952328" cy="553998"/>
          </a:xfrm>
          <a:prstGeom prst="rect">
            <a:avLst/>
          </a:prstGeom>
          <a:noFill/>
        </p:spPr>
        <p:txBody>
          <a:bodyPr wrap="square">
            <a:spAutoFit/>
          </a:bodyPr>
          <a:lstStyle/>
          <a:p>
            <a:pPr algn="ctr">
              <a:defRPr/>
            </a:pPr>
            <a:r>
              <a:rPr lang="ca-ES" sz="1000" i="1" dirty="0">
                <a:latin typeface="+mn-lt"/>
                <a:ea typeface="Helvetica" charset="0"/>
                <a:cs typeface="Helvetica" charset="0"/>
                <a:sym typeface="Helvetica" charset="0"/>
              </a:rPr>
              <a:t>Base (han treballat, jornada completa): 11</a:t>
            </a:r>
          </a:p>
          <a:p>
            <a:pPr algn="ctr">
              <a:defRPr/>
            </a:pPr>
            <a:endParaRPr lang="ca-ES" sz="1000" i="1" dirty="0">
              <a:solidFill>
                <a:srgbClr val="FF0000"/>
              </a:solidFill>
              <a:latin typeface="+mn-lt"/>
              <a:ea typeface="Helvetica" charset="0"/>
              <a:cs typeface="Helvetica" charset="0"/>
              <a:sym typeface="Helvetica" charset="0"/>
            </a:endParaRPr>
          </a:p>
          <a:p>
            <a:pPr algn="ctr">
              <a:defRPr/>
            </a:pPr>
            <a:r>
              <a:rPr lang="ca-ES" sz="1000" i="1" dirty="0">
                <a:latin typeface="+mn-lt"/>
                <a:ea typeface="Helvetica" charset="0"/>
                <a:cs typeface="Helvetica" charset="0"/>
                <a:sym typeface="Helvetica" charset="0"/>
              </a:rPr>
              <a:t>MITJANA</a:t>
            </a:r>
            <a:r>
              <a:rPr lang="ca-ES" sz="1000" i="1">
                <a:latin typeface="+mn-lt"/>
                <a:ea typeface="Helvetica" charset="0"/>
                <a:cs typeface="Helvetica" charset="0"/>
                <a:sym typeface="Helvetica" charset="0"/>
              </a:rPr>
              <a:t>*: 21.227,27 </a:t>
            </a:r>
            <a:r>
              <a:rPr lang="ca-ES" sz="1000" i="1" dirty="0">
                <a:latin typeface="+mn-lt"/>
                <a:ea typeface="Helvetica" charset="0"/>
                <a:cs typeface="Helvetica" charset="0"/>
                <a:sym typeface="Helvetica" charset="0"/>
              </a:rPr>
              <a:t>€</a:t>
            </a:r>
          </a:p>
        </p:txBody>
      </p:sp>
      <p:sp>
        <p:nvSpPr>
          <p:cNvPr id="7" name="6 Rectángulo"/>
          <p:cNvSpPr/>
          <p:nvPr/>
        </p:nvSpPr>
        <p:spPr>
          <a:xfrm>
            <a:off x="2628227" y="1124744"/>
            <a:ext cx="4247235" cy="400110"/>
          </a:xfrm>
          <a:prstGeom prst="rect">
            <a:avLst/>
          </a:prstGeom>
        </p:spPr>
        <p:txBody>
          <a:bodyPr wrap="square">
            <a:spAutoFit/>
          </a:bodyPr>
          <a:lstStyle/>
          <a:p>
            <a:pPr algn="ctr"/>
            <a:r>
              <a:rPr lang="ca-ES" sz="1000" b="1" i="1" dirty="0"/>
              <a:t>Quant guanyes o guanyaves anualment (brut en euros)? </a:t>
            </a:r>
          </a:p>
          <a:p>
            <a:pPr algn="ctr"/>
            <a:r>
              <a:rPr lang="ca-ES" sz="1000" b="1" i="1" dirty="0"/>
              <a:t>(feina actual o darrera feina)</a:t>
            </a:r>
            <a:endParaRPr lang="es-ES" sz="1000" b="1" i="1" dirty="0"/>
          </a:p>
        </p:txBody>
      </p:sp>
      <p:graphicFrame>
        <p:nvGraphicFramePr>
          <p:cNvPr id="10" name="9 Gráfico"/>
          <p:cNvGraphicFramePr/>
          <p:nvPr>
            <p:extLst>
              <p:ext uri="{D42A27DB-BD31-4B8C-83A1-F6EECF244321}">
                <p14:modId xmlns:p14="http://schemas.microsoft.com/office/powerpoint/2010/main" val="3964520723"/>
              </p:ext>
            </p:extLst>
          </p:nvPr>
        </p:nvGraphicFramePr>
        <p:xfrm>
          <a:off x="1043608" y="1499251"/>
          <a:ext cx="6096000" cy="2942490"/>
        </p:xfrm>
        <a:graphic>
          <a:graphicData uri="http://schemas.openxmlformats.org/drawingml/2006/chart">
            <c:chart xmlns:c="http://schemas.openxmlformats.org/drawingml/2006/chart" xmlns:r="http://schemas.openxmlformats.org/officeDocument/2006/relationships" r:id="rId2"/>
          </a:graphicData>
        </a:graphic>
      </p:graphicFrame>
      <p:sp>
        <p:nvSpPr>
          <p:cNvPr id="12" name="11 CuadroTexto"/>
          <p:cNvSpPr txBox="1"/>
          <p:nvPr/>
        </p:nvSpPr>
        <p:spPr>
          <a:xfrm>
            <a:off x="149811" y="6404498"/>
            <a:ext cx="7200800" cy="246221"/>
          </a:xfrm>
          <a:prstGeom prst="rect">
            <a:avLst/>
          </a:prstGeom>
          <a:noFill/>
        </p:spPr>
        <p:txBody>
          <a:bodyPr wrap="square">
            <a:spAutoFit/>
          </a:bodyPr>
          <a:lstStyle/>
          <a:p>
            <a:pPr>
              <a:defRPr/>
            </a:pPr>
            <a:r>
              <a:rPr lang="ca-ES" sz="1000" i="1" dirty="0">
                <a:latin typeface="+mn-lt"/>
                <a:ea typeface="Helvetica" charset="0"/>
                <a:cs typeface="Helvetica" charset="0"/>
                <a:sym typeface="Helvetica" charset="0"/>
              </a:rPr>
              <a:t>* Mitjana estimada a partir del punt mig de cada interval.</a:t>
            </a:r>
          </a:p>
        </p:txBody>
      </p:sp>
      <p:graphicFrame>
        <p:nvGraphicFramePr>
          <p:cNvPr id="13" name="12 Tabla">
            <a:extLst>
              <a:ext uri="{FF2B5EF4-FFF2-40B4-BE49-F238E27FC236}">
                <a16:creationId xmlns:a16="http://schemas.microsoft.com/office/drawing/2014/main" xmlns="" id="{86A4A97E-696B-4227-B25C-91FEA0AC3C63}"/>
              </a:ext>
            </a:extLst>
          </p:cNvPr>
          <p:cNvGraphicFramePr>
            <a:graphicFrameLocks noGrp="1"/>
          </p:cNvGraphicFramePr>
          <p:nvPr>
            <p:extLst>
              <p:ext uri="{D42A27DB-BD31-4B8C-83A1-F6EECF244321}">
                <p14:modId xmlns:p14="http://schemas.microsoft.com/office/powerpoint/2010/main" val="2925903009"/>
              </p:ext>
            </p:extLst>
          </p:nvPr>
        </p:nvGraphicFramePr>
        <p:xfrm>
          <a:off x="3036040" y="5049568"/>
          <a:ext cx="3312368" cy="1261612"/>
        </p:xfrm>
        <a:graphic>
          <a:graphicData uri="http://schemas.openxmlformats.org/drawingml/2006/table">
            <a:tbl>
              <a:tblPr firstRow="1" bandRow="1"/>
              <a:tblGrid>
                <a:gridCol w="1728192">
                  <a:extLst>
                    <a:ext uri="{9D8B030D-6E8A-4147-A177-3AD203B41FA5}">
                      <a16:colId xmlns:a16="http://schemas.microsoft.com/office/drawing/2014/main" xmlns="" val="20000"/>
                    </a:ext>
                  </a:extLst>
                </a:gridCol>
                <a:gridCol w="1584176">
                  <a:extLst>
                    <a:ext uri="{9D8B030D-6E8A-4147-A177-3AD203B41FA5}">
                      <a16:colId xmlns:a16="http://schemas.microsoft.com/office/drawing/2014/main" xmlns="" val="20001"/>
                    </a:ext>
                  </a:extLst>
                </a:gridCol>
              </a:tblGrid>
              <a:tr h="3600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ca-ES" sz="900" b="1" i="1" u="none" strike="noStrike" kern="1200" cap="none" spc="0" normalizeH="0" baseline="0" noProof="0" dirty="0">
                          <a:ln>
                            <a:noFill/>
                          </a:ln>
                          <a:solidFill>
                            <a:schemeClr val="tx1"/>
                          </a:solidFill>
                          <a:effectLst/>
                          <a:uLnTx/>
                          <a:uFillTx/>
                          <a:latin typeface="Verdana" pitchFamily="34" charset="0"/>
                          <a:ea typeface="Helvetica" charset="0"/>
                          <a:cs typeface="Helvetica" charset="0"/>
                          <a:sym typeface="Helvetica" charset="0"/>
                        </a:rPr>
                        <a:t>Tipus de contracte</a:t>
                      </a:r>
                    </a:p>
                  </a:txBody>
                  <a:tcPr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chemeClr val="tx1">
                        <a:lumMod val="50000"/>
                        <a:lumOff val="5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a-ES" sz="800" b="1" i="1" u="none" strike="noStrike" kern="1200" cap="none" spc="0" normalizeH="0" baseline="0" noProof="0">
                          <a:ln>
                            <a:noFill/>
                          </a:ln>
                          <a:solidFill>
                            <a:schemeClr val="tx1"/>
                          </a:solidFill>
                          <a:effectLst/>
                          <a:uLnTx/>
                          <a:uFillTx/>
                          <a:latin typeface="Verdana" pitchFamily="34" charset="0"/>
                          <a:ea typeface="Helvetica" charset="0"/>
                          <a:cs typeface="Helvetica" charset="0"/>
                          <a:sym typeface="Helvetica" charset="0"/>
                        </a:rPr>
                        <a:t>Mitjana*</a:t>
                      </a:r>
                      <a:endParaRPr kumimoji="0" lang="ca-ES" sz="800" b="1" i="0" u="none" strike="noStrike" kern="1200" cap="none" spc="0" normalizeH="0" baseline="0" noProof="0">
                        <a:ln>
                          <a:noFill/>
                        </a:ln>
                        <a:solidFill>
                          <a:schemeClr val="tx1"/>
                        </a:solidFill>
                        <a:effectLst/>
                        <a:uLnTx/>
                        <a:uFillTx/>
                        <a:latin typeface="Verdana" pitchFamily="34" charset="0"/>
                        <a:ea typeface="Helvetica" charset="0"/>
                        <a:cs typeface="Helvetica" charset="0"/>
                        <a:sym typeface="Helvetica"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ca-ES" sz="800" b="1" i="1" u="none" strike="noStrike" kern="1200" cap="none" spc="0" normalizeH="0" baseline="0" noProof="0" dirty="0">
                          <a:ln>
                            <a:noFill/>
                          </a:ln>
                          <a:solidFill>
                            <a:schemeClr val="tx1"/>
                          </a:solidFill>
                          <a:effectLst/>
                          <a:uLnTx/>
                          <a:uFillTx/>
                          <a:latin typeface="Verdana" pitchFamily="34" charset="0"/>
                          <a:ea typeface="Helvetica" charset="0"/>
                          <a:cs typeface="Helvetica" charset="0"/>
                          <a:sym typeface="Helvetica" charset="0"/>
                        </a:rPr>
                        <a:t>guanys anuals</a:t>
                      </a:r>
                    </a:p>
                  </a:txBody>
                  <a:tcPr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chemeClr val="tx1">
                        <a:lumMod val="50000"/>
                        <a:lumOff val="50000"/>
                      </a:schemeClr>
                    </a:solidFill>
                  </a:tcPr>
                </a:tc>
                <a:extLst>
                  <a:ext uri="{0D108BD9-81ED-4DB2-BD59-A6C34878D82A}">
                    <a16:rowId xmlns:a16="http://schemas.microsoft.com/office/drawing/2014/main" xmlns="" val="10000"/>
                  </a:ext>
                </a:extLst>
              </a:tr>
              <a:tr h="214164">
                <a:tc>
                  <a:txBody>
                    <a:bodyPr/>
                    <a:lstStyle/>
                    <a:p>
                      <a:pPr algn="l" fontAlgn="t"/>
                      <a:r>
                        <a:rPr lang="ca-ES" sz="900" b="0" i="0" u="none" strike="noStrike" noProof="0" dirty="0">
                          <a:solidFill>
                            <a:schemeClr val="tx1"/>
                          </a:solidFill>
                          <a:latin typeface="+mn-lt"/>
                        </a:rPr>
                        <a:t>Fix                      </a:t>
                      </a:r>
                      <a:r>
                        <a:rPr lang="ca-ES" sz="800" b="0" i="0" u="none" strike="noStrike" noProof="0" dirty="0">
                          <a:solidFill>
                            <a:schemeClr val="tx1"/>
                          </a:solidFill>
                          <a:latin typeface="+mn-lt"/>
                        </a:rPr>
                        <a:t>(</a:t>
                      </a:r>
                      <a:r>
                        <a:rPr lang="ca-ES" sz="800" b="0" i="1" u="none" strike="noStrike" noProof="0" dirty="0">
                          <a:solidFill>
                            <a:schemeClr val="tx1"/>
                          </a:solidFill>
                          <a:latin typeface="+mn-lt"/>
                        </a:rPr>
                        <a:t>Base:</a:t>
                      </a:r>
                      <a:r>
                        <a:rPr lang="ca-ES" sz="800" b="0" i="1" u="none" strike="noStrike" baseline="0" noProof="0" dirty="0">
                          <a:solidFill>
                            <a:schemeClr val="tx1"/>
                          </a:solidFill>
                          <a:latin typeface="+mn-lt"/>
                        </a:rPr>
                        <a:t> 6</a:t>
                      </a:r>
                      <a:r>
                        <a:rPr lang="ca-ES" sz="800" b="0" i="0" u="none" strike="noStrike" baseline="0" noProof="0" dirty="0">
                          <a:solidFill>
                            <a:schemeClr val="tx1"/>
                          </a:solidFill>
                          <a:latin typeface="+mn-lt"/>
                        </a:rPr>
                        <a:t>)</a:t>
                      </a:r>
                      <a:endParaRPr lang="ca-ES" sz="800" b="0" i="0" u="none" strike="noStrike" noProof="0" dirty="0">
                        <a:solidFill>
                          <a:schemeClr val="tx1"/>
                        </a:solidFill>
                        <a:latin typeface="+mn-lt"/>
                      </a:endParaRPr>
                    </a:p>
                  </a:txBody>
                  <a:tcPr marL="36000" marR="36000" marT="36000" marB="36000">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r" fontAlgn="ctr"/>
                      <a:r>
                        <a:rPr lang="es-ES" sz="900" b="0" i="0" u="none" strike="noStrike" kern="1200" noProof="0" dirty="0">
                          <a:solidFill>
                            <a:schemeClr val="tx1"/>
                          </a:solidFill>
                          <a:latin typeface="+mn-lt"/>
                          <a:ea typeface="+mn-ea"/>
                          <a:cs typeface="+mn-cs"/>
                        </a:rPr>
                        <a:t>26.416,67 </a:t>
                      </a:r>
                      <a:r>
                        <a:rPr lang="ca-ES" sz="900" b="0" i="0" u="none" strike="noStrike" kern="1200" noProof="0" dirty="0">
                          <a:solidFill>
                            <a:schemeClr val="tx1"/>
                          </a:solidFill>
                          <a:latin typeface="+mn-lt"/>
                          <a:ea typeface="+mn-ea"/>
                          <a:cs typeface="+mn-cs"/>
                        </a:rPr>
                        <a:t>€</a:t>
                      </a:r>
                      <a:endParaRPr lang="es-ES" sz="900" b="0" i="0" u="none" strike="noStrike" kern="1200" noProof="0" dirty="0">
                        <a:solidFill>
                          <a:schemeClr val="tx1"/>
                        </a:solidFill>
                        <a:latin typeface="+mn-lt"/>
                        <a:ea typeface="+mn-ea"/>
                        <a:cs typeface="+mn-cs"/>
                      </a:endParaRPr>
                    </a:p>
                  </a:txBody>
                  <a:tcPr marL="0" marR="468000" marT="9525" marB="0"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xmlns="" val="10001"/>
                  </a:ext>
                </a:extLst>
              </a:tr>
              <a:tr h="214164">
                <a:tc>
                  <a:txBody>
                    <a:bodyPr/>
                    <a:lstStyle/>
                    <a:p>
                      <a:pPr algn="l" fontAlgn="t"/>
                      <a:r>
                        <a:rPr lang="ca-ES" sz="900" b="0" i="0" u="none" strike="noStrike" noProof="0" dirty="0">
                          <a:solidFill>
                            <a:schemeClr val="tx1"/>
                          </a:solidFill>
                          <a:effectLst/>
                          <a:latin typeface="+mn-lt"/>
                        </a:rPr>
                        <a:t>Temporal             </a:t>
                      </a:r>
                      <a:r>
                        <a:rPr lang="ca-ES" sz="800" b="0" i="0" u="none" strike="noStrike" noProof="0" dirty="0">
                          <a:solidFill>
                            <a:schemeClr val="tx1"/>
                          </a:solidFill>
                          <a:effectLst/>
                          <a:latin typeface="+mn-lt"/>
                        </a:rPr>
                        <a:t>(</a:t>
                      </a:r>
                      <a:r>
                        <a:rPr lang="ca-ES" sz="800" b="0" i="1" u="none" strike="noStrike" noProof="0" dirty="0">
                          <a:solidFill>
                            <a:schemeClr val="tx1"/>
                          </a:solidFill>
                          <a:effectLst/>
                          <a:latin typeface="+mn-lt"/>
                        </a:rPr>
                        <a:t>Base=4</a:t>
                      </a:r>
                      <a:r>
                        <a:rPr lang="ca-ES" sz="800" b="0" i="0" u="none" strike="noStrike" noProof="0" dirty="0">
                          <a:solidFill>
                            <a:schemeClr val="tx1"/>
                          </a:solidFill>
                          <a:effectLst/>
                          <a:latin typeface="+mn-lt"/>
                        </a:rPr>
                        <a:t>)</a:t>
                      </a:r>
                    </a:p>
                  </a:txBody>
                  <a:tcPr marL="36000" marR="36000" marT="36000" marB="36000">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r" fontAlgn="ctr"/>
                      <a:r>
                        <a:rPr lang="ca-ES" sz="900" b="0" i="0" u="none" strike="noStrike" kern="1200" noProof="0" dirty="0">
                          <a:solidFill>
                            <a:schemeClr val="tx1"/>
                          </a:solidFill>
                          <a:latin typeface="+mn-lt"/>
                          <a:ea typeface="+mn-ea"/>
                          <a:cs typeface="+mn-cs"/>
                        </a:rPr>
                        <a:t>16.500,00 €</a:t>
                      </a:r>
                      <a:endParaRPr lang="es-ES" sz="900" b="0" i="0" u="none" strike="noStrike" kern="1200" noProof="0" dirty="0">
                        <a:solidFill>
                          <a:schemeClr val="tx1"/>
                        </a:solidFill>
                        <a:effectLst/>
                        <a:latin typeface="+mn-lt"/>
                        <a:ea typeface="+mn-ea"/>
                        <a:cs typeface="+mn-cs"/>
                      </a:endParaRPr>
                    </a:p>
                  </a:txBody>
                  <a:tcPr marL="0" marR="468000" marT="9525" marB="0"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xmlns="" val="10002"/>
                  </a:ext>
                </a:extLst>
              </a:tr>
              <a:tr h="214164">
                <a:tc>
                  <a:txBody>
                    <a:bodyPr/>
                    <a:lstStyle/>
                    <a:p>
                      <a:pPr algn="l" fontAlgn="t"/>
                      <a:r>
                        <a:rPr lang="ca-ES" sz="900" b="0" i="0" u="none" strike="noStrike" noProof="0" dirty="0">
                          <a:solidFill>
                            <a:schemeClr val="tx1"/>
                          </a:solidFill>
                          <a:effectLst/>
                          <a:latin typeface="+mn-lt"/>
                        </a:rPr>
                        <a:t>Autònom              </a:t>
                      </a:r>
                      <a:r>
                        <a:rPr lang="ca-ES" sz="800" b="0" i="0" u="none" strike="noStrike" noProof="0" dirty="0">
                          <a:solidFill>
                            <a:schemeClr val="tx1"/>
                          </a:solidFill>
                          <a:effectLst/>
                          <a:latin typeface="+mn-lt"/>
                        </a:rPr>
                        <a:t>(</a:t>
                      </a:r>
                      <a:r>
                        <a:rPr lang="ca-ES" sz="800" b="0" i="1" u="none" strike="noStrike" noProof="0" dirty="0">
                          <a:solidFill>
                            <a:schemeClr val="tx1"/>
                          </a:solidFill>
                          <a:effectLst/>
                          <a:latin typeface="+mn-lt"/>
                        </a:rPr>
                        <a:t>Base=1</a:t>
                      </a:r>
                      <a:r>
                        <a:rPr lang="ca-ES" sz="800" b="0" i="0" u="none" strike="noStrike" noProof="0" dirty="0">
                          <a:solidFill>
                            <a:schemeClr val="tx1"/>
                          </a:solidFill>
                          <a:effectLst/>
                          <a:latin typeface="+mn-lt"/>
                        </a:rPr>
                        <a:t>)</a:t>
                      </a:r>
                    </a:p>
                  </a:txBody>
                  <a:tcPr marL="36000" marR="36000" marT="36000" marB="36000">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r" fontAlgn="ctr"/>
                      <a:r>
                        <a:rPr lang="ca-ES" sz="900" b="0" i="0" u="none" strike="noStrike" kern="1200" noProof="0" dirty="0">
                          <a:solidFill>
                            <a:schemeClr val="tx1"/>
                          </a:solidFill>
                          <a:effectLst/>
                          <a:latin typeface="+mn-lt"/>
                          <a:ea typeface="+mn-ea"/>
                          <a:cs typeface="+mn-cs"/>
                        </a:rPr>
                        <a:t>9.000,00 €</a:t>
                      </a:r>
                      <a:endParaRPr lang="es-ES" sz="900" b="0" i="0" u="none" strike="noStrike" kern="1200" noProof="0" dirty="0">
                        <a:solidFill>
                          <a:schemeClr val="tx1"/>
                        </a:solidFill>
                        <a:effectLst/>
                        <a:latin typeface="+mn-lt"/>
                        <a:ea typeface="+mn-ea"/>
                        <a:cs typeface="+mn-cs"/>
                      </a:endParaRPr>
                    </a:p>
                  </a:txBody>
                  <a:tcPr marL="0" marR="468000" marT="9525" marB="0"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xmlns="" val="10003"/>
                  </a:ext>
                </a:extLst>
              </a:tr>
              <a:tr h="214164">
                <a:tc>
                  <a:txBody>
                    <a:bodyPr/>
                    <a:lstStyle/>
                    <a:p>
                      <a:pPr algn="l" fontAlgn="t"/>
                      <a:r>
                        <a:rPr lang="ca-ES" sz="800" b="0" i="1" u="none" strike="noStrike" noProof="0" dirty="0">
                          <a:solidFill>
                            <a:schemeClr val="tx1"/>
                          </a:solidFill>
                          <a:latin typeface="+mn-lt"/>
                        </a:rPr>
                        <a:t>Base</a:t>
                      </a:r>
                      <a:r>
                        <a:rPr lang="ca-ES" sz="900" b="0" i="1" u="none" strike="noStrike" noProof="0" dirty="0">
                          <a:solidFill>
                            <a:schemeClr val="tx1"/>
                          </a:solidFill>
                          <a:latin typeface="+mn-lt"/>
                        </a:rPr>
                        <a:t> </a:t>
                      </a:r>
                      <a:r>
                        <a:rPr lang="ca-ES" sz="800" b="0" i="1" u="none" strike="noStrike" noProof="0" dirty="0">
                          <a:solidFill>
                            <a:schemeClr val="tx1"/>
                          </a:solidFill>
                          <a:latin typeface="+mn-lt"/>
                        </a:rPr>
                        <a:t>(han</a:t>
                      </a:r>
                      <a:r>
                        <a:rPr lang="ca-ES" sz="800" b="0" i="1" u="none" strike="noStrike" baseline="0" noProof="0" dirty="0">
                          <a:solidFill>
                            <a:schemeClr val="tx1"/>
                          </a:solidFill>
                          <a:latin typeface="+mn-lt"/>
                        </a:rPr>
                        <a:t> treballat, jornada completa i responen)</a:t>
                      </a:r>
                      <a:endParaRPr lang="ca-ES" sz="800" b="0" i="1" u="none" strike="noStrike" baseline="30000" noProof="0" dirty="0">
                        <a:solidFill>
                          <a:schemeClr val="tx1"/>
                        </a:solidFill>
                        <a:latin typeface="+mn-lt"/>
                      </a:endParaRPr>
                    </a:p>
                  </a:txBody>
                  <a:tcPr marL="36000" marR="36000" marT="0" marB="0"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fontAlgn="ctr"/>
                      <a:r>
                        <a:rPr lang="es-ES" sz="800" b="0" i="1" u="none" strike="noStrike" noProof="0" dirty="0">
                          <a:solidFill>
                            <a:schemeClr val="tx1"/>
                          </a:solidFill>
                          <a:latin typeface="+mn-lt"/>
                        </a:rPr>
                        <a:t>11</a:t>
                      </a:r>
                    </a:p>
                  </a:txBody>
                  <a:tcPr marL="36000" marR="36000" marT="0" marB="0"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xmlns="" val="10005"/>
                  </a:ext>
                </a:extLst>
              </a:tr>
            </a:tbl>
          </a:graphicData>
        </a:graphic>
      </p:graphicFrame>
      <p:sp>
        <p:nvSpPr>
          <p:cNvPr id="11" name="Text Box 42">
            <a:extLst>
              <a:ext uri="{FF2B5EF4-FFF2-40B4-BE49-F238E27FC236}">
                <a16:creationId xmlns:a16="http://schemas.microsoft.com/office/drawing/2014/main" xmlns="" id="{B2C28A97-18F6-450D-88B8-B58A623F33C8}"/>
              </a:ext>
            </a:extLst>
          </p:cNvPr>
          <p:cNvSpPr txBox="1">
            <a:spLocks noChangeArrowheads="1"/>
          </p:cNvSpPr>
          <p:nvPr/>
        </p:nvSpPr>
        <p:spPr bwMode="auto">
          <a:xfrm>
            <a:off x="0" y="0"/>
            <a:ext cx="9144000" cy="692150"/>
          </a:xfrm>
          <a:prstGeom prst="rect">
            <a:avLst/>
          </a:prstGeom>
          <a:noFill/>
          <a:ln w="12700">
            <a:noFill/>
            <a:miter lim="800000"/>
            <a:headEnd/>
            <a:tailEnd/>
          </a:ln>
        </p:spPr>
        <p:txBody>
          <a:bodyPr anchor="ctr"/>
          <a:lstStyle/>
          <a:p>
            <a:pPr indent="1973263" eaLnBrk="0" hangingPunct="0">
              <a:spcBef>
                <a:spcPct val="50000"/>
              </a:spcBef>
              <a:buClr>
                <a:srgbClr val="CC0000"/>
              </a:buClr>
              <a:buFont typeface="Wingdings" pitchFamily="2" charset="2"/>
              <a:buNone/>
            </a:pPr>
            <a:r>
              <a:rPr lang="ca-ES" sz="2000" b="1" dirty="0">
                <a:solidFill>
                  <a:srgbClr val="6A1727"/>
                </a:solidFill>
              </a:rPr>
              <a:t>3. Situació laboral i condicions</a:t>
            </a:r>
          </a:p>
        </p:txBody>
      </p:sp>
    </p:spTree>
  </p:cSld>
  <p:clrMapOvr>
    <a:masterClrMapping/>
  </p:clrMapOvr>
  <p:transition>
    <p:strips dir="rd"/>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9" name="2 Marcador de número de diapositiva"/>
          <p:cNvSpPr txBox="1">
            <a:spLocks/>
          </p:cNvSpPr>
          <p:nvPr/>
        </p:nvSpPr>
        <p:spPr bwMode="auto">
          <a:xfrm>
            <a:off x="6875463" y="6553200"/>
            <a:ext cx="2133600" cy="188913"/>
          </a:xfrm>
          <a:prstGeom prst="rect">
            <a:avLst/>
          </a:prstGeom>
          <a:noFill/>
          <a:ln w="9525">
            <a:noFill/>
            <a:miter lim="800000"/>
            <a:headEnd/>
            <a:tailEnd/>
          </a:ln>
        </p:spPr>
        <p:txBody>
          <a:bodyPr/>
          <a:lstStyle/>
          <a:p>
            <a:pPr algn="r"/>
            <a:fld id="{8CFBA002-771C-4130-86AE-0DA98392628E}" type="slidenum">
              <a:rPr lang="es-ES" sz="900"/>
              <a:pPr algn="r"/>
              <a:t>22</a:t>
            </a:fld>
            <a:endParaRPr lang="es-ES" sz="900"/>
          </a:p>
        </p:txBody>
      </p:sp>
      <p:sp>
        <p:nvSpPr>
          <p:cNvPr id="9" name="8 Rectángulo redondeado"/>
          <p:cNvSpPr/>
          <p:nvPr/>
        </p:nvSpPr>
        <p:spPr>
          <a:xfrm>
            <a:off x="683568" y="1359430"/>
            <a:ext cx="1152128" cy="288032"/>
          </a:xfrm>
          <a:prstGeom prst="roundRect">
            <a:avLst/>
          </a:prstGeom>
          <a:solidFill>
            <a:srgbClr val="006600">
              <a:alpha val="67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ca-ES" sz="1400" b="1" dirty="0">
                <a:solidFill>
                  <a:srgbClr val="FFFFFF"/>
                </a:solidFill>
                <a:sym typeface="Helvetica" pitchFamily="34" charset="0"/>
              </a:rPr>
              <a:t>A. Àmbit</a:t>
            </a:r>
          </a:p>
        </p:txBody>
      </p:sp>
      <p:sp>
        <p:nvSpPr>
          <p:cNvPr id="5" name="4 Rectángulo redondeado"/>
          <p:cNvSpPr/>
          <p:nvPr/>
        </p:nvSpPr>
        <p:spPr>
          <a:xfrm>
            <a:off x="323850" y="840135"/>
            <a:ext cx="8135938" cy="356400"/>
          </a:xfrm>
          <a:prstGeom prst="roundRect">
            <a:avLst/>
          </a:prstGeom>
          <a:solidFill>
            <a:srgbClr val="0066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ca-ES" sz="1600" b="1" dirty="0">
                <a:solidFill>
                  <a:srgbClr val="FFFFFF"/>
                </a:solidFill>
                <a:sym typeface="Helvetica" pitchFamily="34" charset="0"/>
              </a:rPr>
              <a:t>3.6. Característiques de l’empresa</a:t>
            </a:r>
          </a:p>
        </p:txBody>
      </p:sp>
      <p:sp>
        <p:nvSpPr>
          <p:cNvPr id="7" name="6 Rectángulo"/>
          <p:cNvSpPr/>
          <p:nvPr/>
        </p:nvSpPr>
        <p:spPr>
          <a:xfrm>
            <a:off x="3911512" y="2127540"/>
            <a:ext cx="2392001" cy="400110"/>
          </a:xfrm>
          <a:prstGeom prst="rect">
            <a:avLst/>
          </a:prstGeom>
        </p:spPr>
        <p:txBody>
          <a:bodyPr wrap="none">
            <a:spAutoFit/>
          </a:bodyPr>
          <a:lstStyle/>
          <a:p>
            <a:pPr algn="ctr"/>
            <a:r>
              <a:rPr lang="ca-ES" sz="1000" b="1" i="1" dirty="0"/>
              <a:t>L’empresa és o era d’àmbit...? </a:t>
            </a:r>
          </a:p>
          <a:p>
            <a:pPr algn="ctr"/>
            <a:r>
              <a:rPr lang="ca-ES" sz="1000" b="1" i="1" dirty="0"/>
              <a:t>(feina actual o darrera feina)</a:t>
            </a:r>
            <a:endParaRPr lang="es-ES" sz="1000" b="1" i="1" dirty="0"/>
          </a:p>
        </p:txBody>
      </p:sp>
      <p:sp>
        <p:nvSpPr>
          <p:cNvPr id="10" name="9 CuadroTexto"/>
          <p:cNvSpPr txBox="1"/>
          <p:nvPr/>
        </p:nvSpPr>
        <p:spPr>
          <a:xfrm>
            <a:off x="4211960" y="5157192"/>
            <a:ext cx="2952328" cy="246221"/>
          </a:xfrm>
          <a:prstGeom prst="rect">
            <a:avLst/>
          </a:prstGeom>
          <a:noFill/>
        </p:spPr>
        <p:txBody>
          <a:bodyPr wrap="square">
            <a:spAutoFit/>
          </a:bodyPr>
          <a:lstStyle/>
          <a:p>
            <a:pPr algn="ctr">
              <a:defRPr/>
            </a:pPr>
            <a:r>
              <a:rPr lang="ca-ES" sz="1000" i="1" dirty="0">
                <a:latin typeface="+mn-lt"/>
                <a:ea typeface="Helvetica" charset="0"/>
                <a:cs typeface="Helvetica" charset="0"/>
                <a:sym typeface="Helvetica" charset="0"/>
              </a:rPr>
              <a:t>Base (han treballat): 12</a:t>
            </a:r>
          </a:p>
        </p:txBody>
      </p:sp>
      <p:graphicFrame>
        <p:nvGraphicFramePr>
          <p:cNvPr id="11" name="10 Gráfico"/>
          <p:cNvGraphicFramePr/>
          <p:nvPr>
            <p:extLst>
              <p:ext uri="{D42A27DB-BD31-4B8C-83A1-F6EECF244321}">
                <p14:modId xmlns:p14="http://schemas.microsoft.com/office/powerpoint/2010/main" val="3447095031"/>
              </p:ext>
            </p:extLst>
          </p:nvPr>
        </p:nvGraphicFramePr>
        <p:xfrm>
          <a:off x="323850" y="2509299"/>
          <a:ext cx="8135938" cy="2545688"/>
        </p:xfrm>
        <a:graphic>
          <a:graphicData uri="http://schemas.openxmlformats.org/drawingml/2006/chart">
            <c:chart xmlns:c="http://schemas.openxmlformats.org/drawingml/2006/chart" xmlns:r="http://schemas.openxmlformats.org/officeDocument/2006/relationships" r:id="rId2"/>
          </a:graphicData>
        </a:graphic>
      </p:graphicFrame>
      <p:sp>
        <p:nvSpPr>
          <p:cNvPr id="12" name="Text Box 42">
            <a:extLst>
              <a:ext uri="{FF2B5EF4-FFF2-40B4-BE49-F238E27FC236}">
                <a16:creationId xmlns:a16="http://schemas.microsoft.com/office/drawing/2014/main" xmlns="" id="{CF541DA3-F65D-4481-8C8A-7AB20754B35A}"/>
              </a:ext>
            </a:extLst>
          </p:cNvPr>
          <p:cNvSpPr txBox="1">
            <a:spLocks noChangeArrowheads="1"/>
          </p:cNvSpPr>
          <p:nvPr/>
        </p:nvSpPr>
        <p:spPr bwMode="auto">
          <a:xfrm>
            <a:off x="0" y="0"/>
            <a:ext cx="9144000" cy="692150"/>
          </a:xfrm>
          <a:prstGeom prst="rect">
            <a:avLst/>
          </a:prstGeom>
          <a:noFill/>
          <a:ln w="12700">
            <a:noFill/>
            <a:miter lim="800000"/>
            <a:headEnd/>
            <a:tailEnd/>
          </a:ln>
        </p:spPr>
        <p:txBody>
          <a:bodyPr anchor="ctr"/>
          <a:lstStyle/>
          <a:p>
            <a:pPr indent="1973263" eaLnBrk="0" hangingPunct="0">
              <a:spcBef>
                <a:spcPct val="50000"/>
              </a:spcBef>
              <a:buClr>
                <a:srgbClr val="CC0000"/>
              </a:buClr>
              <a:buFont typeface="Wingdings" pitchFamily="2" charset="2"/>
              <a:buNone/>
            </a:pPr>
            <a:r>
              <a:rPr lang="ca-ES" sz="2000" b="1" dirty="0">
                <a:solidFill>
                  <a:srgbClr val="6A1727"/>
                </a:solidFill>
              </a:rPr>
              <a:t>3. Situació laboral i condicions</a:t>
            </a:r>
          </a:p>
        </p:txBody>
      </p:sp>
    </p:spTree>
  </p:cSld>
  <p:clrMapOvr>
    <a:masterClrMapping/>
  </p:clrMapOvr>
  <p:transition>
    <p:strips dir="rd"/>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9" name="2 Marcador de número de diapositiva"/>
          <p:cNvSpPr txBox="1">
            <a:spLocks/>
          </p:cNvSpPr>
          <p:nvPr/>
        </p:nvSpPr>
        <p:spPr bwMode="auto">
          <a:xfrm>
            <a:off x="6875463" y="6553200"/>
            <a:ext cx="2133600" cy="188913"/>
          </a:xfrm>
          <a:prstGeom prst="rect">
            <a:avLst/>
          </a:prstGeom>
          <a:noFill/>
          <a:ln w="9525">
            <a:noFill/>
            <a:miter lim="800000"/>
            <a:headEnd/>
            <a:tailEnd/>
          </a:ln>
        </p:spPr>
        <p:txBody>
          <a:bodyPr/>
          <a:lstStyle/>
          <a:p>
            <a:pPr algn="r"/>
            <a:fld id="{8CFBA002-771C-4130-86AE-0DA98392628E}" type="slidenum">
              <a:rPr lang="es-ES" sz="900"/>
              <a:pPr algn="r"/>
              <a:t>23</a:t>
            </a:fld>
            <a:endParaRPr lang="es-ES" sz="900"/>
          </a:p>
        </p:txBody>
      </p:sp>
      <p:sp>
        <p:nvSpPr>
          <p:cNvPr id="9" name="8 Rectángulo redondeado"/>
          <p:cNvSpPr/>
          <p:nvPr/>
        </p:nvSpPr>
        <p:spPr>
          <a:xfrm>
            <a:off x="683568" y="908720"/>
            <a:ext cx="1584176" cy="288032"/>
          </a:xfrm>
          <a:prstGeom prst="roundRect">
            <a:avLst/>
          </a:prstGeom>
          <a:solidFill>
            <a:srgbClr val="006600">
              <a:alpha val="67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ca-ES" sz="1400" b="1" dirty="0">
                <a:solidFill>
                  <a:srgbClr val="FFFFFF"/>
                </a:solidFill>
                <a:sym typeface="Helvetica" pitchFamily="34" charset="0"/>
              </a:rPr>
              <a:t>B. Grandària</a:t>
            </a:r>
          </a:p>
        </p:txBody>
      </p:sp>
      <p:sp>
        <p:nvSpPr>
          <p:cNvPr id="6" name="5 Rectángulo"/>
          <p:cNvSpPr/>
          <p:nvPr/>
        </p:nvSpPr>
        <p:spPr>
          <a:xfrm>
            <a:off x="2970440" y="1701390"/>
            <a:ext cx="3203121" cy="400110"/>
          </a:xfrm>
          <a:prstGeom prst="rect">
            <a:avLst/>
          </a:prstGeom>
        </p:spPr>
        <p:txBody>
          <a:bodyPr wrap="none">
            <a:spAutoFit/>
          </a:bodyPr>
          <a:lstStyle/>
          <a:p>
            <a:pPr algn="ctr"/>
            <a:r>
              <a:rPr lang="ca-ES" sz="1000" b="1" i="1" dirty="0"/>
              <a:t>Quants treballadors té o tenia l’empresa? </a:t>
            </a:r>
          </a:p>
          <a:p>
            <a:pPr algn="ctr"/>
            <a:r>
              <a:rPr lang="ca-ES" sz="1000" b="1" i="1" dirty="0"/>
              <a:t>(feina actual o darrera feina)</a:t>
            </a:r>
            <a:endParaRPr lang="es-ES" sz="1000" b="1" i="1" dirty="0"/>
          </a:p>
        </p:txBody>
      </p:sp>
      <p:sp>
        <p:nvSpPr>
          <p:cNvPr id="7" name="6 CuadroTexto"/>
          <p:cNvSpPr txBox="1"/>
          <p:nvPr/>
        </p:nvSpPr>
        <p:spPr>
          <a:xfrm>
            <a:off x="3563888" y="4766955"/>
            <a:ext cx="3168352" cy="246221"/>
          </a:xfrm>
          <a:prstGeom prst="rect">
            <a:avLst/>
          </a:prstGeom>
          <a:noFill/>
        </p:spPr>
        <p:txBody>
          <a:bodyPr wrap="square">
            <a:spAutoFit/>
          </a:bodyPr>
          <a:lstStyle/>
          <a:p>
            <a:pPr algn="ctr">
              <a:defRPr/>
            </a:pPr>
            <a:r>
              <a:rPr lang="ca-ES" sz="1000" i="1" dirty="0">
                <a:latin typeface="+mn-lt"/>
                <a:ea typeface="Helvetica" charset="0"/>
                <a:cs typeface="Helvetica" charset="0"/>
                <a:sym typeface="Helvetica" charset="0"/>
              </a:rPr>
              <a:t>Base (han treballat, excloent els becaris): 12</a:t>
            </a:r>
          </a:p>
        </p:txBody>
      </p:sp>
      <p:graphicFrame>
        <p:nvGraphicFramePr>
          <p:cNvPr id="10" name="9 Gráfico"/>
          <p:cNvGraphicFramePr/>
          <p:nvPr>
            <p:extLst>
              <p:ext uri="{D42A27DB-BD31-4B8C-83A1-F6EECF244321}">
                <p14:modId xmlns:p14="http://schemas.microsoft.com/office/powerpoint/2010/main" val="1591435391"/>
              </p:ext>
            </p:extLst>
          </p:nvPr>
        </p:nvGraphicFramePr>
        <p:xfrm>
          <a:off x="1259632" y="2236768"/>
          <a:ext cx="6624736" cy="2416368"/>
        </p:xfrm>
        <a:graphic>
          <a:graphicData uri="http://schemas.openxmlformats.org/drawingml/2006/chart">
            <c:chart xmlns:c="http://schemas.openxmlformats.org/drawingml/2006/chart" xmlns:r="http://schemas.openxmlformats.org/officeDocument/2006/relationships" r:id="rId2"/>
          </a:graphicData>
        </a:graphic>
      </p:graphicFrame>
      <p:sp>
        <p:nvSpPr>
          <p:cNvPr id="8" name="Text Box 42">
            <a:extLst>
              <a:ext uri="{FF2B5EF4-FFF2-40B4-BE49-F238E27FC236}">
                <a16:creationId xmlns:a16="http://schemas.microsoft.com/office/drawing/2014/main" xmlns="" id="{09497DA3-4959-4F69-9DD2-9B37E70BF1AF}"/>
              </a:ext>
            </a:extLst>
          </p:cNvPr>
          <p:cNvSpPr txBox="1">
            <a:spLocks noChangeArrowheads="1"/>
          </p:cNvSpPr>
          <p:nvPr/>
        </p:nvSpPr>
        <p:spPr bwMode="auto">
          <a:xfrm>
            <a:off x="0" y="0"/>
            <a:ext cx="9144000" cy="692150"/>
          </a:xfrm>
          <a:prstGeom prst="rect">
            <a:avLst/>
          </a:prstGeom>
          <a:noFill/>
          <a:ln w="12700">
            <a:noFill/>
            <a:miter lim="800000"/>
            <a:headEnd/>
            <a:tailEnd/>
          </a:ln>
        </p:spPr>
        <p:txBody>
          <a:bodyPr anchor="ctr"/>
          <a:lstStyle/>
          <a:p>
            <a:pPr indent="1973263" eaLnBrk="0" hangingPunct="0">
              <a:spcBef>
                <a:spcPct val="50000"/>
              </a:spcBef>
              <a:buClr>
                <a:srgbClr val="CC0000"/>
              </a:buClr>
              <a:buFont typeface="Wingdings" pitchFamily="2" charset="2"/>
              <a:buNone/>
            </a:pPr>
            <a:r>
              <a:rPr lang="ca-ES" sz="2000" b="1" dirty="0">
                <a:solidFill>
                  <a:srgbClr val="6A1727"/>
                </a:solidFill>
              </a:rPr>
              <a:t>3. Situació laboral i condicions</a:t>
            </a:r>
          </a:p>
        </p:txBody>
      </p:sp>
    </p:spTree>
  </p:cSld>
  <p:clrMapOvr>
    <a:masterClrMapping/>
  </p:clrMapOvr>
  <p:transition>
    <p:strips dir="rd"/>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9" name="2 Marcador de número de diapositiva"/>
          <p:cNvSpPr txBox="1">
            <a:spLocks/>
          </p:cNvSpPr>
          <p:nvPr/>
        </p:nvSpPr>
        <p:spPr bwMode="auto">
          <a:xfrm>
            <a:off x="6875463" y="6553200"/>
            <a:ext cx="2133600" cy="188913"/>
          </a:xfrm>
          <a:prstGeom prst="rect">
            <a:avLst/>
          </a:prstGeom>
          <a:noFill/>
          <a:ln w="9525">
            <a:noFill/>
            <a:miter lim="800000"/>
            <a:headEnd/>
            <a:tailEnd/>
          </a:ln>
        </p:spPr>
        <p:txBody>
          <a:bodyPr/>
          <a:lstStyle/>
          <a:p>
            <a:pPr algn="r"/>
            <a:fld id="{8CFBA002-771C-4130-86AE-0DA98392628E}" type="slidenum">
              <a:rPr lang="es-ES" sz="900"/>
              <a:pPr algn="r"/>
              <a:t>24</a:t>
            </a:fld>
            <a:endParaRPr lang="es-ES" sz="900"/>
          </a:p>
        </p:txBody>
      </p:sp>
      <p:sp>
        <p:nvSpPr>
          <p:cNvPr id="9" name="8 Rectángulo redondeado"/>
          <p:cNvSpPr/>
          <p:nvPr/>
        </p:nvSpPr>
        <p:spPr>
          <a:xfrm>
            <a:off x="683568" y="836712"/>
            <a:ext cx="1584176" cy="288032"/>
          </a:xfrm>
          <a:prstGeom prst="roundRect">
            <a:avLst/>
          </a:prstGeom>
          <a:solidFill>
            <a:srgbClr val="006600">
              <a:alpha val="67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ca-ES" sz="1400" b="1" dirty="0">
                <a:solidFill>
                  <a:srgbClr val="FFFFFF"/>
                </a:solidFill>
                <a:sym typeface="Helvetica" pitchFamily="34" charset="0"/>
              </a:rPr>
              <a:t>C. Ubicació</a:t>
            </a:r>
          </a:p>
        </p:txBody>
      </p:sp>
      <p:sp>
        <p:nvSpPr>
          <p:cNvPr id="8" name="7 CuadroTexto"/>
          <p:cNvSpPr txBox="1"/>
          <p:nvPr/>
        </p:nvSpPr>
        <p:spPr>
          <a:xfrm>
            <a:off x="3203848" y="4797152"/>
            <a:ext cx="2952328" cy="246221"/>
          </a:xfrm>
          <a:prstGeom prst="rect">
            <a:avLst/>
          </a:prstGeom>
          <a:noFill/>
        </p:spPr>
        <p:txBody>
          <a:bodyPr wrap="square">
            <a:spAutoFit/>
          </a:bodyPr>
          <a:lstStyle/>
          <a:p>
            <a:pPr algn="ctr">
              <a:defRPr/>
            </a:pPr>
            <a:r>
              <a:rPr lang="ca-ES" sz="1000" i="1" dirty="0">
                <a:latin typeface="+mn-lt"/>
                <a:ea typeface="Helvetica" charset="0"/>
                <a:cs typeface="Helvetica" charset="0"/>
                <a:sym typeface="Helvetica" charset="0"/>
              </a:rPr>
              <a:t>Base (han treballat): 12</a:t>
            </a:r>
          </a:p>
        </p:txBody>
      </p:sp>
      <p:sp>
        <p:nvSpPr>
          <p:cNvPr id="10" name="9 Rectángulo"/>
          <p:cNvSpPr/>
          <p:nvPr/>
        </p:nvSpPr>
        <p:spPr>
          <a:xfrm>
            <a:off x="2736955" y="1688615"/>
            <a:ext cx="3656770" cy="423193"/>
          </a:xfrm>
          <a:prstGeom prst="rect">
            <a:avLst/>
          </a:prstGeom>
        </p:spPr>
        <p:txBody>
          <a:bodyPr wrap="none">
            <a:spAutoFit/>
          </a:bodyPr>
          <a:lstStyle/>
          <a:p>
            <a:pPr algn="ctr"/>
            <a:r>
              <a:rPr lang="ca-ES" sz="1050" b="1" i="1" dirty="0"/>
              <a:t>On treballes o treballaves (província o país)? </a:t>
            </a:r>
          </a:p>
          <a:p>
            <a:pPr algn="ctr"/>
            <a:r>
              <a:rPr lang="ca-ES" sz="1050" b="1" i="1" dirty="0"/>
              <a:t>(feina actual o darrera feina)</a:t>
            </a:r>
            <a:endParaRPr lang="es-ES" sz="1050" b="1" i="1" dirty="0"/>
          </a:p>
        </p:txBody>
      </p:sp>
      <p:graphicFrame>
        <p:nvGraphicFramePr>
          <p:cNvPr id="12" name="11 Gráfico"/>
          <p:cNvGraphicFramePr/>
          <p:nvPr>
            <p:extLst>
              <p:ext uri="{D42A27DB-BD31-4B8C-83A1-F6EECF244321}">
                <p14:modId xmlns:p14="http://schemas.microsoft.com/office/powerpoint/2010/main" val="2380071720"/>
              </p:ext>
            </p:extLst>
          </p:nvPr>
        </p:nvGraphicFramePr>
        <p:xfrm>
          <a:off x="323528" y="2424664"/>
          <a:ext cx="6672064" cy="2232248"/>
        </p:xfrm>
        <a:graphic>
          <a:graphicData uri="http://schemas.openxmlformats.org/drawingml/2006/chart">
            <c:chart xmlns:c="http://schemas.openxmlformats.org/drawingml/2006/chart" xmlns:r="http://schemas.openxmlformats.org/officeDocument/2006/relationships" r:id="rId2"/>
          </a:graphicData>
        </a:graphic>
      </p:graphicFrame>
      <p:sp>
        <p:nvSpPr>
          <p:cNvPr id="15" name="14 Elipse"/>
          <p:cNvSpPr/>
          <p:nvPr/>
        </p:nvSpPr>
        <p:spPr bwMode="auto">
          <a:xfrm>
            <a:off x="7380312" y="2784704"/>
            <a:ext cx="864096" cy="333966"/>
          </a:xfrm>
          <a:prstGeom prst="ellipse">
            <a:avLst/>
          </a:prstGeom>
          <a:solidFill>
            <a:srgbClr val="006600">
              <a:alpha val="26000"/>
            </a:srgbClr>
          </a:solidFill>
          <a:ln w="3175" cap="flat" cmpd="sng" algn="ctr">
            <a:noFill/>
            <a:prstDash val="solid"/>
            <a:round/>
            <a:headEnd type="none" w="med" len="med"/>
            <a:tailEnd type="none" w="med" len="med"/>
          </a:ln>
          <a:effectLst/>
        </p:spPr>
        <p:txBody>
          <a:bodyPr vert="horz" wrap="square" lIns="0" tIns="36000" rIns="0" bIns="4680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s-ES" sz="1000" b="1" i="0" u="none" strike="noStrike" cap="none" normalizeH="0" baseline="0" dirty="0">
                <a:ln>
                  <a:noFill/>
                </a:ln>
                <a:effectLst/>
                <a:latin typeface="Verdana" pitchFamily="34" charset="0"/>
                <a:ea typeface="ＭＳ Ｐゴシック" pitchFamily="34" charset="-128"/>
              </a:rPr>
              <a:t>66,6%</a:t>
            </a:r>
          </a:p>
        </p:txBody>
      </p:sp>
      <p:sp>
        <p:nvSpPr>
          <p:cNvPr id="16" name="15 Cerrar llave"/>
          <p:cNvSpPr/>
          <p:nvPr/>
        </p:nvSpPr>
        <p:spPr bwMode="auto">
          <a:xfrm>
            <a:off x="6948264" y="2424664"/>
            <a:ext cx="279392" cy="1008112"/>
          </a:xfrm>
          <a:prstGeom prst="rightBrace">
            <a:avLst/>
          </a:prstGeom>
          <a:noFill/>
          <a:ln w="19050" cap="flat" cmpd="sng" algn="ctr">
            <a:solidFill>
              <a:schemeClr val="tx1"/>
            </a:solidFill>
            <a:prstDash val="solid"/>
            <a:round/>
            <a:headEnd type="none" w="med" len="med"/>
            <a:tailEnd type="none"/>
          </a:ln>
          <a:effectLst/>
        </p:spPr>
        <p:txBody>
          <a:bodyPr rtlCol="0" anchor="ctr"/>
          <a:lstStyle/>
          <a:p>
            <a:pPr algn="ctr"/>
            <a:endParaRPr lang="es-ES"/>
          </a:p>
        </p:txBody>
      </p:sp>
      <p:sp>
        <p:nvSpPr>
          <p:cNvPr id="18" name="17 Rectángulo"/>
          <p:cNvSpPr/>
          <p:nvPr/>
        </p:nvSpPr>
        <p:spPr>
          <a:xfrm>
            <a:off x="7380312" y="2496672"/>
            <a:ext cx="761747" cy="215444"/>
          </a:xfrm>
          <a:prstGeom prst="rect">
            <a:avLst/>
          </a:prstGeom>
        </p:spPr>
        <p:txBody>
          <a:bodyPr wrap="none">
            <a:spAutoFit/>
          </a:bodyPr>
          <a:lstStyle/>
          <a:p>
            <a:r>
              <a:rPr lang="ca-ES" sz="800" b="1" i="1" dirty="0"/>
              <a:t>Catalunya</a:t>
            </a:r>
            <a:endParaRPr lang="es-ES" sz="800" b="1" i="1" dirty="0"/>
          </a:p>
        </p:txBody>
      </p:sp>
      <p:sp>
        <p:nvSpPr>
          <p:cNvPr id="11" name="Text Box 42">
            <a:extLst>
              <a:ext uri="{FF2B5EF4-FFF2-40B4-BE49-F238E27FC236}">
                <a16:creationId xmlns:a16="http://schemas.microsoft.com/office/drawing/2014/main" xmlns="" id="{7716E016-E400-46CB-B43C-D5BBEBEB62A3}"/>
              </a:ext>
            </a:extLst>
          </p:cNvPr>
          <p:cNvSpPr txBox="1">
            <a:spLocks noChangeArrowheads="1"/>
          </p:cNvSpPr>
          <p:nvPr/>
        </p:nvSpPr>
        <p:spPr bwMode="auto">
          <a:xfrm>
            <a:off x="0" y="0"/>
            <a:ext cx="9144000" cy="692150"/>
          </a:xfrm>
          <a:prstGeom prst="rect">
            <a:avLst/>
          </a:prstGeom>
          <a:noFill/>
          <a:ln w="12700">
            <a:noFill/>
            <a:miter lim="800000"/>
            <a:headEnd/>
            <a:tailEnd/>
          </a:ln>
        </p:spPr>
        <p:txBody>
          <a:bodyPr anchor="ctr"/>
          <a:lstStyle/>
          <a:p>
            <a:pPr indent="1973263" eaLnBrk="0" hangingPunct="0">
              <a:spcBef>
                <a:spcPct val="50000"/>
              </a:spcBef>
              <a:buClr>
                <a:srgbClr val="CC0000"/>
              </a:buClr>
              <a:buFont typeface="Wingdings" pitchFamily="2" charset="2"/>
              <a:buNone/>
            </a:pPr>
            <a:r>
              <a:rPr lang="ca-ES" sz="2000" b="1" dirty="0">
                <a:solidFill>
                  <a:srgbClr val="6A1727"/>
                </a:solidFill>
              </a:rPr>
              <a:t>3. Situació laboral i condicions</a:t>
            </a:r>
          </a:p>
        </p:txBody>
      </p:sp>
    </p:spTree>
  </p:cSld>
  <p:clrMapOvr>
    <a:masterClrMapping/>
  </p:clrMapOvr>
  <p:transition>
    <p:strips dir="rd"/>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9" name="2 Marcador de número de diapositiva"/>
          <p:cNvSpPr txBox="1">
            <a:spLocks/>
          </p:cNvSpPr>
          <p:nvPr/>
        </p:nvSpPr>
        <p:spPr bwMode="auto">
          <a:xfrm>
            <a:off x="6875463" y="6553200"/>
            <a:ext cx="2133600" cy="188913"/>
          </a:xfrm>
          <a:prstGeom prst="rect">
            <a:avLst/>
          </a:prstGeom>
          <a:noFill/>
          <a:ln w="9525">
            <a:noFill/>
            <a:miter lim="800000"/>
            <a:headEnd/>
            <a:tailEnd/>
          </a:ln>
        </p:spPr>
        <p:txBody>
          <a:bodyPr/>
          <a:lstStyle/>
          <a:p>
            <a:pPr algn="r"/>
            <a:fld id="{8CFBA002-771C-4130-86AE-0DA98392628E}" type="slidenum">
              <a:rPr lang="es-ES" sz="900"/>
              <a:pPr algn="r"/>
              <a:t>25</a:t>
            </a:fld>
            <a:endParaRPr lang="es-ES" sz="900" dirty="0"/>
          </a:p>
        </p:txBody>
      </p:sp>
      <p:sp>
        <p:nvSpPr>
          <p:cNvPr id="5" name="4 Rectángulo redondeado"/>
          <p:cNvSpPr/>
          <p:nvPr/>
        </p:nvSpPr>
        <p:spPr>
          <a:xfrm>
            <a:off x="323850" y="840135"/>
            <a:ext cx="8135938" cy="356400"/>
          </a:xfrm>
          <a:prstGeom prst="roundRect">
            <a:avLst/>
          </a:prstGeom>
          <a:solidFill>
            <a:srgbClr val="0066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ca-ES" sz="1600" b="1" dirty="0">
                <a:solidFill>
                  <a:srgbClr val="FFFFFF"/>
                </a:solidFill>
                <a:sym typeface="Helvetica" pitchFamily="34" charset="0"/>
              </a:rPr>
              <a:t>3.7. Satisfacció laboral</a:t>
            </a:r>
          </a:p>
        </p:txBody>
      </p:sp>
      <p:graphicFrame>
        <p:nvGraphicFramePr>
          <p:cNvPr id="6" name="5 Gráfico"/>
          <p:cNvGraphicFramePr/>
          <p:nvPr>
            <p:extLst>
              <p:ext uri="{D42A27DB-BD31-4B8C-83A1-F6EECF244321}">
                <p14:modId xmlns:p14="http://schemas.microsoft.com/office/powerpoint/2010/main" val="2438420266"/>
              </p:ext>
            </p:extLst>
          </p:nvPr>
        </p:nvGraphicFramePr>
        <p:xfrm>
          <a:off x="1115616" y="2678723"/>
          <a:ext cx="6096000" cy="1224136"/>
        </p:xfrm>
        <a:graphic>
          <a:graphicData uri="http://schemas.openxmlformats.org/drawingml/2006/chart">
            <c:chart xmlns:c="http://schemas.openxmlformats.org/drawingml/2006/chart" xmlns:r="http://schemas.openxmlformats.org/officeDocument/2006/relationships" r:id="rId2"/>
          </a:graphicData>
        </a:graphic>
      </p:graphicFrame>
      <p:sp>
        <p:nvSpPr>
          <p:cNvPr id="8" name="7 Rectángulo"/>
          <p:cNvSpPr/>
          <p:nvPr/>
        </p:nvSpPr>
        <p:spPr>
          <a:xfrm>
            <a:off x="1624877" y="2174338"/>
            <a:ext cx="5533887" cy="577081"/>
          </a:xfrm>
          <a:prstGeom prst="rect">
            <a:avLst/>
          </a:prstGeom>
        </p:spPr>
        <p:txBody>
          <a:bodyPr wrap="none">
            <a:spAutoFit/>
          </a:bodyPr>
          <a:lstStyle/>
          <a:p>
            <a:pPr algn="ctr"/>
            <a:r>
              <a:rPr lang="ca-ES" sz="1050" b="1" i="1" dirty="0"/>
              <a:t>Quina és la satisfacció general amb la teva feina actual o darrera feina</a:t>
            </a:r>
          </a:p>
          <a:p>
            <a:pPr algn="ctr"/>
            <a:r>
              <a:rPr lang="ca-ES" sz="1050" b="1" i="1" dirty="0"/>
              <a:t>utilitzant una escala de 0 a 10, on el 0 indica “gens satisfet” </a:t>
            </a:r>
          </a:p>
          <a:p>
            <a:pPr algn="ctr"/>
            <a:r>
              <a:rPr lang="ca-ES" sz="1050" b="1" i="1" dirty="0"/>
              <a:t>i el 10 “totalment satisfet”? (mitjana)</a:t>
            </a:r>
            <a:endParaRPr lang="es-ES" sz="1050" b="1" i="1" dirty="0"/>
          </a:p>
        </p:txBody>
      </p:sp>
      <p:sp>
        <p:nvSpPr>
          <p:cNvPr id="9" name="8 CuadroTexto"/>
          <p:cNvSpPr txBox="1"/>
          <p:nvPr/>
        </p:nvSpPr>
        <p:spPr>
          <a:xfrm>
            <a:off x="3275856" y="4046875"/>
            <a:ext cx="2952328" cy="246221"/>
          </a:xfrm>
          <a:prstGeom prst="rect">
            <a:avLst/>
          </a:prstGeom>
          <a:noFill/>
        </p:spPr>
        <p:txBody>
          <a:bodyPr wrap="square">
            <a:spAutoFit/>
          </a:bodyPr>
          <a:lstStyle/>
          <a:p>
            <a:pPr algn="ctr">
              <a:defRPr/>
            </a:pPr>
            <a:r>
              <a:rPr lang="ca-ES" sz="1000" i="1" dirty="0">
                <a:latin typeface="+mn-lt"/>
                <a:ea typeface="Helvetica" charset="0"/>
                <a:cs typeface="Helvetica" charset="0"/>
                <a:sym typeface="Helvetica" charset="0"/>
              </a:rPr>
              <a:t>Base (han treballat): 12</a:t>
            </a:r>
          </a:p>
        </p:txBody>
      </p:sp>
      <p:sp>
        <p:nvSpPr>
          <p:cNvPr id="10" name="Text Box 42">
            <a:extLst>
              <a:ext uri="{FF2B5EF4-FFF2-40B4-BE49-F238E27FC236}">
                <a16:creationId xmlns:a16="http://schemas.microsoft.com/office/drawing/2014/main" xmlns="" id="{05C9FB35-5830-4122-A5E1-4F0487F74A2F}"/>
              </a:ext>
            </a:extLst>
          </p:cNvPr>
          <p:cNvSpPr txBox="1">
            <a:spLocks noChangeArrowheads="1"/>
          </p:cNvSpPr>
          <p:nvPr/>
        </p:nvSpPr>
        <p:spPr bwMode="auto">
          <a:xfrm>
            <a:off x="0" y="0"/>
            <a:ext cx="9144000" cy="692150"/>
          </a:xfrm>
          <a:prstGeom prst="rect">
            <a:avLst/>
          </a:prstGeom>
          <a:noFill/>
          <a:ln w="12700">
            <a:noFill/>
            <a:miter lim="800000"/>
            <a:headEnd/>
            <a:tailEnd/>
          </a:ln>
        </p:spPr>
        <p:txBody>
          <a:bodyPr anchor="ctr"/>
          <a:lstStyle/>
          <a:p>
            <a:pPr indent="1973263" eaLnBrk="0" hangingPunct="0">
              <a:spcBef>
                <a:spcPct val="50000"/>
              </a:spcBef>
              <a:buClr>
                <a:srgbClr val="CC0000"/>
              </a:buClr>
              <a:buFont typeface="Wingdings" pitchFamily="2" charset="2"/>
              <a:buNone/>
            </a:pPr>
            <a:r>
              <a:rPr lang="ca-ES" sz="2000" b="1" dirty="0">
                <a:solidFill>
                  <a:srgbClr val="6A1727"/>
                </a:solidFill>
              </a:rPr>
              <a:t>3. Situació laboral i condicions</a:t>
            </a:r>
          </a:p>
        </p:txBody>
      </p:sp>
    </p:spTree>
  </p:cSld>
  <p:clrMapOvr>
    <a:masterClrMapping/>
  </p:clrMapOvr>
  <p:transition>
    <p:strips dir="rd"/>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9" name="2 Marcador de número de diapositiva"/>
          <p:cNvSpPr txBox="1">
            <a:spLocks/>
          </p:cNvSpPr>
          <p:nvPr/>
        </p:nvSpPr>
        <p:spPr bwMode="auto">
          <a:xfrm>
            <a:off x="6875463" y="6553200"/>
            <a:ext cx="2133600" cy="188913"/>
          </a:xfrm>
          <a:prstGeom prst="rect">
            <a:avLst/>
          </a:prstGeom>
          <a:noFill/>
          <a:ln w="9525">
            <a:noFill/>
            <a:miter lim="800000"/>
            <a:headEnd/>
            <a:tailEnd/>
          </a:ln>
        </p:spPr>
        <p:txBody>
          <a:bodyPr/>
          <a:lstStyle/>
          <a:p>
            <a:pPr algn="r"/>
            <a:fld id="{8CFBA002-771C-4130-86AE-0DA98392628E}" type="slidenum">
              <a:rPr lang="es-ES" sz="900"/>
              <a:pPr algn="r"/>
              <a:t>26</a:t>
            </a:fld>
            <a:endParaRPr lang="es-ES" sz="900" dirty="0"/>
          </a:p>
        </p:txBody>
      </p:sp>
      <p:sp>
        <p:nvSpPr>
          <p:cNvPr id="5" name="4 Rectángulo redondeado"/>
          <p:cNvSpPr/>
          <p:nvPr/>
        </p:nvSpPr>
        <p:spPr>
          <a:xfrm>
            <a:off x="323850" y="840135"/>
            <a:ext cx="8135938" cy="356400"/>
          </a:xfrm>
          <a:prstGeom prst="roundRect">
            <a:avLst/>
          </a:prstGeom>
          <a:solidFill>
            <a:srgbClr val="0066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ca-ES" sz="1600" b="1" dirty="0">
                <a:solidFill>
                  <a:srgbClr val="FFFFFF"/>
                </a:solidFill>
                <a:sym typeface="Helvetica" pitchFamily="34" charset="0"/>
              </a:rPr>
              <a:t>3.8. Inserció laboral UAB </a:t>
            </a:r>
          </a:p>
        </p:txBody>
      </p:sp>
      <p:graphicFrame>
        <p:nvGraphicFramePr>
          <p:cNvPr id="6" name="5 Gráfico"/>
          <p:cNvGraphicFramePr/>
          <p:nvPr>
            <p:extLst>
              <p:ext uri="{D42A27DB-BD31-4B8C-83A1-F6EECF244321}">
                <p14:modId xmlns:p14="http://schemas.microsoft.com/office/powerpoint/2010/main" val="435803128"/>
              </p:ext>
            </p:extLst>
          </p:nvPr>
        </p:nvGraphicFramePr>
        <p:xfrm>
          <a:off x="899592" y="2822739"/>
          <a:ext cx="6912768" cy="1224136"/>
        </p:xfrm>
        <a:graphic>
          <a:graphicData uri="http://schemas.openxmlformats.org/drawingml/2006/chart">
            <c:chart xmlns:c="http://schemas.openxmlformats.org/drawingml/2006/chart" xmlns:r="http://schemas.openxmlformats.org/officeDocument/2006/relationships" r:id="rId2"/>
          </a:graphicData>
        </a:graphic>
      </p:graphicFrame>
      <p:sp>
        <p:nvSpPr>
          <p:cNvPr id="8" name="7 Rectángulo"/>
          <p:cNvSpPr/>
          <p:nvPr/>
        </p:nvSpPr>
        <p:spPr>
          <a:xfrm>
            <a:off x="2383740" y="2366882"/>
            <a:ext cx="4376519" cy="246221"/>
          </a:xfrm>
          <a:prstGeom prst="rect">
            <a:avLst/>
          </a:prstGeom>
        </p:spPr>
        <p:txBody>
          <a:bodyPr wrap="none">
            <a:spAutoFit/>
          </a:bodyPr>
          <a:lstStyle/>
          <a:p>
            <a:pPr algn="ctr"/>
            <a:r>
              <a:rPr lang="ca-ES" sz="1000" b="1" i="1" dirty="0"/>
              <a:t>Alguna de les feines que has trobat ha estat mitjançant...?</a:t>
            </a:r>
            <a:endParaRPr lang="es-ES" sz="1000" b="1" i="1" dirty="0"/>
          </a:p>
        </p:txBody>
      </p:sp>
      <p:sp>
        <p:nvSpPr>
          <p:cNvPr id="9" name="8 CuadroTexto"/>
          <p:cNvSpPr txBox="1"/>
          <p:nvPr/>
        </p:nvSpPr>
        <p:spPr>
          <a:xfrm>
            <a:off x="3707904" y="4133400"/>
            <a:ext cx="2952328" cy="246221"/>
          </a:xfrm>
          <a:prstGeom prst="rect">
            <a:avLst/>
          </a:prstGeom>
          <a:noFill/>
        </p:spPr>
        <p:txBody>
          <a:bodyPr wrap="square">
            <a:spAutoFit/>
          </a:bodyPr>
          <a:lstStyle/>
          <a:p>
            <a:pPr algn="ctr">
              <a:defRPr/>
            </a:pPr>
            <a:r>
              <a:rPr lang="ca-ES" sz="1000" i="1" dirty="0">
                <a:latin typeface="+mn-lt"/>
                <a:ea typeface="Helvetica" charset="0"/>
                <a:cs typeface="Helvetica" charset="0"/>
                <a:sym typeface="Helvetica" charset="0"/>
              </a:rPr>
              <a:t>Base: 12</a:t>
            </a:r>
          </a:p>
        </p:txBody>
      </p:sp>
      <p:sp>
        <p:nvSpPr>
          <p:cNvPr id="10" name="Text Box 42">
            <a:extLst>
              <a:ext uri="{FF2B5EF4-FFF2-40B4-BE49-F238E27FC236}">
                <a16:creationId xmlns:a16="http://schemas.microsoft.com/office/drawing/2014/main" xmlns="" id="{05C9FB35-5830-4122-A5E1-4F0487F74A2F}"/>
              </a:ext>
            </a:extLst>
          </p:cNvPr>
          <p:cNvSpPr txBox="1">
            <a:spLocks noChangeArrowheads="1"/>
          </p:cNvSpPr>
          <p:nvPr/>
        </p:nvSpPr>
        <p:spPr bwMode="auto">
          <a:xfrm>
            <a:off x="0" y="0"/>
            <a:ext cx="9144000" cy="692150"/>
          </a:xfrm>
          <a:prstGeom prst="rect">
            <a:avLst/>
          </a:prstGeom>
          <a:noFill/>
          <a:ln w="12700">
            <a:noFill/>
            <a:miter lim="800000"/>
            <a:headEnd/>
            <a:tailEnd/>
          </a:ln>
        </p:spPr>
        <p:txBody>
          <a:bodyPr anchor="ctr"/>
          <a:lstStyle/>
          <a:p>
            <a:pPr indent="1973263" eaLnBrk="0" hangingPunct="0">
              <a:spcBef>
                <a:spcPct val="50000"/>
              </a:spcBef>
              <a:buClr>
                <a:srgbClr val="CC0000"/>
              </a:buClr>
              <a:buFont typeface="Wingdings" pitchFamily="2" charset="2"/>
              <a:buNone/>
            </a:pPr>
            <a:r>
              <a:rPr lang="ca-ES" sz="2000" b="1" dirty="0">
                <a:solidFill>
                  <a:srgbClr val="6A1727"/>
                </a:solidFill>
              </a:rPr>
              <a:t>3. Situació laboral i condicions</a:t>
            </a:r>
          </a:p>
        </p:txBody>
      </p:sp>
    </p:spTree>
    <p:extLst>
      <p:ext uri="{BB962C8B-B14F-4D97-AF65-F5344CB8AC3E}">
        <p14:creationId xmlns:p14="http://schemas.microsoft.com/office/powerpoint/2010/main" val="482654206"/>
      </p:ext>
    </p:extLst>
  </p:cSld>
  <p:clrMapOvr>
    <a:masterClrMapping/>
  </p:clrMapOvr>
  <p:transition>
    <p:strips dir="rd"/>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3" name="Rectangle 5"/>
          <p:cNvSpPr>
            <a:spLocks noChangeArrowheads="1"/>
          </p:cNvSpPr>
          <p:nvPr/>
        </p:nvSpPr>
        <p:spPr bwMode="auto">
          <a:xfrm>
            <a:off x="0" y="2924175"/>
            <a:ext cx="9144000" cy="1008063"/>
          </a:xfrm>
          <a:prstGeom prst="rect">
            <a:avLst/>
          </a:prstGeom>
          <a:solidFill>
            <a:srgbClr val="6A1727">
              <a:alpha val="85097"/>
            </a:srgbClr>
          </a:solidFill>
          <a:ln w="9525">
            <a:noFill/>
            <a:miter lim="800000"/>
            <a:headEnd/>
            <a:tailEnd/>
          </a:ln>
        </p:spPr>
        <p:txBody>
          <a:bodyPr wrap="none" anchor="ctr"/>
          <a:lstStyle/>
          <a:p>
            <a:endParaRPr lang="es-ES_tradnl"/>
          </a:p>
        </p:txBody>
      </p:sp>
      <p:sp>
        <p:nvSpPr>
          <p:cNvPr id="4" name="Text Box 6"/>
          <p:cNvSpPr txBox="1">
            <a:spLocks noChangeArrowheads="1"/>
          </p:cNvSpPr>
          <p:nvPr/>
        </p:nvSpPr>
        <p:spPr bwMode="auto">
          <a:xfrm>
            <a:off x="0" y="3182938"/>
            <a:ext cx="9144000" cy="461962"/>
          </a:xfrm>
          <a:prstGeom prst="rect">
            <a:avLst/>
          </a:prstGeom>
          <a:noFill/>
          <a:ln w="12700">
            <a:noFill/>
            <a:miter lim="800000"/>
            <a:headEnd/>
            <a:tailEnd/>
          </a:ln>
        </p:spPr>
        <p:txBody>
          <a:bodyPr>
            <a:spAutoFit/>
          </a:bodyPr>
          <a:lstStyle/>
          <a:p>
            <a:pPr algn="ctr" eaLnBrk="0">
              <a:spcBef>
                <a:spcPct val="50000"/>
              </a:spcBef>
              <a:buClr>
                <a:srgbClr val="CC0000"/>
              </a:buClr>
              <a:buFont typeface="Wingdings" pitchFamily="2" charset="2"/>
              <a:buNone/>
              <a:defRPr/>
            </a:pPr>
            <a:r>
              <a:rPr lang="ca-ES" sz="2400" b="1" dirty="0">
                <a:solidFill>
                  <a:schemeClr val="bg1"/>
                </a:solidFill>
                <a:latin typeface="+mn-lt"/>
                <a:ea typeface="Helvetica" charset="0"/>
                <a:cs typeface="Helvetica" charset="0"/>
                <a:sym typeface="Helvetica" charset="0"/>
              </a:rPr>
              <a:t>4. Procés de trobar feina</a:t>
            </a:r>
          </a:p>
        </p:txBody>
      </p:sp>
    </p:spTree>
  </p:cSld>
  <p:clrMapOvr>
    <a:masterClrMapping/>
  </p:clrMapOvr>
  <p:transition>
    <p:strips dir="rd"/>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Text Box 42"/>
          <p:cNvSpPr txBox="1">
            <a:spLocks noChangeArrowheads="1"/>
          </p:cNvSpPr>
          <p:nvPr/>
        </p:nvSpPr>
        <p:spPr bwMode="auto">
          <a:xfrm>
            <a:off x="0" y="0"/>
            <a:ext cx="9144000" cy="692150"/>
          </a:xfrm>
          <a:prstGeom prst="rect">
            <a:avLst/>
          </a:prstGeom>
          <a:noFill/>
          <a:ln w="12700">
            <a:noFill/>
            <a:miter lim="800000"/>
            <a:headEnd/>
            <a:tailEnd/>
          </a:ln>
        </p:spPr>
        <p:txBody>
          <a:bodyPr anchor="ctr"/>
          <a:lstStyle/>
          <a:p>
            <a:pPr algn="ctr" eaLnBrk="0" hangingPunct="0">
              <a:spcBef>
                <a:spcPct val="50000"/>
              </a:spcBef>
              <a:buClr>
                <a:srgbClr val="CC0000"/>
              </a:buClr>
              <a:buFont typeface="Wingdings" pitchFamily="2" charset="2"/>
              <a:buNone/>
            </a:pPr>
            <a:r>
              <a:rPr lang="ca-ES" sz="2000" b="1" dirty="0">
                <a:solidFill>
                  <a:srgbClr val="6A1727"/>
                </a:solidFill>
              </a:rPr>
              <a:t>4. Procés de trobar feina</a:t>
            </a:r>
          </a:p>
        </p:txBody>
      </p:sp>
      <p:sp>
        <p:nvSpPr>
          <p:cNvPr id="73732" name="2 Marcador de número de diapositiva"/>
          <p:cNvSpPr txBox="1">
            <a:spLocks/>
          </p:cNvSpPr>
          <p:nvPr/>
        </p:nvSpPr>
        <p:spPr bwMode="auto">
          <a:xfrm>
            <a:off x="6875463" y="6553200"/>
            <a:ext cx="2133600" cy="188913"/>
          </a:xfrm>
          <a:prstGeom prst="rect">
            <a:avLst/>
          </a:prstGeom>
          <a:noFill/>
          <a:ln w="9525">
            <a:noFill/>
            <a:miter lim="800000"/>
            <a:headEnd/>
            <a:tailEnd/>
          </a:ln>
        </p:spPr>
        <p:txBody>
          <a:bodyPr/>
          <a:lstStyle/>
          <a:p>
            <a:pPr algn="r"/>
            <a:fld id="{E4A60B6C-C796-49F1-85C9-B843ECDF31BE}" type="slidenum">
              <a:rPr lang="es-ES" sz="900"/>
              <a:pPr algn="r"/>
              <a:t>28</a:t>
            </a:fld>
            <a:endParaRPr lang="es-ES" sz="900"/>
          </a:p>
        </p:txBody>
      </p:sp>
      <p:sp>
        <p:nvSpPr>
          <p:cNvPr id="6" name="5 Rectángulo"/>
          <p:cNvSpPr/>
          <p:nvPr/>
        </p:nvSpPr>
        <p:spPr>
          <a:xfrm>
            <a:off x="1682427" y="1928446"/>
            <a:ext cx="5779146" cy="246221"/>
          </a:xfrm>
          <a:prstGeom prst="rect">
            <a:avLst/>
          </a:prstGeom>
        </p:spPr>
        <p:txBody>
          <a:bodyPr wrap="none">
            <a:spAutoFit/>
          </a:bodyPr>
          <a:lstStyle/>
          <a:p>
            <a:r>
              <a:rPr lang="ca-ES" sz="1000" b="1" i="1" dirty="0"/>
              <a:t>Vas treballar durant els dos últims anys dels estudis a l’Escola Doctor Robert?</a:t>
            </a:r>
            <a:endParaRPr lang="es-ES" sz="1000" b="1" i="1" dirty="0"/>
          </a:p>
        </p:txBody>
      </p:sp>
      <p:sp>
        <p:nvSpPr>
          <p:cNvPr id="8" name="7 CuadroTexto"/>
          <p:cNvSpPr txBox="1"/>
          <p:nvPr/>
        </p:nvSpPr>
        <p:spPr>
          <a:xfrm>
            <a:off x="4644008" y="4586679"/>
            <a:ext cx="2952328" cy="246221"/>
          </a:xfrm>
          <a:prstGeom prst="rect">
            <a:avLst/>
          </a:prstGeom>
          <a:noFill/>
        </p:spPr>
        <p:txBody>
          <a:bodyPr wrap="square">
            <a:spAutoFit/>
          </a:bodyPr>
          <a:lstStyle/>
          <a:p>
            <a:pPr algn="ctr">
              <a:defRPr/>
            </a:pPr>
            <a:r>
              <a:rPr lang="ca-ES" sz="1000" i="1" dirty="0">
                <a:latin typeface="+mn-lt"/>
                <a:ea typeface="Helvetica" charset="0"/>
                <a:cs typeface="Helvetica" charset="0"/>
                <a:sym typeface="Helvetica" charset="0"/>
              </a:rPr>
              <a:t>Base (han treballat): 12</a:t>
            </a:r>
            <a:endParaRPr lang="ca-ES" sz="1200" i="1" dirty="0">
              <a:latin typeface="+mn-lt"/>
              <a:ea typeface="Helvetica" charset="0"/>
              <a:cs typeface="Helvetica" charset="0"/>
              <a:sym typeface="Helvetica" charset="0"/>
            </a:endParaRPr>
          </a:p>
        </p:txBody>
      </p:sp>
      <p:graphicFrame>
        <p:nvGraphicFramePr>
          <p:cNvPr id="9" name="8 Gráfico"/>
          <p:cNvGraphicFramePr/>
          <p:nvPr>
            <p:extLst>
              <p:ext uri="{D42A27DB-BD31-4B8C-83A1-F6EECF244321}">
                <p14:modId xmlns:p14="http://schemas.microsoft.com/office/powerpoint/2010/main" val="1952241403"/>
              </p:ext>
            </p:extLst>
          </p:nvPr>
        </p:nvGraphicFramePr>
        <p:xfrm>
          <a:off x="323850" y="2174667"/>
          <a:ext cx="8135938" cy="2288902"/>
        </p:xfrm>
        <a:graphic>
          <a:graphicData uri="http://schemas.openxmlformats.org/drawingml/2006/chart">
            <c:chart xmlns:c="http://schemas.openxmlformats.org/drawingml/2006/chart" xmlns:r="http://schemas.openxmlformats.org/officeDocument/2006/relationships" r:id="rId2"/>
          </a:graphicData>
        </a:graphic>
      </p:graphicFrame>
      <p:sp>
        <p:nvSpPr>
          <p:cNvPr id="38" name="37 Rectángulo redondeado"/>
          <p:cNvSpPr/>
          <p:nvPr/>
        </p:nvSpPr>
        <p:spPr>
          <a:xfrm>
            <a:off x="323850" y="840135"/>
            <a:ext cx="8135938" cy="356400"/>
          </a:xfrm>
          <a:prstGeom prst="roundRect">
            <a:avLst/>
          </a:prstGeom>
          <a:solidFill>
            <a:srgbClr val="0066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ca-ES" sz="1600" b="1" dirty="0">
                <a:solidFill>
                  <a:srgbClr val="FFFFFF"/>
                </a:solidFill>
                <a:sym typeface="Helvetica" pitchFamily="34" charset="0"/>
              </a:rPr>
              <a:t>4.1. Combinació d’estudis i feina</a:t>
            </a:r>
          </a:p>
        </p:txBody>
      </p:sp>
    </p:spTree>
  </p:cSld>
  <p:clrMapOvr>
    <a:masterClrMapping/>
  </p:clrMapOvr>
  <p:transition>
    <p:strips dir="rd"/>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Text Box 42"/>
          <p:cNvSpPr txBox="1">
            <a:spLocks noChangeArrowheads="1"/>
          </p:cNvSpPr>
          <p:nvPr/>
        </p:nvSpPr>
        <p:spPr bwMode="auto">
          <a:xfrm>
            <a:off x="0" y="0"/>
            <a:ext cx="9144000" cy="692150"/>
          </a:xfrm>
          <a:prstGeom prst="rect">
            <a:avLst/>
          </a:prstGeom>
          <a:noFill/>
          <a:ln w="12700">
            <a:noFill/>
            <a:miter lim="800000"/>
            <a:headEnd/>
            <a:tailEnd/>
          </a:ln>
        </p:spPr>
        <p:txBody>
          <a:bodyPr anchor="ctr"/>
          <a:lstStyle/>
          <a:p>
            <a:pPr algn="ctr" eaLnBrk="0" hangingPunct="0">
              <a:spcBef>
                <a:spcPct val="50000"/>
              </a:spcBef>
              <a:buClr>
                <a:srgbClr val="CC0000"/>
              </a:buClr>
              <a:buFont typeface="Wingdings" pitchFamily="2" charset="2"/>
              <a:buNone/>
            </a:pPr>
            <a:r>
              <a:rPr lang="ca-ES" sz="2000" b="1" dirty="0">
                <a:solidFill>
                  <a:srgbClr val="6A1727"/>
                </a:solidFill>
              </a:rPr>
              <a:t>4. Procés de trobar feina</a:t>
            </a:r>
          </a:p>
        </p:txBody>
      </p:sp>
      <p:sp>
        <p:nvSpPr>
          <p:cNvPr id="73732" name="2 Marcador de número de diapositiva"/>
          <p:cNvSpPr txBox="1">
            <a:spLocks/>
          </p:cNvSpPr>
          <p:nvPr/>
        </p:nvSpPr>
        <p:spPr bwMode="auto">
          <a:xfrm>
            <a:off x="6875463" y="6553200"/>
            <a:ext cx="2133600" cy="188913"/>
          </a:xfrm>
          <a:prstGeom prst="rect">
            <a:avLst/>
          </a:prstGeom>
          <a:noFill/>
          <a:ln w="9525">
            <a:noFill/>
            <a:miter lim="800000"/>
            <a:headEnd/>
            <a:tailEnd/>
          </a:ln>
        </p:spPr>
        <p:txBody>
          <a:bodyPr/>
          <a:lstStyle/>
          <a:p>
            <a:pPr algn="r"/>
            <a:fld id="{E4A60B6C-C796-49F1-85C9-B843ECDF31BE}" type="slidenum">
              <a:rPr lang="es-ES" sz="900"/>
              <a:pPr algn="r"/>
              <a:t>29</a:t>
            </a:fld>
            <a:endParaRPr lang="es-ES" sz="900"/>
          </a:p>
        </p:txBody>
      </p:sp>
      <p:sp>
        <p:nvSpPr>
          <p:cNvPr id="13" name="12 Rectángulo redondeado"/>
          <p:cNvSpPr/>
          <p:nvPr/>
        </p:nvSpPr>
        <p:spPr>
          <a:xfrm>
            <a:off x="323850" y="840135"/>
            <a:ext cx="8135938" cy="356617"/>
          </a:xfrm>
          <a:prstGeom prst="roundRect">
            <a:avLst/>
          </a:prstGeom>
          <a:solidFill>
            <a:srgbClr val="0066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ca-ES" sz="1600" b="1" dirty="0">
                <a:solidFill>
                  <a:srgbClr val="FFFFFF"/>
                </a:solidFill>
                <a:sym typeface="Helvetica" pitchFamily="34" charset="0"/>
              </a:rPr>
              <a:t>4.2. Moment d’inici de la primera feina </a:t>
            </a:r>
          </a:p>
        </p:txBody>
      </p:sp>
      <p:graphicFrame>
        <p:nvGraphicFramePr>
          <p:cNvPr id="14" name="13 Gráfico"/>
          <p:cNvGraphicFramePr/>
          <p:nvPr>
            <p:extLst>
              <p:ext uri="{D42A27DB-BD31-4B8C-83A1-F6EECF244321}">
                <p14:modId xmlns:p14="http://schemas.microsoft.com/office/powerpoint/2010/main" val="529572210"/>
              </p:ext>
            </p:extLst>
          </p:nvPr>
        </p:nvGraphicFramePr>
        <p:xfrm>
          <a:off x="827584" y="2412176"/>
          <a:ext cx="7056784" cy="1856239"/>
        </p:xfrm>
        <a:graphic>
          <a:graphicData uri="http://schemas.openxmlformats.org/drawingml/2006/chart">
            <c:chart xmlns:c="http://schemas.openxmlformats.org/drawingml/2006/chart" xmlns:r="http://schemas.openxmlformats.org/officeDocument/2006/relationships" r:id="rId2"/>
          </a:graphicData>
        </a:graphic>
      </p:graphicFrame>
      <p:sp>
        <p:nvSpPr>
          <p:cNvPr id="15" name="14 Rectángulo"/>
          <p:cNvSpPr/>
          <p:nvPr/>
        </p:nvSpPr>
        <p:spPr>
          <a:xfrm>
            <a:off x="2756693" y="2019065"/>
            <a:ext cx="2957861" cy="246221"/>
          </a:xfrm>
          <a:prstGeom prst="rect">
            <a:avLst/>
          </a:prstGeom>
        </p:spPr>
        <p:txBody>
          <a:bodyPr wrap="none">
            <a:spAutoFit/>
          </a:bodyPr>
          <a:lstStyle/>
          <a:p>
            <a:r>
              <a:rPr lang="ca-ES" sz="1000" b="1" i="1" dirty="0"/>
              <a:t>Quan vas trobar la teva primera feina?</a:t>
            </a:r>
            <a:endParaRPr lang="es-ES" sz="1000" b="1" i="1" dirty="0"/>
          </a:p>
        </p:txBody>
      </p:sp>
      <p:sp>
        <p:nvSpPr>
          <p:cNvPr id="16" name="15 CuadroTexto"/>
          <p:cNvSpPr txBox="1"/>
          <p:nvPr/>
        </p:nvSpPr>
        <p:spPr>
          <a:xfrm>
            <a:off x="4232581" y="4268415"/>
            <a:ext cx="2952328" cy="246221"/>
          </a:xfrm>
          <a:prstGeom prst="rect">
            <a:avLst/>
          </a:prstGeom>
          <a:noFill/>
        </p:spPr>
        <p:txBody>
          <a:bodyPr wrap="square">
            <a:spAutoFit/>
          </a:bodyPr>
          <a:lstStyle/>
          <a:p>
            <a:pPr algn="ctr">
              <a:defRPr/>
            </a:pPr>
            <a:r>
              <a:rPr lang="ca-ES" sz="1000" i="1" dirty="0">
                <a:latin typeface="+mn-lt"/>
                <a:ea typeface="Helvetica" charset="0"/>
                <a:cs typeface="Helvetica" charset="0"/>
                <a:sym typeface="Helvetica" charset="0"/>
              </a:rPr>
              <a:t>Base (han treballat): 12</a:t>
            </a:r>
          </a:p>
        </p:txBody>
      </p:sp>
    </p:spTree>
  </p:cSld>
  <p:clrMapOvr>
    <a:masterClrMapping/>
  </p:clrMapOvr>
  <p:transition>
    <p:strips dir="rd"/>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0706" name="Picture 2"/>
          <p:cNvPicPr>
            <a:picLocks noChangeAspect="1" noChangeArrowheads="1"/>
          </p:cNvPicPr>
          <p:nvPr/>
        </p:nvPicPr>
        <p:blipFill>
          <a:blip r:embed="rId3" cstate="print"/>
          <a:srcRect/>
          <a:stretch>
            <a:fillRect/>
          </a:stretch>
        </p:blipFill>
        <p:spPr bwMode="auto">
          <a:xfrm>
            <a:off x="-1" y="0"/>
            <a:ext cx="9144001" cy="6858000"/>
          </a:xfrm>
          <a:prstGeom prst="rect">
            <a:avLst/>
          </a:prstGeom>
          <a:noFill/>
          <a:ln w="9525">
            <a:noFill/>
            <a:miter lim="800000"/>
            <a:headEnd/>
            <a:tailEnd/>
          </a:ln>
        </p:spPr>
      </p:pic>
      <p:sp>
        <p:nvSpPr>
          <p:cNvPr id="18434" name="Rectangle 5"/>
          <p:cNvSpPr>
            <a:spLocks noChangeArrowheads="1"/>
          </p:cNvSpPr>
          <p:nvPr/>
        </p:nvSpPr>
        <p:spPr bwMode="auto">
          <a:xfrm>
            <a:off x="0" y="2924175"/>
            <a:ext cx="9144000" cy="1008063"/>
          </a:xfrm>
          <a:prstGeom prst="rect">
            <a:avLst/>
          </a:prstGeom>
          <a:solidFill>
            <a:srgbClr val="6A1727">
              <a:alpha val="85097"/>
            </a:srgbClr>
          </a:solidFill>
          <a:ln w="9525">
            <a:noFill/>
            <a:miter lim="800000"/>
            <a:headEnd/>
            <a:tailEnd/>
          </a:ln>
        </p:spPr>
        <p:txBody>
          <a:bodyPr wrap="none" anchor="ctr"/>
          <a:lstStyle/>
          <a:p>
            <a:endParaRPr lang="es-ES_tradnl"/>
          </a:p>
        </p:txBody>
      </p:sp>
      <p:sp>
        <p:nvSpPr>
          <p:cNvPr id="6" name="Text Box 6"/>
          <p:cNvSpPr txBox="1">
            <a:spLocks noChangeArrowheads="1"/>
          </p:cNvSpPr>
          <p:nvPr/>
        </p:nvSpPr>
        <p:spPr bwMode="auto">
          <a:xfrm>
            <a:off x="0" y="3182938"/>
            <a:ext cx="9144000" cy="461962"/>
          </a:xfrm>
          <a:prstGeom prst="rect">
            <a:avLst/>
          </a:prstGeom>
          <a:noFill/>
          <a:ln w="12700">
            <a:noFill/>
            <a:miter lim="800000"/>
            <a:headEnd/>
            <a:tailEnd/>
          </a:ln>
        </p:spPr>
        <p:txBody>
          <a:bodyPr>
            <a:spAutoFit/>
          </a:bodyPr>
          <a:lstStyle/>
          <a:p>
            <a:pPr algn="ctr" eaLnBrk="0">
              <a:spcBef>
                <a:spcPct val="50000"/>
              </a:spcBef>
              <a:buClr>
                <a:srgbClr val="CC0000"/>
              </a:buClr>
              <a:buFont typeface="Wingdings" pitchFamily="2" charset="2"/>
              <a:buNone/>
              <a:defRPr/>
            </a:pPr>
            <a:r>
              <a:rPr lang="ca-ES" sz="2400" b="1" dirty="0">
                <a:solidFill>
                  <a:schemeClr val="bg1"/>
                </a:solidFill>
                <a:latin typeface="+mn-lt"/>
                <a:ea typeface="Helvetica" charset="0"/>
                <a:cs typeface="Helvetica" charset="0"/>
                <a:sym typeface="Helvetica" charset="0"/>
              </a:rPr>
              <a:t>1. Objectius i metodologia</a:t>
            </a: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9" name="2 Marcador de número de diapositiva"/>
          <p:cNvSpPr txBox="1">
            <a:spLocks/>
          </p:cNvSpPr>
          <p:nvPr/>
        </p:nvSpPr>
        <p:spPr bwMode="auto">
          <a:xfrm>
            <a:off x="6875463" y="6553200"/>
            <a:ext cx="2133600" cy="188913"/>
          </a:xfrm>
          <a:prstGeom prst="rect">
            <a:avLst/>
          </a:prstGeom>
          <a:noFill/>
          <a:ln w="9525">
            <a:noFill/>
            <a:miter lim="800000"/>
            <a:headEnd/>
            <a:tailEnd/>
          </a:ln>
        </p:spPr>
        <p:txBody>
          <a:bodyPr/>
          <a:lstStyle/>
          <a:p>
            <a:pPr algn="r"/>
            <a:fld id="{3379A09A-65C7-4145-B353-0CCA2A27DD74}" type="slidenum">
              <a:rPr lang="es-ES" sz="900"/>
              <a:pPr algn="r"/>
              <a:t>30</a:t>
            </a:fld>
            <a:endParaRPr lang="es-ES" sz="900"/>
          </a:p>
        </p:txBody>
      </p:sp>
      <p:sp>
        <p:nvSpPr>
          <p:cNvPr id="43" name="Text Box 42"/>
          <p:cNvSpPr txBox="1">
            <a:spLocks noChangeArrowheads="1"/>
          </p:cNvSpPr>
          <p:nvPr/>
        </p:nvSpPr>
        <p:spPr bwMode="auto">
          <a:xfrm>
            <a:off x="0" y="0"/>
            <a:ext cx="9144000" cy="692150"/>
          </a:xfrm>
          <a:prstGeom prst="rect">
            <a:avLst/>
          </a:prstGeom>
          <a:noFill/>
          <a:ln w="12700">
            <a:noFill/>
            <a:miter lim="800000"/>
            <a:headEnd/>
            <a:tailEnd/>
          </a:ln>
        </p:spPr>
        <p:txBody>
          <a:bodyPr anchor="ctr"/>
          <a:lstStyle/>
          <a:p>
            <a:pPr algn="ctr" eaLnBrk="0" hangingPunct="0">
              <a:spcBef>
                <a:spcPct val="50000"/>
              </a:spcBef>
              <a:buClr>
                <a:srgbClr val="CC0000"/>
              </a:buClr>
              <a:buFont typeface="Wingdings" pitchFamily="2" charset="2"/>
              <a:buNone/>
            </a:pPr>
            <a:r>
              <a:rPr lang="ca-ES" sz="2000" b="1" dirty="0">
                <a:solidFill>
                  <a:srgbClr val="6A1727"/>
                </a:solidFill>
              </a:rPr>
              <a:t>4. Procés de trobar feina</a:t>
            </a:r>
          </a:p>
        </p:txBody>
      </p:sp>
      <p:graphicFrame>
        <p:nvGraphicFramePr>
          <p:cNvPr id="5" name="4 Gráfico"/>
          <p:cNvGraphicFramePr/>
          <p:nvPr>
            <p:extLst>
              <p:ext uri="{D42A27DB-BD31-4B8C-83A1-F6EECF244321}">
                <p14:modId xmlns:p14="http://schemas.microsoft.com/office/powerpoint/2010/main" val="2280240790"/>
              </p:ext>
            </p:extLst>
          </p:nvPr>
        </p:nvGraphicFramePr>
        <p:xfrm>
          <a:off x="323850" y="2316942"/>
          <a:ext cx="8135938" cy="2150021"/>
        </p:xfrm>
        <a:graphic>
          <a:graphicData uri="http://schemas.openxmlformats.org/drawingml/2006/chart">
            <c:chart xmlns:c="http://schemas.openxmlformats.org/drawingml/2006/chart" xmlns:r="http://schemas.openxmlformats.org/officeDocument/2006/relationships" r:id="rId2"/>
          </a:graphicData>
        </a:graphic>
      </p:graphicFrame>
      <p:sp>
        <p:nvSpPr>
          <p:cNvPr id="8" name="7 Rectángulo"/>
          <p:cNvSpPr/>
          <p:nvPr/>
        </p:nvSpPr>
        <p:spPr>
          <a:xfrm>
            <a:off x="2588925" y="2004463"/>
            <a:ext cx="3966150" cy="246221"/>
          </a:xfrm>
          <a:prstGeom prst="rect">
            <a:avLst/>
          </a:prstGeom>
        </p:spPr>
        <p:txBody>
          <a:bodyPr wrap="none">
            <a:spAutoFit/>
          </a:bodyPr>
          <a:lstStyle/>
          <a:p>
            <a:r>
              <a:rPr lang="ca-ES" sz="1000" b="1" i="1" dirty="0"/>
              <a:t>Quant de temps et va costar trobar la primera feina?</a:t>
            </a:r>
            <a:endParaRPr lang="es-ES" sz="1000" b="1" i="1" dirty="0"/>
          </a:p>
        </p:txBody>
      </p:sp>
      <p:sp>
        <p:nvSpPr>
          <p:cNvPr id="13" name="12 CuadroTexto"/>
          <p:cNvSpPr txBox="1"/>
          <p:nvPr/>
        </p:nvSpPr>
        <p:spPr>
          <a:xfrm>
            <a:off x="4716016" y="4466963"/>
            <a:ext cx="2952328" cy="246221"/>
          </a:xfrm>
          <a:prstGeom prst="rect">
            <a:avLst/>
          </a:prstGeom>
          <a:noFill/>
        </p:spPr>
        <p:txBody>
          <a:bodyPr wrap="square">
            <a:spAutoFit/>
          </a:bodyPr>
          <a:lstStyle/>
          <a:p>
            <a:pPr algn="ctr">
              <a:defRPr/>
            </a:pPr>
            <a:r>
              <a:rPr lang="ca-ES" sz="1000" i="1" dirty="0">
                <a:latin typeface="+mn-lt"/>
                <a:ea typeface="Helvetica" charset="0"/>
                <a:cs typeface="Helvetica" charset="0"/>
                <a:sym typeface="Helvetica" charset="0"/>
              </a:rPr>
              <a:t>Base (han treballat): 12</a:t>
            </a:r>
          </a:p>
        </p:txBody>
      </p:sp>
      <p:sp>
        <p:nvSpPr>
          <p:cNvPr id="9" name="8 Rectángulo redondeado"/>
          <p:cNvSpPr/>
          <p:nvPr/>
        </p:nvSpPr>
        <p:spPr>
          <a:xfrm>
            <a:off x="323850" y="840135"/>
            <a:ext cx="8135938" cy="356617"/>
          </a:xfrm>
          <a:prstGeom prst="roundRect">
            <a:avLst/>
          </a:prstGeom>
          <a:solidFill>
            <a:srgbClr val="0066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ca-ES" sz="1600" b="1" dirty="0">
                <a:solidFill>
                  <a:srgbClr val="FFFFFF"/>
                </a:solidFill>
                <a:sym typeface="Helvetica" pitchFamily="34" charset="0"/>
              </a:rPr>
              <a:t>4.3. Temps per trobar la primera feina </a:t>
            </a:r>
          </a:p>
        </p:txBody>
      </p:sp>
    </p:spTree>
  </p:cSld>
  <p:clrMapOvr>
    <a:masterClrMapping/>
  </p:clrMapOvr>
  <p:transition>
    <p:strips dir="rd"/>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9" name="2 Marcador de número de diapositiva"/>
          <p:cNvSpPr txBox="1">
            <a:spLocks/>
          </p:cNvSpPr>
          <p:nvPr/>
        </p:nvSpPr>
        <p:spPr bwMode="auto">
          <a:xfrm>
            <a:off x="6875463" y="6553200"/>
            <a:ext cx="2133600" cy="188913"/>
          </a:xfrm>
          <a:prstGeom prst="rect">
            <a:avLst/>
          </a:prstGeom>
          <a:noFill/>
          <a:ln w="9525">
            <a:noFill/>
            <a:miter lim="800000"/>
            <a:headEnd/>
            <a:tailEnd/>
          </a:ln>
        </p:spPr>
        <p:txBody>
          <a:bodyPr/>
          <a:lstStyle/>
          <a:p>
            <a:pPr algn="r"/>
            <a:fld id="{3379A09A-65C7-4145-B353-0CCA2A27DD74}" type="slidenum">
              <a:rPr lang="es-ES" sz="900"/>
              <a:pPr algn="r"/>
              <a:t>31</a:t>
            </a:fld>
            <a:endParaRPr lang="es-ES" sz="900"/>
          </a:p>
        </p:txBody>
      </p:sp>
      <p:sp>
        <p:nvSpPr>
          <p:cNvPr id="43" name="Text Box 42"/>
          <p:cNvSpPr txBox="1">
            <a:spLocks noChangeArrowheads="1"/>
          </p:cNvSpPr>
          <p:nvPr/>
        </p:nvSpPr>
        <p:spPr bwMode="auto">
          <a:xfrm>
            <a:off x="0" y="0"/>
            <a:ext cx="9144000" cy="692150"/>
          </a:xfrm>
          <a:prstGeom prst="rect">
            <a:avLst/>
          </a:prstGeom>
          <a:noFill/>
          <a:ln w="12700">
            <a:noFill/>
            <a:miter lim="800000"/>
            <a:headEnd/>
            <a:tailEnd/>
          </a:ln>
        </p:spPr>
        <p:txBody>
          <a:bodyPr anchor="ctr"/>
          <a:lstStyle/>
          <a:p>
            <a:pPr algn="ctr" eaLnBrk="0" hangingPunct="0">
              <a:spcBef>
                <a:spcPct val="50000"/>
              </a:spcBef>
              <a:buClr>
                <a:srgbClr val="CC0000"/>
              </a:buClr>
              <a:buFont typeface="Wingdings" pitchFamily="2" charset="2"/>
              <a:buNone/>
            </a:pPr>
            <a:r>
              <a:rPr lang="ca-ES" sz="2000" b="1" dirty="0">
                <a:solidFill>
                  <a:srgbClr val="6A1727"/>
                </a:solidFill>
              </a:rPr>
              <a:t>4. Procés de trobar feina</a:t>
            </a:r>
          </a:p>
        </p:txBody>
      </p:sp>
      <p:sp>
        <p:nvSpPr>
          <p:cNvPr id="8" name="7 Rectángulo"/>
          <p:cNvSpPr/>
          <p:nvPr/>
        </p:nvSpPr>
        <p:spPr>
          <a:xfrm>
            <a:off x="3413670" y="1598603"/>
            <a:ext cx="2544286" cy="246221"/>
          </a:xfrm>
          <a:prstGeom prst="rect">
            <a:avLst/>
          </a:prstGeom>
        </p:spPr>
        <p:txBody>
          <a:bodyPr wrap="none">
            <a:spAutoFit/>
          </a:bodyPr>
          <a:lstStyle/>
          <a:p>
            <a:r>
              <a:rPr lang="ca-ES" sz="1000" b="1" i="1" dirty="0"/>
              <a:t>Com vas trobar la primera feina?</a:t>
            </a:r>
            <a:endParaRPr lang="es-ES" sz="1000" b="1" i="1" dirty="0"/>
          </a:p>
        </p:txBody>
      </p:sp>
      <p:sp>
        <p:nvSpPr>
          <p:cNvPr id="13" name="12 CuadroTexto"/>
          <p:cNvSpPr txBox="1"/>
          <p:nvPr/>
        </p:nvSpPr>
        <p:spPr>
          <a:xfrm>
            <a:off x="4572000" y="5631050"/>
            <a:ext cx="2952328" cy="246221"/>
          </a:xfrm>
          <a:prstGeom prst="rect">
            <a:avLst/>
          </a:prstGeom>
          <a:noFill/>
        </p:spPr>
        <p:txBody>
          <a:bodyPr wrap="square">
            <a:spAutoFit/>
          </a:bodyPr>
          <a:lstStyle/>
          <a:p>
            <a:pPr algn="ctr">
              <a:defRPr/>
            </a:pPr>
            <a:r>
              <a:rPr lang="ca-ES" sz="1000" i="1" dirty="0">
                <a:latin typeface="+mn-lt"/>
                <a:ea typeface="Helvetica" charset="0"/>
                <a:cs typeface="Helvetica" charset="0"/>
                <a:sym typeface="Helvetica" charset="0"/>
              </a:rPr>
              <a:t>Base (han treballat): 12</a:t>
            </a:r>
          </a:p>
        </p:txBody>
      </p:sp>
      <p:sp>
        <p:nvSpPr>
          <p:cNvPr id="9" name="8 Rectángulo redondeado"/>
          <p:cNvSpPr/>
          <p:nvPr/>
        </p:nvSpPr>
        <p:spPr>
          <a:xfrm>
            <a:off x="323850" y="794415"/>
            <a:ext cx="8135938" cy="356400"/>
          </a:xfrm>
          <a:prstGeom prst="roundRect">
            <a:avLst/>
          </a:prstGeom>
          <a:solidFill>
            <a:srgbClr val="0066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ca-ES" sz="1600" b="1" dirty="0">
                <a:solidFill>
                  <a:srgbClr val="FFFFFF"/>
                </a:solidFill>
                <a:sym typeface="Helvetica" pitchFamily="34" charset="0"/>
              </a:rPr>
              <a:t>4.4. Via d’inserció</a:t>
            </a:r>
          </a:p>
        </p:txBody>
      </p:sp>
      <p:graphicFrame>
        <p:nvGraphicFramePr>
          <p:cNvPr id="11" name="10 Gráfico"/>
          <p:cNvGraphicFramePr/>
          <p:nvPr>
            <p:extLst>
              <p:ext uri="{D42A27DB-BD31-4B8C-83A1-F6EECF244321}">
                <p14:modId xmlns:p14="http://schemas.microsoft.com/office/powerpoint/2010/main" val="3272925466"/>
              </p:ext>
            </p:extLst>
          </p:nvPr>
        </p:nvGraphicFramePr>
        <p:xfrm>
          <a:off x="323850" y="1844824"/>
          <a:ext cx="8135938" cy="3786226"/>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transition>
    <p:strips dir="rd"/>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9" name="2 Marcador de número de diapositiva"/>
          <p:cNvSpPr txBox="1">
            <a:spLocks/>
          </p:cNvSpPr>
          <p:nvPr/>
        </p:nvSpPr>
        <p:spPr bwMode="auto">
          <a:xfrm>
            <a:off x="6875463" y="6553200"/>
            <a:ext cx="2133600" cy="188913"/>
          </a:xfrm>
          <a:prstGeom prst="rect">
            <a:avLst/>
          </a:prstGeom>
          <a:noFill/>
          <a:ln w="9525">
            <a:noFill/>
            <a:miter lim="800000"/>
            <a:headEnd/>
            <a:tailEnd/>
          </a:ln>
        </p:spPr>
        <p:txBody>
          <a:bodyPr/>
          <a:lstStyle/>
          <a:p>
            <a:pPr algn="r"/>
            <a:fld id="{8CFBA002-771C-4130-86AE-0DA98392628E}" type="slidenum">
              <a:rPr lang="es-ES" sz="900"/>
              <a:pPr algn="r"/>
              <a:t>32</a:t>
            </a:fld>
            <a:endParaRPr lang="es-ES" sz="900" dirty="0"/>
          </a:p>
        </p:txBody>
      </p:sp>
      <p:pic>
        <p:nvPicPr>
          <p:cNvPr id="7" name="Picture 2"/>
          <p:cNvPicPr>
            <a:picLocks noChangeAspect="1" noChangeArrowheads="1"/>
          </p:cNvPicPr>
          <p:nvPr/>
        </p:nvPicPr>
        <p:blipFill>
          <a:blip r:embed="rId2" cstate="print"/>
          <a:srcRect/>
          <a:stretch>
            <a:fillRect/>
          </a:stretch>
        </p:blipFill>
        <p:spPr bwMode="auto">
          <a:xfrm>
            <a:off x="0" y="0"/>
            <a:ext cx="9140017" cy="6858000"/>
          </a:xfrm>
          <a:prstGeom prst="rect">
            <a:avLst/>
          </a:prstGeom>
          <a:noFill/>
          <a:ln w="9525">
            <a:noFill/>
            <a:miter lim="800000"/>
            <a:headEnd/>
            <a:tailEnd/>
          </a:ln>
        </p:spPr>
      </p:pic>
      <p:sp>
        <p:nvSpPr>
          <p:cNvPr id="13" name="Text Box 42"/>
          <p:cNvSpPr txBox="1">
            <a:spLocks noChangeArrowheads="1"/>
          </p:cNvSpPr>
          <p:nvPr/>
        </p:nvSpPr>
        <p:spPr bwMode="auto">
          <a:xfrm>
            <a:off x="0" y="0"/>
            <a:ext cx="9144000" cy="692150"/>
          </a:xfrm>
          <a:prstGeom prst="rect">
            <a:avLst/>
          </a:prstGeom>
          <a:noFill/>
          <a:ln w="12700">
            <a:noFill/>
            <a:miter lim="800000"/>
            <a:headEnd/>
            <a:tailEnd/>
          </a:ln>
        </p:spPr>
        <p:txBody>
          <a:bodyPr anchor="ctr"/>
          <a:lstStyle/>
          <a:p>
            <a:pPr algn="ctr" eaLnBrk="0" hangingPunct="0">
              <a:spcBef>
                <a:spcPct val="50000"/>
              </a:spcBef>
              <a:buClr>
                <a:srgbClr val="CC0000"/>
              </a:buClr>
              <a:buFont typeface="Wingdings" pitchFamily="2" charset="2"/>
              <a:buNone/>
            </a:pPr>
            <a:endParaRPr lang="ca-ES" sz="2000" b="1" dirty="0">
              <a:solidFill>
                <a:srgbClr val="6A1727"/>
              </a:solidFill>
            </a:endParaRPr>
          </a:p>
        </p:txBody>
      </p:sp>
      <p:sp>
        <p:nvSpPr>
          <p:cNvPr id="19" name="Rectangle 5"/>
          <p:cNvSpPr>
            <a:spLocks noChangeArrowheads="1"/>
          </p:cNvSpPr>
          <p:nvPr/>
        </p:nvSpPr>
        <p:spPr bwMode="auto">
          <a:xfrm>
            <a:off x="0" y="2924175"/>
            <a:ext cx="9144000" cy="1008063"/>
          </a:xfrm>
          <a:prstGeom prst="rect">
            <a:avLst/>
          </a:prstGeom>
          <a:solidFill>
            <a:srgbClr val="6A1727">
              <a:alpha val="85097"/>
            </a:srgbClr>
          </a:solidFill>
          <a:ln w="9525">
            <a:noFill/>
            <a:miter lim="800000"/>
            <a:headEnd/>
            <a:tailEnd/>
          </a:ln>
        </p:spPr>
        <p:txBody>
          <a:bodyPr wrap="none" anchor="ctr"/>
          <a:lstStyle/>
          <a:p>
            <a:endParaRPr lang="es-ES_tradnl"/>
          </a:p>
        </p:txBody>
      </p:sp>
      <p:sp>
        <p:nvSpPr>
          <p:cNvPr id="20" name="Text Box 6"/>
          <p:cNvSpPr txBox="1">
            <a:spLocks noChangeArrowheads="1"/>
          </p:cNvSpPr>
          <p:nvPr/>
        </p:nvSpPr>
        <p:spPr bwMode="auto">
          <a:xfrm>
            <a:off x="0" y="3182938"/>
            <a:ext cx="9144000" cy="461962"/>
          </a:xfrm>
          <a:prstGeom prst="rect">
            <a:avLst/>
          </a:prstGeom>
          <a:noFill/>
          <a:ln w="12700">
            <a:noFill/>
            <a:miter lim="800000"/>
            <a:headEnd/>
            <a:tailEnd/>
          </a:ln>
        </p:spPr>
        <p:txBody>
          <a:bodyPr>
            <a:spAutoFit/>
          </a:bodyPr>
          <a:lstStyle/>
          <a:p>
            <a:pPr algn="ctr" eaLnBrk="0">
              <a:spcBef>
                <a:spcPct val="50000"/>
              </a:spcBef>
              <a:buClr>
                <a:srgbClr val="CC0000"/>
              </a:buClr>
              <a:buFont typeface="Wingdings" pitchFamily="2" charset="2"/>
              <a:buNone/>
              <a:defRPr/>
            </a:pPr>
            <a:r>
              <a:rPr lang="ca-ES" sz="2400" b="1" dirty="0">
                <a:solidFill>
                  <a:schemeClr val="bg1"/>
                </a:solidFill>
                <a:latin typeface="+mn-lt"/>
                <a:ea typeface="Helvetica" charset="0"/>
                <a:cs typeface="Helvetica" charset="0"/>
                <a:sym typeface="Helvetica" charset="0"/>
              </a:rPr>
              <a:t>5. Atur</a:t>
            </a:r>
          </a:p>
        </p:txBody>
      </p:sp>
    </p:spTree>
  </p:cSld>
  <p:clrMapOvr>
    <a:masterClrMapping/>
  </p:clrMapOvr>
  <p:transition>
    <p:strips dir="rd"/>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2 Marcador de número de diapositiva"/>
          <p:cNvSpPr txBox="1">
            <a:spLocks/>
          </p:cNvSpPr>
          <p:nvPr/>
        </p:nvSpPr>
        <p:spPr bwMode="auto">
          <a:xfrm>
            <a:off x="6875463" y="6553200"/>
            <a:ext cx="2133600" cy="188913"/>
          </a:xfrm>
          <a:prstGeom prst="rect">
            <a:avLst/>
          </a:prstGeom>
          <a:noFill/>
          <a:ln w="9525">
            <a:noFill/>
            <a:miter lim="800000"/>
            <a:headEnd/>
            <a:tailEnd/>
          </a:ln>
        </p:spPr>
        <p:txBody>
          <a:bodyPr/>
          <a:lstStyle/>
          <a:p>
            <a:pPr algn="r"/>
            <a:fld id="{8CFBA002-771C-4130-86AE-0DA98392628E}" type="slidenum">
              <a:rPr lang="es-ES" sz="900"/>
              <a:pPr algn="r"/>
              <a:t>33</a:t>
            </a:fld>
            <a:endParaRPr lang="es-ES" sz="900" dirty="0"/>
          </a:p>
        </p:txBody>
      </p:sp>
      <p:sp>
        <p:nvSpPr>
          <p:cNvPr id="3" name="Text Box 42"/>
          <p:cNvSpPr txBox="1">
            <a:spLocks noChangeArrowheads="1"/>
          </p:cNvSpPr>
          <p:nvPr/>
        </p:nvSpPr>
        <p:spPr bwMode="auto">
          <a:xfrm>
            <a:off x="0" y="0"/>
            <a:ext cx="9144000" cy="692150"/>
          </a:xfrm>
          <a:prstGeom prst="rect">
            <a:avLst/>
          </a:prstGeom>
          <a:noFill/>
          <a:ln w="12700">
            <a:noFill/>
            <a:miter lim="800000"/>
            <a:headEnd/>
            <a:tailEnd/>
          </a:ln>
        </p:spPr>
        <p:txBody>
          <a:bodyPr anchor="ctr"/>
          <a:lstStyle/>
          <a:p>
            <a:pPr algn="ctr" eaLnBrk="0" hangingPunct="0">
              <a:spcBef>
                <a:spcPct val="50000"/>
              </a:spcBef>
              <a:buClr>
                <a:srgbClr val="CC0000"/>
              </a:buClr>
              <a:buFont typeface="Wingdings" pitchFamily="2" charset="2"/>
              <a:buNone/>
            </a:pPr>
            <a:r>
              <a:rPr lang="ca-ES" sz="2000" b="1" dirty="0">
                <a:solidFill>
                  <a:srgbClr val="6A1727"/>
                </a:solidFill>
              </a:rPr>
              <a:t>5. Atur</a:t>
            </a:r>
          </a:p>
        </p:txBody>
      </p:sp>
      <p:graphicFrame>
        <p:nvGraphicFramePr>
          <p:cNvPr id="4" name="3 Gráfico"/>
          <p:cNvGraphicFramePr/>
          <p:nvPr>
            <p:extLst>
              <p:ext uri="{D42A27DB-BD31-4B8C-83A1-F6EECF244321}">
                <p14:modId xmlns:p14="http://schemas.microsoft.com/office/powerpoint/2010/main" val="2332067384"/>
              </p:ext>
            </p:extLst>
          </p:nvPr>
        </p:nvGraphicFramePr>
        <p:xfrm>
          <a:off x="899592" y="2824224"/>
          <a:ext cx="6336704" cy="1399099"/>
        </p:xfrm>
        <a:graphic>
          <a:graphicData uri="http://schemas.openxmlformats.org/drawingml/2006/chart">
            <c:chart xmlns:c="http://schemas.openxmlformats.org/drawingml/2006/chart" xmlns:r="http://schemas.openxmlformats.org/officeDocument/2006/relationships" r:id="rId2"/>
          </a:graphicData>
        </a:graphic>
      </p:graphicFrame>
      <p:sp>
        <p:nvSpPr>
          <p:cNvPr id="5" name="4 Rectángulo"/>
          <p:cNvSpPr/>
          <p:nvPr/>
        </p:nvSpPr>
        <p:spPr>
          <a:xfrm>
            <a:off x="3328711" y="2576065"/>
            <a:ext cx="2486578" cy="246221"/>
          </a:xfrm>
          <a:prstGeom prst="rect">
            <a:avLst/>
          </a:prstGeom>
        </p:spPr>
        <p:txBody>
          <a:bodyPr wrap="none">
            <a:spAutoFit/>
          </a:bodyPr>
          <a:lstStyle/>
          <a:p>
            <a:pPr algn="ctr"/>
            <a:r>
              <a:rPr lang="ca-ES" sz="1000" b="1" i="1" dirty="0"/>
              <a:t>Actualment estàs cercant feina?</a:t>
            </a:r>
            <a:endParaRPr lang="es-ES" sz="1000" b="1" i="1" dirty="0"/>
          </a:p>
        </p:txBody>
      </p:sp>
      <p:sp>
        <p:nvSpPr>
          <p:cNvPr id="6" name="5 CuadroTexto"/>
          <p:cNvSpPr txBox="1"/>
          <p:nvPr/>
        </p:nvSpPr>
        <p:spPr>
          <a:xfrm>
            <a:off x="2987824" y="4423064"/>
            <a:ext cx="2952328" cy="246221"/>
          </a:xfrm>
          <a:prstGeom prst="rect">
            <a:avLst/>
          </a:prstGeom>
          <a:noFill/>
        </p:spPr>
        <p:txBody>
          <a:bodyPr wrap="square">
            <a:spAutoFit/>
          </a:bodyPr>
          <a:lstStyle/>
          <a:p>
            <a:pPr algn="ctr">
              <a:defRPr/>
            </a:pPr>
            <a:r>
              <a:rPr lang="ca-ES" sz="1000" i="1" dirty="0">
                <a:latin typeface="+mn-lt"/>
                <a:ea typeface="Helvetica" charset="0"/>
                <a:cs typeface="Helvetica" charset="0"/>
                <a:sym typeface="Helvetica" charset="0"/>
              </a:rPr>
              <a:t>Base (no tenen feina): 2</a:t>
            </a:r>
          </a:p>
        </p:txBody>
      </p:sp>
      <p:sp>
        <p:nvSpPr>
          <p:cNvPr id="15" name="14 Rectángulo redondeado"/>
          <p:cNvSpPr/>
          <p:nvPr/>
        </p:nvSpPr>
        <p:spPr>
          <a:xfrm>
            <a:off x="323850" y="840135"/>
            <a:ext cx="8135938" cy="356617"/>
          </a:xfrm>
          <a:prstGeom prst="roundRect">
            <a:avLst/>
          </a:prstGeom>
          <a:solidFill>
            <a:srgbClr val="0066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ca-ES" sz="1600" b="1" dirty="0">
                <a:solidFill>
                  <a:srgbClr val="FFFFFF"/>
                </a:solidFill>
                <a:sym typeface="Helvetica" pitchFamily="34" charset="0"/>
              </a:rPr>
              <a:t>5.1. Taxa d’atur i motius inactivitat</a:t>
            </a:r>
          </a:p>
        </p:txBody>
      </p:sp>
    </p:spTree>
  </p:cSld>
  <p:clrMapOvr>
    <a:masterClrMapping/>
  </p:clrMapOvr>
  <p:transition>
    <p:strips dir="rd"/>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2 Marcador de número de diapositiva"/>
          <p:cNvSpPr txBox="1">
            <a:spLocks/>
          </p:cNvSpPr>
          <p:nvPr/>
        </p:nvSpPr>
        <p:spPr bwMode="auto">
          <a:xfrm>
            <a:off x="6875463" y="6553200"/>
            <a:ext cx="2133600" cy="188913"/>
          </a:xfrm>
          <a:prstGeom prst="rect">
            <a:avLst/>
          </a:prstGeom>
          <a:noFill/>
          <a:ln w="9525">
            <a:noFill/>
            <a:miter lim="800000"/>
            <a:headEnd/>
            <a:tailEnd/>
          </a:ln>
        </p:spPr>
        <p:txBody>
          <a:bodyPr/>
          <a:lstStyle/>
          <a:p>
            <a:pPr algn="r"/>
            <a:fld id="{8CFBA002-771C-4130-86AE-0DA98392628E}" type="slidenum">
              <a:rPr lang="es-ES" sz="900"/>
              <a:pPr algn="r"/>
              <a:t>34</a:t>
            </a:fld>
            <a:endParaRPr lang="es-ES" sz="900" dirty="0"/>
          </a:p>
        </p:txBody>
      </p:sp>
      <p:sp>
        <p:nvSpPr>
          <p:cNvPr id="3" name="Text Box 42"/>
          <p:cNvSpPr txBox="1">
            <a:spLocks noChangeArrowheads="1"/>
          </p:cNvSpPr>
          <p:nvPr/>
        </p:nvSpPr>
        <p:spPr bwMode="auto">
          <a:xfrm>
            <a:off x="0" y="0"/>
            <a:ext cx="9144000" cy="692150"/>
          </a:xfrm>
          <a:prstGeom prst="rect">
            <a:avLst/>
          </a:prstGeom>
          <a:noFill/>
          <a:ln w="12700">
            <a:noFill/>
            <a:miter lim="800000"/>
            <a:headEnd/>
            <a:tailEnd/>
          </a:ln>
        </p:spPr>
        <p:txBody>
          <a:bodyPr anchor="ctr"/>
          <a:lstStyle/>
          <a:p>
            <a:pPr algn="ctr" eaLnBrk="0" hangingPunct="0">
              <a:spcBef>
                <a:spcPct val="50000"/>
              </a:spcBef>
              <a:buClr>
                <a:srgbClr val="CC0000"/>
              </a:buClr>
              <a:buFont typeface="Wingdings" pitchFamily="2" charset="2"/>
              <a:buNone/>
            </a:pPr>
            <a:r>
              <a:rPr lang="ca-ES" sz="2000" b="1" dirty="0">
                <a:solidFill>
                  <a:srgbClr val="6A1727"/>
                </a:solidFill>
              </a:rPr>
              <a:t>5. Atur</a:t>
            </a:r>
          </a:p>
        </p:txBody>
      </p:sp>
      <p:sp>
        <p:nvSpPr>
          <p:cNvPr id="5" name="4 Rectángulo"/>
          <p:cNvSpPr/>
          <p:nvPr/>
        </p:nvSpPr>
        <p:spPr>
          <a:xfrm>
            <a:off x="3227721" y="1535561"/>
            <a:ext cx="2688558" cy="246221"/>
          </a:xfrm>
          <a:prstGeom prst="rect">
            <a:avLst/>
          </a:prstGeom>
        </p:spPr>
        <p:txBody>
          <a:bodyPr wrap="none">
            <a:spAutoFit/>
          </a:bodyPr>
          <a:lstStyle/>
          <a:p>
            <a:pPr algn="ctr"/>
            <a:r>
              <a:rPr lang="ca-ES" sz="1000" b="1" i="1" dirty="0"/>
              <a:t>Quant temps fa que cerques feina?</a:t>
            </a:r>
            <a:endParaRPr lang="es-ES" sz="1000" b="1" i="1" dirty="0"/>
          </a:p>
        </p:txBody>
      </p:sp>
      <p:sp>
        <p:nvSpPr>
          <p:cNvPr id="6" name="5 CuadroTexto"/>
          <p:cNvSpPr txBox="1"/>
          <p:nvPr/>
        </p:nvSpPr>
        <p:spPr>
          <a:xfrm>
            <a:off x="3095836" y="3438702"/>
            <a:ext cx="2952328" cy="246221"/>
          </a:xfrm>
          <a:prstGeom prst="rect">
            <a:avLst/>
          </a:prstGeom>
          <a:noFill/>
        </p:spPr>
        <p:txBody>
          <a:bodyPr wrap="square">
            <a:spAutoFit/>
          </a:bodyPr>
          <a:lstStyle/>
          <a:p>
            <a:pPr algn="ctr">
              <a:defRPr/>
            </a:pPr>
            <a:r>
              <a:rPr lang="ca-ES" sz="1000" i="1" dirty="0">
                <a:latin typeface="+mn-lt"/>
                <a:ea typeface="Helvetica" charset="0"/>
                <a:cs typeface="Helvetica" charset="0"/>
                <a:sym typeface="Helvetica" charset="0"/>
              </a:rPr>
              <a:t>Base (aturats): 2</a:t>
            </a:r>
          </a:p>
        </p:txBody>
      </p:sp>
      <p:sp>
        <p:nvSpPr>
          <p:cNvPr id="11" name="10 Rectángulo redondeado"/>
          <p:cNvSpPr/>
          <p:nvPr/>
        </p:nvSpPr>
        <p:spPr>
          <a:xfrm>
            <a:off x="323850" y="840135"/>
            <a:ext cx="8135938" cy="356617"/>
          </a:xfrm>
          <a:prstGeom prst="roundRect">
            <a:avLst/>
          </a:prstGeom>
          <a:solidFill>
            <a:srgbClr val="0066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ca-ES" sz="1600" b="1" dirty="0">
                <a:solidFill>
                  <a:srgbClr val="FFFFFF"/>
                </a:solidFill>
                <a:sym typeface="Helvetica" pitchFamily="34" charset="0"/>
              </a:rPr>
              <a:t>5.2. Cerca de feina: durada i canals</a:t>
            </a:r>
          </a:p>
        </p:txBody>
      </p:sp>
      <p:graphicFrame>
        <p:nvGraphicFramePr>
          <p:cNvPr id="10" name="13 Gráfico">
            <a:extLst>
              <a:ext uri="{FF2B5EF4-FFF2-40B4-BE49-F238E27FC236}">
                <a16:creationId xmlns:a16="http://schemas.microsoft.com/office/drawing/2014/main" xmlns="" id="{BA27B7F6-E423-49F6-B86D-496D9718C5CC}"/>
              </a:ext>
            </a:extLst>
          </p:cNvPr>
          <p:cNvGraphicFramePr/>
          <p:nvPr>
            <p:extLst>
              <p:ext uri="{D42A27DB-BD31-4B8C-83A1-F6EECF244321}">
                <p14:modId xmlns:p14="http://schemas.microsoft.com/office/powerpoint/2010/main" val="3756402534"/>
              </p:ext>
            </p:extLst>
          </p:nvPr>
        </p:nvGraphicFramePr>
        <p:xfrm>
          <a:off x="910345" y="4271352"/>
          <a:ext cx="7323310" cy="2016223"/>
        </p:xfrm>
        <a:graphic>
          <a:graphicData uri="http://schemas.openxmlformats.org/drawingml/2006/chart">
            <c:chart xmlns:c="http://schemas.openxmlformats.org/drawingml/2006/chart" xmlns:r="http://schemas.openxmlformats.org/officeDocument/2006/relationships" r:id="rId2"/>
          </a:graphicData>
        </a:graphic>
      </p:graphicFrame>
      <p:sp>
        <p:nvSpPr>
          <p:cNvPr id="14" name="14 Rectángulo">
            <a:extLst>
              <a:ext uri="{FF2B5EF4-FFF2-40B4-BE49-F238E27FC236}">
                <a16:creationId xmlns:a16="http://schemas.microsoft.com/office/drawing/2014/main" xmlns="" id="{1350AE3E-33CD-464C-BF75-031F7069F3AE}"/>
              </a:ext>
            </a:extLst>
          </p:cNvPr>
          <p:cNvSpPr/>
          <p:nvPr/>
        </p:nvSpPr>
        <p:spPr>
          <a:xfrm>
            <a:off x="2996889" y="4009155"/>
            <a:ext cx="3150222" cy="246221"/>
          </a:xfrm>
          <a:prstGeom prst="rect">
            <a:avLst/>
          </a:prstGeom>
        </p:spPr>
        <p:txBody>
          <a:bodyPr wrap="none">
            <a:spAutoFit/>
          </a:bodyPr>
          <a:lstStyle/>
          <a:p>
            <a:pPr algn="ctr"/>
            <a:r>
              <a:rPr lang="ca-ES" sz="1000" b="1" i="1" dirty="0"/>
              <a:t>Quins mitjans fas servir per cercar feina?</a:t>
            </a:r>
            <a:endParaRPr lang="es-ES" sz="1000" b="1" i="1" dirty="0"/>
          </a:p>
        </p:txBody>
      </p:sp>
      <p:sp>
        <p:nvSpPr>
          <p:cNvPr id="15" name="15 CuadroTexto">
            <a:extLst>
              <a:ext uri="{FF2B5EF4-FFF2-40B4-BE49-F238E27FC236}">
                <a16:creationId xmlns:a16="http://schemas.microsoft.com/office/drawing/2014/main" xmlns="" id="{D19899FA-12BC-4A99-A85E-BDCCAAE9020D}"/>
              </a:ext>
            </a:extLst>
          </p:cNvPr>
          <p:cNvSpPr txBox="1"/>
          <p:nvPr/>
        </p:nvSpPr>
        <p:spPr>
          <a:xfrm>
            <a:off x="4211960" y="6266134"/>
            <a:ext cx="2952328" cy="400110"/>
          </a:xfrm>
          <a:prstGeom prst="rect">
            <a:avLst/>
          </a:prstGeom>
          <a:noFill/>
        </p:spPr>
        <p:txBody>
          <a:bodyPr wrap="square">
            <a:spAutoFit/>
          </a:bodyPr>
          <a:lstStyle/>
          <a:p>
            <a:pPr algn="ctr">
              <a:defRPr/>
            </a:pPr>
            <a:r>
              <a:rPr lang="ca-ES" sz="1000" i="1" dirty="0">
                <a:latin typeface="+mn-lt"/>
                <a:ea typeface="Helvetica" charset="0"/>
                <a:cs typeface="Helvetica" charset="0"/>
                <a:sym typeface="Helvetica" charset="0"/>
              </a:rPr>
              <a:t>Base (aturats): 2</a:t>
            </a:r>
          </a:p>
          <a:p>
            <a:pPr algn="ctr">
              <a:defRPr/>
            </a:pPr>
            <a:r>
              <a:rPr lang="ca-ES" sz="1000" i="1" dirty="0">
                <a:latin typeface="+mn-lt"/>
                <a:ea typeface="Helvetica" charset="0"/>
                <a:cs typeface="Helvetica" charset="0"/>
                <a:sym typeface="Helvetica" charset="0"/>
              </a:rPr>
              <a:t>MÚLTIPLE</a:t>
            </a:r>
          </a:p>
        </p:txBody>
      </p:sp>
      <p:graphicFrame>
        <p:nvGraphicFramePr>
          <p:cNvPr id="12" name="13 Gráfico">
            <a:extLst>
              <a:ext uri="{FF2B5EF4-FFF2-40B4-BE49-F238E27FC236}">
                <a16:creationId xmlns:a16="http://schemas.microsoft.com/office/drawing/2014/main" xmlns="" id="{366678D5-63B7-4694-B7BA-3ECCD31FF225}"/>
              </a:ext>
            </a:extLst>
          </p:cNvPr>
          <p:cNvGraphicFramePr/>
          <p:nvPr>
            <p:extLst>
              <p:ext uri="{D42A27DB-BD31-4B8C-83A1-F6EECF244321}">
                <p14:modId xmlns:p14="http://schemas.microsoft.com/office/powerpoint/2010/main" val="2283368817"/>
              </p:ext>
            </p:extLst>
          </p:nvPr>
        </p:nvGraphicFramePr>
        <p:xfrm>
          <a:off x="1607127" y="1787951"/>
          <a:ext cx="5929746" cy="1641049"/>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ransition>
    <p:strips dir="rd"/>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2 Marcador de número de diapositiva"/>
          <p:cNvSpPr txBox="1">
            <a:spLocks/>
          </p:cNvSpPr>
          <p:nvPr/>
        </p:nvSpPr>
        <p:spPr bwMode="auto">
          <a:xfrm>
            <a:off x="6875463" y="6553200"/>
            <a:ext cx="2133600" cy="188913"/>
          </a:xfrm>
          <a:prstGeom prst="rect">
            <a:avLst/>
          </a:prstGeom>
          <a:noFill/>
          <a:ln w="9525">
            <a:noFill/>
            <a:miter lim="800000"/>
            <a:headEnd/>
            <a:tailEnd/>
          </a:ln>
        </p:spPr>
        <p:txBody>
          <a:bodyPr/>
          <a:lstStyle/>
          <a:p>
            <a:pPr algn="r"/>
            <a:fld id="{8CFBA002-771C-4130-86AE-0DA98392628E}" type="slidenum">
              <a:rPr lang="es-ES" sz="900"/>
              <a:pPr algn="r"/>
              <a:t>35</a:t>
            </a:fld>
            <a:endParaRPr lang="es-ES" sz="900" dirty="0"/>
          </a:p>
        </p:txBody>
      </p:sp>
      <p:sp>
        <p:nvSpPr>
          <p:cNvPr id="3" name="Text Box 42"/>
          <p:cNvSpPr txBox="1">
            <a:spLocks noChangeArrowheads="1"/>
          </p:cNvSpPr>
          <p:nvPr/>
        </p:nvSpPr>
        <p:spPr bwMode="auto">
          <a:xfrm>
            <a:off x="0" y="0"/>
            <a:ext cx="9144000" cy="692150"/>
          </a:xfrm>
          <a:prstGeom prst="rect">
            <a:avLst/>
          </a:prstGeom>
          <a:noFill/>
          <a:ln w="12700">
            <a:noFill/>
            <a:miter lim="800000"/>
            <a:headEnd/>
            <a:tailEnd/>
          </a:ln>
        </p:spPr>
        <p:txBody>
          <a:bodyPr anchor="ctr"/>
          <a:lstStyle/>
          <a:p>
            <a:pPr algn="ctr" eaLnBrk="0" hangingPunct="0">
              <a:spcBef>
                <a:spcPct val="50000"/>
              </a:spcBef>
              <a:buClr>
                <a:srgbClr val="CC0000"/>
              </a:buClr>
              <a:buFont typeface="Wingdings" pitchFamily="2" charset="2"/>
              <a:buNone/>
            </a:pPr>
            <a:r>
              <a:rPr lang="ca-ES" sz="2000" b="1" dirty="0">
                <a:solidFill>
                  <a:srgbClr val="6A1727"/>
                </a:solidFill>
              </a:rPr>
              <a:t>5. Atur</a:t>
            </a:r>
          </a:p>
        </p:txBody>
      </p:sp>
      <p:sp>
        <p:nvSpPr>
          <p:cNvPr id="5" name="4 Rectángulo"/>
          <p:cNvSpPr/>
          <p:nvPr/>
        </p:nvSpPr>
        <p:spPr>
          <a:xfrm>
            <a:off x="1520717" y="2145050"/>
            <a:ext cx="5811206" cy="400110"/>
          </a:xfrm>
          <a:prstGeom prst="rect">
            <a:avLst/>
          </a:prstGeom>
        </p:spPr>
        <p:txBody>
          <a:bodyPr wrap="none">
            <a:spAutoFit/>
          </a:bodyPr>
          <a:lstStyle/>
          <a:p>
            <a:pPr algn="ctr"/>
            <a:r>
              <a:rPr lang="ca-ES" sz="1000" b="1" i="1" dirty="0"/>
              <a:t>Pensant en les teves dificultats per trobar feina, valora de 0 (gens important) </a:t>
            </a:r>
          </a:p>
          <a:p>
            <a:pPr algn="ctr"/>
            <a:r>
              <a:rPr lang="ca-ES" sz="1000" b="1" i="1" dirty="0"/>
              <a:t>a 10 (totalment important) cadascun dels següent aspectes? (mitjana)</a:t>
            </a:r>
            <a:endParaRPr lang="es-ES" sz="1000" b="1" i="1" dirty="0"/>
          </a:p>
        </p:txBody>
      </p:sp>
      <p:sp>
        <p:nvSpPr>
          <p:cNvPr id="6" name="5 CuadroTexto"/>
          <p:cNvSpPr txBox="1"/>
          <p:nvPr/>
        </p:nvSpPr>
        <p:spPr>
          <a:xfrm>
            <a:off x="3707904" y="4757082"/>
            <a:ext cx="2952328" cy="246221"/>
          </a:xfrm>
          <a:prstGeom prst="rect">
            <a:avLst/>
          </a:prstGeom>
          <a:noFill/>
        </p:spPr>
        <p:txBody>
          <a:bodyPr wrap="square">
            <a:spAutoFit/>
          </a:bodyPr>
          <a:lstStyle/>
          <a:p>
            <a:pPr algn="ctr">
              <a:defRPr/>
            </a:pPr>
            <a:r>
              <a:rPr lang="ca-ES" sz="1000" i="1" dirty="0">
                <a:latin typeface="+mn-lt"/>
                <a:ea typeface="Helvetica" charset="0"/>
                <a:cs typeface="Helvetica" charset="0"/>
                <a:sym typeface="Helvetica" charset="0"/>
              </a:rPr>
              <a:t>Base (aturats): 2</a:t>
            </a:r>
          </a:p>
        </p:txBody>
      </p:sp>
      <p:sp>
        <p:nvSpPr>
          <p:cNvPr id="11" name="10 Rectángulo redondeado"/>
          <p:cNvSpPr/>
          <p:nvPr/>
        </p:nvSpPr>
        <p:spPr>
          <a:xfrm>
            <a:off x="323850" y="794415"/>
            <a:ext cx="8135938" cy="330329"/>
          </a:xfrm>
          <a:prstGeom prst="roundRect">
            <a:avLst/>
          </a:prstGeom>
          <a:solidFill>
            <a:srgbClr val="0066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ca-ES" sz="1600" b="1" dirty="0">
                <a:solidFill>
                  <a:srgbClr val="FFFFFF"/>
                </a:solidFill>
                <a:sym typeface="Helvetica" pitchFamily="34" charset="0"/>
              </a:rPr>
              <a:t>5.3. Barreres a la inserció</a:t>
            </a:r>
          </a:p>
        </p:txBody>
      </p:sp>
      <p:graphicFrame>
        <p:nvGraphicFramePr>
          <p:cNvPr id="12" name="11 Gráfico"/>
          <p:cNvGraphicFramePr/>
          <p:nvPr>
            <p:extLst>
              <p:ext uri="{D42A27DB-BD31-4B8C-83A1-F6EECF244321}">
                <p14:modId xmlns:p14="http://schemas.microsoft.com/office/powerpoint/2010/main" val="1215075113"/>
              </p:ext>
            </p:extLst>
          </p:nvPr>
        </p:nvGraphicFramePr>
        <p:xfrm>
          <a:off x="924272" y="2740859"/>
          <a:ext cx="6096000" cy="2016223"/>
        </p:xfrm>
        <a:graphic>
          <a:graphicData uri="http://schemas.openxmlformats.org/drawingml/2006/chart">
            <c:chart xmlns:c="http://schemas.openxmlformats.org/drawingml/2006/chart" xmlns:r="http://schemas.openxmlformats.org/officeDocument/2006/relationships" r:id="rId2"/>
          </a:graphicData>
        </a:graphic>
      </p:graphicFrame>
      <p:sp>
        <p:nvSpPr>
          <p:cNvPr id="13" name="12 Rectángulo redondeado"/>
          <p:cNvSpPr/>
          <p:nvPr/>
        </p:nvSpPr>
        <p:spPr>
          <a:xfrm>
            <a:off x="683568" y="1268760"/>
            <a:ext cx="3384376" cy="288032"/>
          </a:xfrm>
          <a:prstGeom prst="roundRect">
            <a:avLst/>
          </a:prstGeom>
          <a:solidFill>
            <a:srgbClr val="006600">
              <a:alpha val="67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ca-ES" sz="1400" b="1" dirty="0">
                <a:solidFill>
                  <a:srgbClr val="FFFFFF"/>
                </a:solidFill>
                <a:sym typeface="Helvetica" pitchFamily="34" charset="0"/>
              </a:rPr>
              <a:t>A. Formatives - Coneixements</a:t>
            </a:r>
          </a:p>
        </p:txBody>
      </p:sp>
    </p:spTree>
  </p:cSld>
  <p:clrMapOvr>
    <a:masterClrMapping/>
  </p:clrMapOvr>
  <p:transition>
    <p:strips dir="rd"/>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2 Marcador de número de diapositiva"/>
          <p:cNvSpPr txBox="1">
            <a:spLocks/>
          </p:cNvSpPr>
          <p:nvPr/>
        </p:nvSpPr>
        <p:spPr bwMode="auto">
          <a:xfrm>
            <a:off x="6875463" y="6553200"/>
            <a:ext cx="2133600" cy="188913"/>
          </a:xfrm>
          <a:prstGeom prst="rect">
            <a:avLst/>
          </a:prstGeom>
          <a:noFill/>
          <a:ln w="9525">
            <a:noFill/>
            <a:miter lim="800000"/>
            <a:headEnd/>
            <a:tailEnd/>
          </a:ln>
        </p:spPr>
        <p:txBody>
          <a:bodyPr/>
          <a:lstStyle/>
          <a:p>
            <a:pPr algn="r"/>
            <a:fld id="{8CFBA002-771C-4130-86AE-0DA98392628E}" type="slidenum">
              <a:rPr lang="es-ES" sz="900"/>
              <a:pPr algn="r"/>
              <a:t>36</a:t>
            </a:fld>
            <a:endParaRPr lang="es-ES" sz="900" dirty="0"/>
          </a:p>
        </p:txBody>
      </p:sp>
      <p:sp>
        <p:nvSpPr>
          <p:cNvPr id="3" name="Text Box 42"/>
          <p:cNvSpPr txBox="1">
            <a:spLocks noChangeArrowheads="1"/>
          </p:cNvSpPr>
          <p:nvPr/>
        </p:nvSpPr>
        <p:spPr bwMode="auto">
          <a:xfrm>
            <a:off x="0" y="0"/>
            <a:ext cx="9144000" cy="692150"/>
          </a:xfrm>
          <a:prstGeom prst="rect">
            <a:avLst/>
          </a:prstGeom>
          <a:noFill/>
          <a:ln w="12700">
            <a:noFill/>
            <a:miter lim="800000"/>
            <a:headEnd/>
            <a:tailEnd/>
          </a:ln>
        </p:spPr>
        <p:txBody>
          <a:bodyPr anchor="ctr"/>
          <a:lstStyle/>
          <a:p>
            <a:pPr algn="ctr" eaLnBrk="0" hangingPunct="0">
              <a:spcBef>
                <a:spcPct val="50000"/>
              </a:spcBef>
              <a:buClr>
                <a:srgbClr val="CC0000"/>
              </a:buClr>
              <a:buFont typeface="Wingdings" pitchFamily="2" charset="2"/>
              <a:buNone/>
            </a:pPr>
            <a:r>
              <a:rPr lang="ca-ES" sz="2000" b="1" dirty="0">
                <a:solidFill>
                  <a:srgbClr val="6A1727"/>
                </a:solidFill>
              </a:rPr>
              <a:t>5. Atur</a:t>
            </a:r>
          </a:p>
        </p:txBody>
      </p:sp>
      <p:graphicFrame>
        <p:nvGraphicFramePr>
          <p:cNvPr id="7" name="6 Gráfico"/>
          <p:cNvGraphicFramePr/>
          <p:nvPr>
            <p:extLst>
              <p:ext uri="{D42A27DB-BD31-4B8C-83A1-F6EECF244321}">
                <p14:modId xmlns:p14="http://schemas.microsoft.com/office/powerpoint/2010/main" val="4219493447"/>
              </p:ext>
            </p:extLst>
          </p:nvPr>
        </p:nvGraphicFramePr>
        <p:xfrm>
          <a:off x="783008" y="2045827"/>
          <a:ext cx="6048672" cy="1466448"/>
        </p:xfrm>
        <a:graphic>
          <a:graphicData uri="http://schemas.openxmlformats.org/drawingml/2006/chart">
            <c:chart xmlns:c="http://schemas.openxmlformats.org/drawingml/2006/chart" xmlns:r="http://schemas.openxmlformats.org/officeDocument/2006/relationships" r:id="rId2"/>
          </a:graphicData>
        </a:graphic>
      </p:graphicFrame>
      <p:sp>
        <p:nvSpPr>
          <p:cNvPr id="9" name="8 CuadroTexto"/>
          <p:cNvSpPr txBox="1"/>
          <p:nvPr/>
        </p:nvSpPr>
        <p:spPr>
          <a:xfrm>
            <a:off x="3095836" y="3482949"/>
            <a:ext cx="2952328" cy="246221"/>
          </a:xfrm>
          <a:prstGeom prst="rect">
            <a:avLst/>
          </a:prstGeom>
          <a:noFill/>
        </p:spPr>
        <p:txBody>
          <a:bodyPr wrap="square">
            <a:spAutoFit/>
          </a:bodyPr>
          <a:lstStyle/>
          <a:p>
            <a:pPr algn="ctr">
              <a:defRPr/>
            </a:pPr>
            <a:r>
              <a:rPr lang="ca-ES" sz="1000" i="1" dirty="0">
                <a:latin typeface="+mn-lt"/>
                <a:ea typeface="Helvetica" charset="0"/>
                <a:cs typeface="Helvetica" charset="0"/>
                <a:sym typeface="Helvetica" charset="0"/>
              </a:rPr>
              <a:t>Base (aturats): 2</a:t>
            </a:r>
          </a:p>
        </p:txBody>
      </p:sp>
      <p:sp>
        <p:nvSpPr>
          <p:cNvPr id="14" name="13 Rectángulo redondeado"/>
          <p:cNvSpPr/>
          <p:nvPr/>
        </p:nvSpPr>
        <p:spPr>
          <a:xfrm>
            <a:off x="683568" y="1124744"/>
            <a:ext cx="3672408" cy="288032"/>
          </a:xfrm>
          <a:prstGeom prst="roundRect">
            <a:avLst/>
          </a:prstGeom>
          <a:solidFill>
            <a:srgbClr val="006600">
              <a:alpha val="67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ca-ES" sz="1400" b="1" dirty="0">
                <a:solidFill>
                  <a:srgbClr val="FFFFFF"/>
                </a:solidFill>
                <a:sym typeface="Helvetica" pitchFamily="34" charset="0"/>
              </a:rPr>
              <a:t>B. Aspiracions i situació personal</a:t>
            </a:r>
          </a:p>
        </p:txBody>
      </p:sp>
      <p:sp>
        <p:nvSpPr>
          <p:cNvPr id="19" name="18 Rectángulo"/>
          <p:cNvSpPr/>
          <p:nvPr/>
        </p:nvSpPr>
        <p:spPr>
          <a:xfrm>
            <a:off x="1495920" y="1622430"/>
            <a:ext cx="5811206" cy="400110"/>
          </a:xfrm>
          <a:prstGeom prst="rect">
            <a:avLst/>
          </a:prstGeom>
        </p:spPr>
        <p:txBody>
          <a:bodyPr wrap="none">
            <a:spAutoFit/>
          </a:bodyPr>
          <a:lstStyle/>
          <a:p>
            <a:pPr algn="ctr"/>
            <a:r>
              <a:rPr lang="ca-ES" sz="1000" b="1" i="1" dirty="0"/>
              <a:t>Pensant en les teves dificultats per trobar feina, valora de 0 (gens important) </a:t>
            </a:r>
          </a:p>
          <a:p>
            <a:pPr algn="ctr"/>
            <a:r>
              <a:rPr lang="ca-ES" sz="1000" b="1" i="1" dirty="0"/>
              <a:t>a 10 (totalment important) cadascun dels següent aspectes? (mitjana)</a:t>
            </a:r>
            <a:endParaRPr lang="es-ES" sz="1000" b="1" i="1" dirty="0"/>
          </a:p>
        </p:txBody>
      </p:sp>
    </p:spTree>
  </p:cSld>
  <p:clrMapOvr>
    <a:masterClrMapping/>
  </p:clrMapOvr>
  <p:transition>
    <p:strips dir="rd"/>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2" cstate="print"/>
          <a:srcRect/>
          <a:stretch>
            <a:fillRect/>
          </a:stretch>
        </p:blipFill>
        <p:spPr bwMode="auto">
          <a:xfrm>
            <a:off x="-1" y="0"/>
            <a:ext cx="9158063" cy="6858000"/>
          </a:xfrm>
          <a:prstGeom prst="rect">
            <a:avLst/>
          </a:prstGeom>
          <a:noFill/>
          <a:ln w="9525">
            <a:noFill/>
            <a:miter lim="800000"/>
            <a:headEnd/>
            <a:tailEnd/>
          </a:ln>
        </p:spPr>
      </p:pic>
      <p:sp>
        <p:nvSpPr>
          <p:cNvPr id="24" name="Text Box 42"/>
          <p:cNvSpPr txBox="1">
            <a:spLocks noChangeArrowheads="1"/>
          </p:cNvSpPr>
          <p:nvPr/>
        </p:nvSpPr>
        <p:spPr bwMode="auto">
          <a:xfrm>
            <a:off x="0" y="0"/>
            <a:ext cx="9144000" cy="692150"/>
          </a:xfrm>
          <a:prstGeom prst="rect">
            <a:avLst/>
          </a:prstGeom>
          <a:noFill/>
          <a:ln w="12700">
            <a:noFill/>
            <a:miter lim="800000"/>
            <a:headEnd/>
            <a:tailEnd/>
          </a:ln>
        </p:spPr>
        <p:txBody>
          <a:bodyPr anchor="ctr"/>
          <a:lstStyle/>
          <a:p>
            <a:pPr algn="ctr" eaLnBrk="0" hangingPunct="0">
              <a:spcBef>
                <a:spcPct val="50000"/>
              </a:spcBef>
              <a:buClr>
                <a:srgbClr val="CC0000"/>
              </a:buClr>
              <a:buFont typeface="Wingdings" pitchFamily="2" charset="2"/>
              <a:buNone/>
            </a:pPr>
            <a:endParaRPr lang="ca-ES" sz="2000" b="1" dirty="0">
              <a:solidFill>
                <a:srgbClr val="6A1727"/>
              </a:solidFill>
            </a:endParaRPr>
          </a:p>
        </p:txBody>
      </p:sp>
      <p:sp>
        <p:nvSpPr>
          <p:cNvPr id="23" name="Rectangle 5"/>
          <p:cNvSpPr>
            <a:spLocks noChangeArrowheads="1"/>
          </p:cNvSpPr>
          <p:nvPr/>
        </p:nvSpPr>
        <p:spPr bwMode="auto">
          <a:xfrm>
            <a:off x="0" y="2924175"/>
            <a:ext cx="9144000" cy="1008063"/>
          </a:xfrm>
          <a:prstGeom prst="rect">
            <a:avLst/>
          </a:prstGeom>
          <a:solidFill>
            <a:srgbClr val="6A1727">
              <a:alpha val="85097"/>
            </a:srgbClr>
          </a:solidFill>
          <a:ln w="9525">
            <a:noFill/>
            <a:miter lim="800000"/>
            <a:headEnd/>
            <a:tailEnd/>
          </a:ln>
        </p:spPr>
        <p:txBody>
          <a:bodyPr wrap="none" anchor="ctr"/>
          <a:lstStyle/>
          <a:p>
            <a:endParaRPr lang="es-ES_tradnl"/>
          </a:p>
        </p:txBody>
      </p:sp>
      <p:sp>
        <p:nvSpPr>
          <p:cNvPr id="25" name="Text Box 6"/>
          <p:cNvSpPr txBox="1">
            <a:spLocks noChangeArrowheads="1"/>
          </p:cNvSpPr>
          <p:nvPr/>
        </p:nvSpPr>
        <p:spPr bwMode="auto">
          <a:xfrm>
            <a:off x="0" y="3182938"/>
            <a:ext cx="9144000" cy="461665"/>
          </a:xfrm>
          <a:prstGeom prst="rect">
            <a:avLst/>
          </a:prstGeom>
          <a:noFill/>
          <a:ln w="12700">
            <a:noFill/>
            <a:miter lim="800000"/>
            <a:headEnd/>
            <a:tailEnd/>
          </a:ln>
        </p:spPr>
        <p:txBody>
          <a:bodyPr>
            <a:spAutoFit/>
          </a:bodyPr>
          <a:lstStyle/>
          <a:p>
            <a:pPr algn="ctr" eaLnBrk="0">
              <a:spcBef>
                <a:spcPct val="50000"/>
              </a:spcBef>
              <a:buClr>
                <a:srgbClr val="CC0000"/>
              </a:buClr>
              <a:buFont typeface="Wingdings" pitchFamily="2" charset="2"/>
              <a:buNone/>
              <a:defRPr/>
            </a:pPr>
            <a:r>
              <a:rPr lang="ca-ES" sz="2400" b="1" dirty="0">
                <a:solidFill>
                  <a:schemeClr val="bg1"/>
                </a:solidFill>
                <a:latin typeface="+mn-lt"/>
                <a:ea typeface="Helvetica" charset="0"/>
                <a:cs typeface="Helvetica" charset="0"/>
                <a:sym typeface="Helvetica" charset="0"/>
              </a:rPr>
              <a:t>6. Mobilitat</a:t>
            </a:r>
          </a:p>
        </p:txBody>
      </p:sp>
    </p:spTree>
  </p:cSld>
  <p:clrMapOvr>
    <a:masterClrMapping/>
  </p:clrMapOvr>
  <p:transition>
    <p:strips dir="rd"/>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2 Marcador de número de diapositiva"/>
          <p:cNvSpPr txBox="1">
            <a:spLocks/>
          </p:cNvSpPr>
          <p:nvPr/>
        </p:nvSpPr>
        <p:spPr bwMode="auto">
          <a:xfrm>
            <a:off x="6875463" y="6553200"/>
            <a:ext cx="2133600" cy="188913"/>
          </a:xfrm>
          <a:prstGeom prst="rect">
            <a:avLst/>
          </a:prstGeom>
          <a:noFill/>
          <a:ln w="9525">
            <a:noFill/>
            <a:miter lim="800000"/>
            <a:headEnd/>
            <a:tailEnd/>
          </a:ln>
        </p:spPr>
        <p:txBody>
          <a:bodyPr/>
          <a:lstStyle/>
          <a:p>
            <a:pPr algn="r"/>
            <a:fld id="{8720BE1E-47FA-4AA1-9CEB-894D7F0B8865}" type="slidenum">
              <a:rPr lang="es-ES" sz="900"/>
              <a:pPr algn="r"/>
              <a:t>38</a:t>
            </a:fld>
            <a:endParaRPr lang="es-ES" sz="900" dirty="0"/>
          </a:p>
        </p:txBody>
      </p:sp>
      <p:sp>
        <p:nvSpPr>
          <p:cNvPr id="24" name="Text Box 42"/>
          <p:cNvSpPr txBox="1">
            <a:spLocks noChangeArrowheads="1"/>
          </p:cNvSpPr>
          <p:nvPr/>
        </p:nvSpPr>
        <p:spPr bwMode="auto">
          <a:xfrm>
            <a:off x="0" y="0"/>
            <a:ext cx="9144000" cy="692150"/>
          </a:xfrm>
          <a:prstGeom prst="rect">
            <a:avLst/>
          </a:prstGeom>
          <a:noFill/>
          <a:ln w="12700">
            <a:noFill/>
            <a:miter lim="800000"/>
            <a:headEnd/>
            <a:tailEnd/>
          </a:ln>
        </p:spPr>
        <p:txBody>
          <a:bodyPr anchor="ctr"/>
          <a:lstStyle/>
          <a:p>
            <a:pPr algn="ctr" eaLnBrk="0" hangingPunct="0">
              <a:spcBef>
                <a:spcPct val="50000"/>
              </a:spcBef>
              <a:buClr>
                <a:srgbClr val="CC0000"/>
              </a:buClr>
              <a:buFont typeface="Wingdings" pitchFamily="2" charset="2"/>
              <a:buNone/>
            </a:pPr>
            <a:r>
              <a:rPr lang="ca-ES" sz="2000" b="1" dirty="0">
                <a:solidFill>
                  <a:srgbClr val="6A1727"/>
                </a:solidFill>
              </a:rPr>
              <a:t>6. Mobilitat</a:t>
            </a:r>
          </a:p>
        </p:txBody>
      </p:sp>
      <p:sp>
        <p:nvSpPr>
          <p:cNvPr id="38" name="37 Rectángulo"/>
          <p:cNvSpPr/>
          <p:nvPr/>
        </p:nvSpPr>
        <p:spPr>
          <a:xfrm>
            <a:off x="2603998" y="1988840"/>
            <a:ext cx="3936001" cy="400110"/>
          </a:xfrm>
          <a:prstGeom prst="rect">
            <a:avLst/>
          </a:prstGeom>
        </p:spPr>
        <p:txBody>
          <a:bodyPr wrap="square">
            <a:spAutoFit/>
          </a:bodyPr>
          <a:lstStyle/>
          <a:p>
            <a:pPr algn="ctr"/>
            <a:r>
              <a:rPr lang="ca-ES" sz="1000" b="1" i="1" dirty="0"/>
              <a:t>Has tingut alguna experiència de mobilitat internacional per estudis o feina?</a:t>
            </a:r>
            <a:endParaRPr lang="es-ES" sz="1000" b="1" i="1" dirty="0"/>
          </a:p>
        </p:txBody>
      </p:sp>
      <p:sp>
        <p:nvSpPr>
          <p:cNvPr id="39" name="38 CuadroTexto"/>
          <p:cNvSpPr txBox="1"/>
          <p:nvPr/>
        </p:nvSpPr>
        <p:spPr>
          <a:xfrm>
            <a:off x="4067944" y="4665372"/>
            <a:ext cx="2952328" cy="246221"/>
          </a:xfrm>
          <a:prstGeom prst="rect">
            <a:avLst/>
          </a:prstGeom>
          <a:noFill/>
        </p:spPr>
        <p:txBody>
          <a:bodyPr wrap="square">
            <a:spAutoFit/>
          </a:bodyPr>
          <a:lstStyle/>
          <a:p>
            <a:pPr algn="ctr">
              <a:defRPr/>
            </a:pPr>
            <a:r>
              <a:rPr lang="ca-ES" sz="1000" i="1" dirty="0">
                <a:latin typeface="+mn-lt"/>
                <a:ea typeface="Helvetica" charset="0"/>
                <a:cs typeface="Helvetica" charset="0"/>
                <a:sym typeface="Helvetica" charset="0"/>
              </a:rPr>
              <a:t>Base: 12</a:t>
            </a:r>
          </a:p>
        </p:txBody>
      </p:sp>
      <p:graphicFrame>
        <p:nvGraphicFramePr>
          <p:cNvPr id="41" name="40 Gráfico"/>
          <p:cNvGraphicFramePr/>
          <p:nvPr>
            <p:extLst>
              <p:ext uri="{D42A27DB-BD31-4B8C-83A1-F6EECF244321}">
                <p14:modId xmlns:p14="http://schemas.microsoft.com/office/powerpoint/2010/main" val="2548381786"/>
              </p:ext>
            </p:extLst>
          </p:nvPr>
        </p:nvGraphicFramePr>
        <p:xfrm>
          <a:off x="539552" y="2708920"/>
          <a:ext cx="7419552" cy="1882703"/>
        </p:xfrm>
        <a:graphic>
          <a:graphicData uri="http://schemas.openxmlformats.org/drawingml/2006/chart">
            <c:chart xmlns:c="http://schemas.openxmlformats.org/drawingml/2006/chart" xmlns:r="http://schemas.openxmlformats.org/officeDocument/2006/relationships" r:id="rId2"/>
          </a:graphicData>
        </a:graphic>
      </p:graphicFrame>
      <p:sp>
        <p:nvSpPr>
          <p:cNvPr id="7" name="10 Rectángulo redondeado">
            <a:extLst>
              <a:ext uri="{FF2B5EF4-FFF2-40B4-BE49-F238E27FC236}">
                <a16:creationId xmlns:a16="http://schemas.microsoft.com/office/drawing/2014/main" xmlns="" id="{9FCF6719-1965-48C2-81E3-0D911CEC6AFD}"/>
              </a:ext>
            </a:extLst>
          </p:cNvPr>
          <p:cNvSpPr/>
          <p:nvPr/>
        </p:nvSpPr>
        <p:spPr>
          <a:xfrm>
            <a:off x="323850" y="794415"/>
            <a:ext cx="8135938" cy="330329"/>
          </a:xfrm>
          <a:prstGeom prst="roundRect">
            <a:avLst/>
          </a:prstGeom>
          <a:solidFill>
            <a:srgbClr val="0066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ca-ES" sz="1600" b="1" dirty="0">
                <a:solidFill>
                  <a:srgbClr val="FFFFFF"/>
                </a:solidFill>
                <a:sym typeface="Helvetica" pitchFamily="34" charset="0"/>
              </a:rPr>
              <a:t>6.1. Mobilitat internacional</a:t>
            </a:r>
          </a:p>
        </p:txBody>
      </p:sp>
    </p:spTree>
  </p:cSld>
  <p:clrMapOvr>
    <a:masterClrMapping/>
  </p:clrMapOvr>
  <p:transition>
    <p:strips dir="rd"/>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2" name="Picture 4"/>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24" name="Text Box 42"/>
          <p:cNvSpPr txBox="1">
            <a:spLocks noChangeArrowheads="1"/>
          </p:cNvSpPr>
          <p:nvPr/>
        </p:nvSpPr>
        <p:spPr bwMode="auto">
          <a:xfrm>
            <a:off x="0" y="0"/>
            <a:ext cx="9144000" cy="692150"/>
          </a:xfrm>
          <a:prstGeom prst="rect">
            <a:avLst/>
          </a:prstGeom>
          <a:noFill/>
          <a:ln w="12700">
            <a:noFill/>
            <a:miter lim="800000"/>
            <a:headEnd/>
            <a:tailEnd/>
          </a:ln>
        </p:spPr>
        <p:txBody>
          <a:bodyPr anchor="ctr"/>
          <a:lstStyle/>
          <a:p>
            <a:pPr algn="ctr" eaLnBrk="0" hangingPunct="0">
              <a:spcBef>
                <a:spcPct val="50000"/>
              </a:spcBef>
              <a:buClr>
                <a:srgbClr val="CC0000"/>
              </a:buClr>
              <a:buFont typeface="Wingdings" pitchFamily="2" charset="2"/>
              <a:buNone/>
            </a:pPr>
            <a:endParaRPr lang="ca-ES" sz="2000" b="1" dirty="0">
              <a:solidFill>
                <a:srgbClr val="6A1727"/>
              </a:solidFill>
            </a:endParaRPr>
          </a:p>
        </p:txBody>
      </p:sp>
      <p:sp>
        <p:nvSpPr>
          <p:cNvPr id="23" name="Rectangle 5"/>
          <p:cNvSpPr>
            <a:spLocks noChangeArrowheads="1"/>
          </p:cNvSpPr>
          <p:nvPr/>
        </p:nvSpPr>
        <p:spPr bwMode="auto">
          <a:xfrm>
            <a:off x="0" y="2924175"/>
            <a:ext cx="9144000" cy="1008063"/>
          </a:xfrm>
          <a:prstGeom prst="rect">
            <a:avLst/>
          </a:prstGeom>
          <a:solidFill>
            <a:srgbClr val="6A1727">
              <a:alpha val="85097"/>
            </a:srgbClr>
          </a:solidFill>
          <a:ln w="9525">
            <a:noFill/>
            <a:miter lim="800000"/>
            <a:headEnd/>
            <a:tailEnd/>
          </a:ln>
        </p:spPr>
        <p:txBody>
          <a:bodyPr wrap="none" anchor="ctr"/>
          <a:lstStyle/>
          <a:p>
            <a:endParaRPr lang="es-ES_tradnl"/>
          </a:p>
        </p:txBody>
      </p:sp>
      <p:sp>
        <p:nvSpPr>
          <p:cNvPr id="25" name="Text Box 6"/>
          <p:cNvSpPr txBox="1">
            <a:spLocks noChangeArrowheads="1"/>
          </p:cNvSpPr>
          <p:nvPr/>
        </p:nvSpPr>
        <p:spPr bwMode="auto">
          <a:xfrm>
            <a:off x="0" y="3182938"/>
            <a:ext cx="9144000" cy="461665"/>
          </a:xfrm>
          <a:prstGeom prst="rect">
            <a:avLst/>
          </a:prstGeom>
          <a:noFill/>
          <a:ln w="12700">
            <a:noFill/>
            <a:miter lim="800000"/>
            <a:headEnd/>
            <a:tailEnd/>
          </a:ln>
        </p:spPr>
        <p:txBody>
          <a:bodyPr>
            <a:spAutoFit/>
          </a:bodyPr>
          <a:lstStyle/>
          <a:p>
            <a:pPr algn="ctr" eaLnBrk="0">
              <a:spcBef>
                <a:spcPct val="50000"/>
              </a:spcBef>
              <a:buClr>
                <a:srgbClr val="CC0000"/>
              </a:buClr>
              <a:buFont typeface="Wingdings" pitchFamily="2" charset="2"/>
              <a:buNone/>
              <a:defRPr/>
            </a:pPr>
            <a:r>
              <a:rPr lang="ca-ES" sz="2400" b="1" dirty="0">
                <a:solidFill>
                  <a:schemeClr val="bg1"/>
                </a:solidFill>
                <a:latin typeface="+mn-lt"/>
                <a:ea typeface="Helvetica" charset="0"/>
                <a:cs typeface="Helvetica" charset="0"/>
                <a:sym typeface="Helvetica" charset="0"/>
              </a:rPr>
              <a:t>7. Formació contínua</a:t>
            </a:r>
          </a:p>
        </p:txBody>
      </p:sp>
    </p:spTree>
  </p:cSld>
  <p:clrMapOvr>
    <a:masterClrMapping/>
  </p:clrMapOvr>
  <p:transition>
    <p:strips dir="rd"/>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Text Box 42"/>
          <p:cNvSpPr txBox="1">
            <a:spLocks noChangeArrowheads="1"/>
          </p:cNvSpPr>
          <p:nvPr/>
        </p:nvSpPr>
        <p:spPr bwMode="auto">
          <a:xfrm>
            <a:off x="0" y="0"/>
            <a:ext cx="9144000" cy="692150"/>
          </a:xfrm>
          <a:prstGeom prst="rect">
            <a:avLst/>
          </a:prstGeom>
          <a:noFill/>
          <a:ln w="12700">
            <a:noFill/>
            <a:miter lim="800000"/>
            <a:headEnd/>
            <a:tailEnd/>
          </a:ln>
        </p:spPr>
        <p:txBody>
          <a:bodyPr anchor="ctr"/>
          <a:lstStyle/>
          <a:p>
            <a:pPr algn="ctr" eaLnBrk="0" hangingPunct="0">
              <a:spcBef>
                <a:spcPct val="50000"/>
              </a:spcBef>
              <a:buClr>
                <a:srgbClr val="CC0000"/>
              </a:buClr>
              <a:buFont typeface="Wingdings" pitchFamily="2" charset="2"/>
              <a:buNone/>
            </a:pPr>
            <a:r>
              <a:rPr lang="ca-ES" sz="2000" b="1">
                <a:solidFill>
                  <a:srgbClr val="6A1727"/>
                </a:solidFill>
              </a:rPr>
              <a:t>1. Objectius i metodologia</a:t>
            </a:r>
          </a:p>
        </p:txBody>
      </p:sp>
      <p:sp>
        <p:nvSpPr>
          <p:cNvPr id="20482" name="Text Box 28"/>
          <p:cNvSpPr txBox="1">
            <a:spLocks noChangeArrowheads="1"/>
          </p:cNvSpPr>
          <p:nvPr/>
        </p:nvSpPr>
        <p:spPr bwMode="auto">
          <a:xfrm>
            <a:off x="250825" y="1425321"/>
            <a:ext cx="8497888" cy="5172329"/>
          </a:xfrm>
          <a:prstGeom prst="rect">
            <a:avLst/>
          </a:prstGeom>
          <a:noFill/>
          <a:ln w="9525">
            <a:noFill/>
            <a:miter lim="800000"/>
            <a:headEnd/>
            <a:tailEnd/>
          </a:ln>
        </p:spPr>
        <p:txBody>
          <a:bodyPr/>
          <a:lstStyle/>
          <a:p>
            <a:pPr marL="266700" indent="-266700" algn="just">
              <a:buFont typeface="Wingdings" pitchFamily="2" charset="2"/>
              <a:buChar char="q"/>
            </a:pPr>
            <a:r>
              <a:rPr lang="ca-ES" sz="1400" dirty="0"/>
              <a:t>L’Escola Doctor Robert ha impulsat la realització d’un estudi sobre la inserció laboral dels seus titulats i titulades. Per això ha sol·licitat a DEP Institut, consultoria amb una àmplia experiència en l’àmbit de l’avaluació de projectes i programes, la realització del present informe. </a:t>
            </a:r>
          </a:p>
          <a:p>
            <a:pPr marL="266700" indent="-266700" algn="just">
              <a:buFont typeface="Wingdings" pitchFamily="2" charset="2"/>
              <a:buChar char="q"/>
            </a:pPr>
            <a:endParaRPr lang="ca-ES" dirty="0"/>
          </a:p>
          <a:p>
            <a:pPr marL="266700" indent="-266700" algn="just">
              <a:buFont typeface="Wingdings" pitchFamily="2" charset="2"/>
              <a:buChar char="q"/>
            </a:pPr>
            <a:r>
              <a:rPr lang="ca-ES" sz="1400" dirty="0"/>
              <a:t>L’objectiu principal de l’</a:t>
            </a:r>
            <a:r>
              <a:rPr lang="ca-ES" sz="1400" b="1" dirty="0"/>
              <a:t>estudi sobre la inserció laboral dels titulats i titulades</a:t>
            </a:r>
            <a:r>
              <a:rPr lang="ca-ES" sz="1400" dirty="0"/>
              <a:t> que es presenta a continuació és analitzar la </a:t>
            </a:r>
            <a:r>
              <a:rPr lang="ca-ES" sz="1400" b="1" dirty="0"/>
              <a:t>qualitat de la inserció laboral </a:t>
            </a:r>
            <a:r>
              <a:rPr lang="ca-ES" sz="1400" dirty="0"/>
              <a:t>així com la </a:t>
            </a:r>
            <a:r>
              <a:rPr lang="ca-ES" sz="1400" b="1" dirty="0"/>
              <a:t>valoració de la formació rebuda</a:t>
            </a:r>
            <a:r>
              <a:rPr lang="ca-ES" sz="1400" dirty="0"/>
              <a:t> per part dels titulats i titulades dels projectes docents de l’Escola Doctor Robert de la Universitat Autònoma de Barcelona (UAB). En aquest document es presenten els resultats corresponents als titulats que van finalitzar els estudis durant el curs 2016-2017 del </a:t>
            </a:r>
            <a:r>
              <a:rPr lang="ca-ES" sz="1400" b="1" dirty="0"/>
              <a:t>Màster Universitari en Polítiques Socials i Acció Comunitària. </a:t>
            </a:r>
          </a:p>
          <a:p>
            <a:pPr marL="266700" indent="-266700" algn="just">
              <a:buFont typeface="Wingdings" pitchFamily="2" charset="2"/>
              <a:buChar char="q"/>
            </a:pPr>
            <a:endParaRPr lang="ca-ES" b="1" dirty="0"/>
          </a:p>
          <a:p>
            <a:pPr marL="266700" indent="-266700" algn="just">
              <a:buFont typeface="Wingdings" pitchFamily="2" charset="2"/>
              <a:buChar char="q"/>
            </a:pPr>
            <a:r>
              <a:rPr lang="ca-ES" sz="1400" dirty="0"/>
              <a:t>Els principals aspectes analitzats són:</a:t>
            </a:r>
          </a:p>
          <a:p>
            <a:pPr lvl="1"/>
            <a:r>
              <a:rPr lang="ca-ES" sz="1400" dirty="0"/>
              <a:t>- Descripció de la situació laboral, les condicions laborals i l’adequació a la titulació.</a:t>
            </a:r>
          </a:p>
          <a:p>
            <a:pPr lvl="1">
              <a:buFontTx/>
              <a:buChar char="-"/>
            </a:pPr>
            <a:r>
              <a:rPr lang="ca-ES" sz="1400" dirty="0"/>
              <a:t> Descripció del procés de trobar feina.</a:t>
            </a:r>
          </a:p>
          <a:p>
            <a:pPr lvl="1">
              <a:buFontTx/>
              <a:buChar char="-"/>
            </a:pPr>
            <a:r>
              <a:rPr lang="ca-ES" sz="1400" dirty="0"/>
              <a:t> Atur</a:t>
            </a:r>
          </a:p>
          <a:p>
            <a:pPr lvl="1">
              <a:buFontTx/>
              <a:buChar char="-"/>
            </a:pPr>
            <a:r>
              <a:rPr lang="ca-ES" sz="1400" dirty="0"/>
              <a:t> Experiències de mobilitat.</a:t>
            </a:r>
          </a:p>
          <a:p>
            <a:pPr lvl="1">
              <a:buFontTx/>
              <a:buChar char="-"/>
            </a:pPr>
            <a:r>
              <a:rPr lang="ca-ES" sz="1400" dirty="0"/>
              <a:t> Formació continuada. </a:t>
            </a:r>
          </a:p>
          <a:p>
            <a:pPr lvl="1">
              <a:buFontTx/>
              <a:buChar char="-"/>
            </a:pPr>
            <a:r>
              <a:rPr lang="ca-ES" sz="1400" dirty="0"/>
              <a:t> Satisfacció i utilitat de la formació rebuda.</a:t>
            </a:r>
          </a:p>
          <a:p>
            <a:pPr lvl="1">
              <a:buFontTx/>
              <a:buChar char="-"/>
            </a:pPr>
            <a:endParaRPr lang="ca-ES" sz="1400" dirty="0"/>
          </a:p>
          <a:p>
            <a:endParaRPr lang="ca-ES" sz="1400" dirty="0"/>
          </a:p>
          <a:p>
            <a:pPr marL="266700" indent="-266700" algn="just">
              <a:buFont typeface="Wingdings" pitchFamily="2" charset="2"/>
              <a:buChar char="q"/>
            </a:pPr>
            <a:endParaRPr lang="ca-ES" sz="1400" dirty="0"/>
          </a:p>
          <a:p>
            <a:pPr marL="266700" indent="-266700" algn="just">
              <a:buFont typeface="Wingdings" pitchFamily="2" charset="2"/>
              <a:buChar char="q"/>
            </a:pPr>
            <a:endParaRPr lang="ca-ES" sz="1400" dirty="0"/>
          </a:p>
          <a:p>
            <a:pPr marL="266700" indent="-266700" algn="just">
              <a:buFont typeface="Wingdings" pitchFamily="2" charset="2"/>
              <a:buChar char="q"/>
            </a:pPr>
            <a:endParaRPr lang="ca-ES" sz="1400" dirty="0"/>
          </a:p>
          <a:p>
            <a:pPr marL="266700" indent="-266700" algn="just"/>
            <a:endParaRPr lang="es-ES" sz="1400" dirty="0"/>
          </a:p>
          <a:p>
            <a:pPr marL="266700" indent="-266700" algn="just"/>
            <a:endParaRPr lang="es-ES" sz="1400" dirty="0"/>
          </a:p>
        </p:txBody>
      </p:sp>
      <p:sp>
        <p:nvSpPr>
          <p:cNvPr id="20483" name="2 Marcador de número de diapositiva"/>
          <p:cNvSpPr txBox="1">
            <a:spLocks/>
          </p:cNvSpPr>
          <p:nvPr/>
        </p:nvSpPr>
        <p:spPr bwMode="auto">
          <a:xfrm>
            <a:off x="6875463" y="6597650"/>
            <a:ext cx="2133600" cy="188913"/>
          </a:xfrm>
          <a:prstGeom prst="rect">
            <a:avLst/>
          </a:prstGeom>
          <a:noFill/>
          <a:ln w="9525">
            <a:noFill/>
            <a:miter lim="800000"/>
            <a:headEnd/>
            <a:tailEnd/>
          </a:ln>
        </p:spPr>
        <p:txBody>
          <a:bodyPr/>
          <a:lstStyle/>
          <a:p>
            <a:pPr algn="r"/>
            <a:fld id="{25180C62-F7FA-49D1-B836-A5BAB7B0A02C}" type="slidenum">
              <a:rPr lang="es-ES" sz="900"/>
              <a:pPr algn="r"/>
              <a:t>4</a:t>
            </a:fld>
            <a:endParaRPr lang="es-ES" sz="900"/>
          </a:p>
        </p:txBody>
      </p:sp>
      <p:sp>
        <p:nvSpPr>
          <p:cNvPr id="9" name="8 Rectángulo redondeado"/>
          <p:cNvSpPr/>
          <p:nvPr/>
        </p:nvSpPr>
        <p:spPr>
          <a:xfrm>
            <a:off x="323850" y="857250"/>
            <a:ext cx="8135938" cy="428625"/>
          </a:xfrm>
          <a:prstGeom prst="roundRect">
            <a:avLst/>
          </a:prstGeom>
          <a:solidFill>
            <a:srgbClr val="0066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ca-ES" sz="1600" b="1" dirty="0">
                <a:solidFill>
                  <a:srgbClr val="FFFFFF"/>
                </a:solidFill>
                <a:sym typeface="Helvetica" charset="0"/>
              </a:rPr>
              <a:t>1.1. Objectius</a:t>
            </a:r>
          </a:p>
        </p:txBody>
      </p:sp>
    </p:spTree>
  </p:cSld>
  <p:clrMapOvr>
    <a:masterClrMapping/>
  </p:clrMapOvr>
  <p:transition>
    <p:strips dir="rd"/>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2 Marcador de número de diapositiva"/>
          <p:cNvSpPr txBox="1">
            <a:spLocks/>
          </p:cNvSpPr>
          <p:nvPr/>
        </p:nvSpPr>
        <p:spPr bwMode="auto">
          <a:xfrm>
            <a:off x="6875463" y="6553200"/>
            <a:ext cx="2133600" cy="188913"/>
          </a:xfrm>
          <a:prstGeom prst="rect">
            <a:avLst/>
          </a:prstGeom>
          <a:noFill/>
          <a:ln w="9525">
            <a:noFill/>
            <a:miter lim="800000"/>
            <a:headEnd/>
            <a:tailEnd/>
          </a:ln>
        </p:spPr>
        <p:txBody>
          <a:bodyPr/>
          <a:lstStyle/>
          <a:p>
            <a:pPr algn="r"/>
            <a:fld id="{8720BE1E-47FA-4AA1-9CEB-894D7F0B8865}" type="slidenum">
              <a:rPr lang="es-ES" sz="900"/>
              <a:pPr algn="r"/>
              <a:t>40</a:t>
            </a:fld>
            <a:endParaRPr lang="es-ES" sz="900" dirty="0"/>
          </a:p>
        </p:txBody>
      </p:sp>
      <p:sp>
        <p:nvSpPr>
          <p:cNvPr id="24" name="Text Box 42"/>
          <p:cNvSpPr txBox="1">
            <a:spLocks noChangeArrowheads="1"/>
          </p:cNvSpPr>
          <p:nvPr/>
        </p:nvSpPr>
        <p:spPr bwMode="auto">
          <a:xfrm>
            <a:off x="0" y="0"/>
            <a:ext cx="9144000" cy="692150"/>
          </a:xfrm>
          <a:prstGeom prst="rect">
            <a:avLst/>
          </a:prstGeom>
          <a:noFill/>
          <a:ln w="12700">
            <a:noFill/>
            <a:miter lim="800000"/>
            <a:headEnd/>
            <a:tailEnd/>
          </a:ln>
        </p:spPr>
        <p:txBody>
          <a:bodyPr anchor="ctr"/>
          <a:lstStyle/>
          <a:p>
            <a:pPr algn="ctr" eaLnBrk="0" hangingPunct="0">
              <a:spcBef>
                <a:spcPct val="50000"/>
              </a:spcBef>
              <a:buClr>
                <a:srgbClr val="CC0000"/>
              </a:buClr>
              <a:buFont typeface="Wingdings" pitchFamily="2" charset="2"/>
              <a:buNone/>
            </a:pPr>
            <a:r>
              <a:rPr lang="ca-ES" sz="2000" b="1" dirty="0">
                <a:solidFill>
                  <a:srgbClr val="6A1727"/>
                </a:solidFill>
              </a:rPr>
              <a:t>7. Formació contínua</a:t>
            </a:r>
          </a:p>
        </p:txBody>
      </p:sp>
      <p:sp>
        <p:nvSpPr>
          <p:cNvPr id="38" name="37 Rectángulo"/>
          <p:cNvSpPr/>
          <p:nvPr/>
        </p:nvSpPr>
        <p:spPr>
          <a:xfrm>
            <a:off x="2399420" y="1193857"/>
            <a:ext cx="4104456" cy="400110"/>
          </a:xfrm>
          <a:prstGeom prst="rect">
            <a:avLst/>
          </a:prstGeom>
        </p:spPr>
        <p:txBody>
          <a:bodyPr wrap="square">
            <a:spAutoFit/>
          </a:bodyPr>
          <a:lstStyle/>
          <a:p>
            <a:pPr algn="ctr"/>
            <a:r>
              <a:rPr lang="ca-ES" sz="1000" b="1" i="1" dirty="0"/>
              <a:t>Després d’acabar els estudis a l’Escola Doctor Robert, has realitzat algun tipus de formació?</a:t>
            </a:r>
            <a:endParaRPr lang="es-ES" sz="1000" b="1" i="1" dirty="0"/>
          </a:p>
        </p:txBody>
      </p:sp>
      <p:graphicFrame>
        <p:nvGraphicFramePr>
          <p:cNvPr id="45" name="44 Gráfico"/>
          <p:cNvGraphicFramePr/>
          <p:nvPr>
            <p:extLst>
              <p:ext uri="{D42A27DB-BD31-4B8C-83A1-F6EECF244321}">
                <p14:modId xmlns:p14="http://schemas.microsoft.com/office/powerpoint/2010/main" val="2248114416"/>
              </p:ext>
            </p:extLst>
          </p:nvPr>
        </p:nvGraphicFramePr>
        <p:xfrm>
          <a:off x="1403648" y="1556792"/>
          <a:ext cx="6096000" cy="1512168"/>
        </p:xfrm>
        <a:graphic>
          <a:graphicData uri="http://schemas.openxmlformats.org/drawingml/2006/chart">
            <c:chart xmlns:c="http://schemas.openxmlformats.org/drawingml/2006/chart" xmlns:r="http://schemas.openxmlformats.org/officeDocument/2006/relationships" r:id="rId3"/>
          </a:graphicData>
        </a:graphic>
      </p:graphicFrame>
      <p:sp>
        <p:nvSpPr>
          <p:cNvPr id="17" name="16 CuadroTexto"/>
          <p:cNvSpPr txBox="1"/>
          <p:nvPr/>
        </p:nvSpPr>
        <p:spPr>
          <a:xfrm>
            <a:off x="2987824" y="3140968"/>
            <a:ext cx="2952328" cy="246221"/>
          </a:xfrm>
          <a:prstGeom prst="rect">
            <a:avLst/>
          </a:prstGeom>
          <a:noFill/>
        </p:spPr>
        <p:txBody>
          <a:bodyPr wrap="square">
            <a:spAutoFit/>
          </a:bodyPr>
          <a:lstStyle/>
          <a:p>
            <a:pPr algn="ctr">
              <a:defRPr/>
            </a:pPr>
            <a:r>
              <a:rPr lang="ca-ES" sz="1000" i="1" dirty="0">
                <a:latin typeface="+mn-lt"/>
                <a:ea typeface="Helvetica" charset="0"/>
                <a:cs typeface="Helvetica" charset="0"/>
                <a:sym typeface="Helvetica" charset="0"/>
              </a:rPr>
              <a:t>Base: 12</a:t>
            </a:r>
          </a:p>
        </p:txBody>
      </p:sp>
      <p:graphicFrame>
        <p:nvGraphicFramePr>
          <p:cNvPr id="10" name="40 Gráfico">
            <a:extLst>
              <a:ext uri="{FF2B5EF4-FFF2-40B4-BE49-F238E27FC236}">
                <a16:creationId xmlns:a16="http://schemas.microsoft.com/office/drawing/2014/main" xmlns="" id="{2E3F8CB9-C4F7-432E-941C-35A4F1F731DE}"/>
              </a:ext>
            </a:extLst>
          </p:cNvPr>
          <p:cNvGraphicFramePr/>
          <p:nvPr>
            <p:extLst>
              <p:ext uri="{D42A27DB-BD31-4B8C-83A1-F6EECF244321}">
                <p14:modId xmlns:p14="http://schemas.microsoft.com/office/powerpoint/2010/main" val="707881204"/>
              </p:ext>
            </p:extLst>
          </p:nvPr>
        </p:nvGraphicFramePr>
        <p:xfrm>
          <a:off x="323850" y="3898086"/>
          <a:ext cx="6768430" cy="2334289"/>
        </p:xfrm>
        <a:graphic>
          <a:graphicData uri="http://schemas.openxmlformats.org/drawingml/2006/chart">
            <c:chart xmlns:c="http://schemas.openxmlformats.org/drawingml/2006/chart" xmlns:r="http://schemas.openxmlformats.org/officeDocument/2006/relationships" r:id="rId4"/>
          </a:graphicData>
        </a:graphic>
      </p:graphicFrame>
      <p:sp>
        <p:nvSpPr>
          <p:cNvPr id="11" name="45 Rectángulo">
            <a:extLst>
              <a:ext uri="{FF2B5EF4-FFF2-40B4-BE49-F238E27FC236}">
                <a16:creationId xmlns:a16="http://schemas.microsoft.com/office/drawing/2014/main" xmlns="" id="{5595194D-F908-486F-96B2-C4B57B5C8445}"/>
              </a:ext>
            </a:extLst>
          </p:cNvPr>
          <p:cNvSpPr/>
          <p:nvPr/>
        </p:nvSpPr>
        <p:spPr>
          <a:xfrm>
            <a:off x="2627784" y="3690033"/>
            <a:ext cx="3888432" cy="246221"/>
          </a:xfrm>
          <a:prstGeom prst="rect">
            <a:avLst/>
          </a:prstGeom>
        </p:spPr>
        <p:txBody>
          <a:bodyPr wrap="square">
            <a:spAutoFit/>
          </a:bodyPr>
          <a:lstStyle/>
          <a:p>
            <a:pPr algn="ctr"/>
            <a:r>
              <a:rPr lang="ca-ES" sz="1000" b="1" i="1" dirty="0"/>
              <a:t>De quin tipus?</a:t>
            </a:r>
            <a:endParaRPr lang="es-ES" sz="1000" b="1" i="1" dirty="0"/>
          </a:p>
        </p:txBody>
      </p:sp>
      <p:sp>
        <p:nvSpPr>
          <p:cNvPr id="12" name="47 CuadroTexto">
            <a:extLst>
              <a:ext uri="{FF2B5EF4-FFF2-40B4-BE49-F238E27FC236}">
                <a16:creationId xmlns:a16="http://schemas.microsoft.com/office/drawing/2014/main" xmlns="" id="{6248B49D-B2EA-41FC-A7A3-79019A1F77EC}"/>
              </a:ext>
            </a:extLst>
          </p:cNvPr>
          <p:cNvSpPr txBox="1"/>
          <p:nvPr/>
        </p:nvSpPr>
        <p:spPr>
          <a:xfrm>
            <a:off x="3419872" y="6274896"/>
            <a:ext cx="3096344" cy="400110"/>
          </a:xfrm>
          <a:prstGeom prst="rect">
            <a:avLst/>
          </a:prstGeom>
          <a:noFill/>
        </p:spPr>
        <p:txBody>
          <a:bodyPr wrap="square">
            <a:spAutoFit/>
          </a:bodyPr>
          <a:lstStyle/>
          <a:p>
            <a:pPr algn="ctr">
              <a:defRPr/>
            </a:pPr>
            <a:r>
              <a:rPr lang="ca-ES" sz="1000" i="1" dirty="0">
                <a:latin typeface="+mn-lt"/>
                <a:ea typeface="Helvetica" charset="0"/>
                <a:cs typeface="Helvetica" charset="0"/>
                <a:sym typeface="Helvetica" charset="0"/>
              </a:rPr>
              <a:t>Base (han realitzat algun curs després): 4</a:t>
            </a:r>
          </a:p>
          <a:p>
            <a:pPr algn="ctr">
              <a:defRPr/>
            </a:pPr>
            <a:r>
              <a:rPr lang="ca-ES" sz="1000" i="1" dirty="0">
                <a:latin typeface="+mn-lt"/>
                <a:ea typeface="Helvetica" charset="0"/>
                <a:cs typeface="Helvetica" charset="0"/>
                <a:sym typeface="Helvetica" charset="0"/>
              </a:rPr>
              <a:t>MÚLTIPLE</a:t>
            </a:r>
          </a:p>
        </p:txBody>
      </p:sp>
      <p:sp>
        <p:nvSpPr>
          <p:cNvPr id="14" name="10 Rectángulo redondeado">
            <a:extLst>
              <a:ext uri="{FF2B5EF4-FFF2-40B4-BE49-F238E27FC236}">
                <a16:creationId xmlns:a16="http://schemas.microsoft.com/office/drawing/2014/main" xmlns="" id="{DEB7F11C-20B3-45F4-AF1D-C642B33FC0B9}"/>
              </a:ext>
            </a:extLst>
          </p:cNvPr>
          <p:cNvSpPr/>
          <p:nvPr/>
        </p:nvSpPr>
        <p:spPr>
          <a:xfrm>
            <a:off x="323850" y="794415"/>
            <a:ext cx="8135938" cy="330329"/>
          </a:xfrm>
          <a:prstGeom prst="roundRect">
            <a:avLst/>
          </a:prstGeom>
          <a:solidFill>
            <a:srgbClr val="0066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ca-ES" sz="1600" b="1" dirty="0">
                <a:solidFill>
                  <a:srgbClr val="FFFFFF"/>
                </a:solidFill>
                <a:sym typeface="Helvetica" pitchFamily="34" charset="0"/>
              </a:rPr>
              <a:t>7.1. Formació Continua </a:t>
            </a:r>
          </a:p>
        </p:txBody>
      </p:sp>
    </p:spTree>
  </p:cSld>
  <p:clrMapOvr>
    <a:masterClrMapping/>
  </p:clrMapOvr>
  <p:transition>
    <p:strips dir="rd"/>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5" name="Picture 3"/>
          <p:cNvPicPr>
            <a:picLocks noChangeAspect="1" noChangeArrowheads="1"/>
          </p:cNvPicPr>
          <p:nvPr/>
        </p:nvPicPr>
        <p:blipFill>
          <a:blip r:embed="rId2" cstate="print"/>
          <a:srcRect/>
          <a:stretch>
            <a:fillRect/>
          </a:stretch>
        </p:blipFill>
        <p:spPr bwMode="auto">
          <a:xfrm>
            <a:off x="0" y="1"/>
            <a:ext cx="9144000" cy="6957392"/>
          </a:xfrm>
          <a:prstGeom prst="rect">
            <a:avLst/>
          </a:prstGeom>
          <a:noFill/>
          <a:ln w="9525">
            <a:noFill/>
            <a:miter lim="800000"/>
            <a:headEnd/>
            <a:tailEnd/>
          </a:ln>
        </p:spPr>
      </p:pic>
      <p:sp>
        <p:nvSpPr>
          <p:cNvPr id="19" name="Rectangle 5"/>
          <p:cNvSpPr>
            <a:spLocks noChangeArrowheads="1"/>
          </p:cNvSpPr>
          <p:nvPr/>
        </p:nvSpPr>
        <p:spPr bwMode="auto">
          <a:xfrm>
            <a:off x="0" y="2924175"/>
            <a:ext cx="9144000" cy="1008063"/>
          </a:xfrm>
          <a:prstGeom prst="rect">
            <a:avLst/>
          </a:prstGeom>
          <a:solidFill>
            <a:srgbClr val="6A1727">
              <a:alpha val="85097"/>
            </a:srgbClr>
          </a:solidFill>
          <a:ln w="9525">
            <a:noFill/>
            <a:miter lim="800000"/>
            <a:headEnd/>
            <a:tailEnd/>
          </a:ln>
        </p:spPr>
        <p:txBody>
          <a:bodyPr wrap="none" anchor="ctr"/>
          <a:lstStyle/>
          <a:p>
            <a:endParaRPr lang="es-ES_tradnl"/>
          </a:p>
        </p:txBody>
      </p:sp>
      <p:sp>
        <p:nvSpPr>
          <p:cNvPr id="20" name="Text Box 6"/>
          <p:cNvSpPr txBox="1">
            <a:spLocks noChangeArrowheads="1"/>
          </p:cNvSpPr>
          <p:nvPr/>
        </p:nvSpPr>
        <p:spPr bwMode="auto">
          <a:xfrm>
            <a:off x="0" y="3182938"/>
            <a:ext cx="9144000" cy="461962"/>
          </a:xfrm>
          <a:prstGeom prst="rect">
            <a:avLst/>
          </a:prstGeom>
          <a:noFill/>
          <a:ln w="12700">
            <a:noFill/>
            <a:miter lim="800000"/>
            <a:headEnd/>
            <a:tailEnd/>
          </a:ln>
        </p:spPr>
        <p:txBody>
          <a:bodyPr>
            <a:spAutoFit/>
          </a:bodyPr>
          <a:lstStyle/>
          <a:p>
            <a:pPr algn="ctr" eaLnBrk="0">
              <a:spcBef>
                <a:spcPct val="50000"/>
              </a:spcBef>
              <a:buClr>
                <a:srgbClr val="CC0000"/>
              </a:buClr>
              <a:buFont typeface="Wingdings" pitchFamily="2" charset="2"/>
              <a:buNone/>
              <a:defRPr/>
            </a:pPr>
            <a:r>
              <a:rPr lang="ca-ES" sz="2400" b="1" dirty="0">
                <a:solidFill>
                  <a:schemeClr val="bg1"/>
                </a:solidFill>
                <a:latin typeface="+mn-lt"/>
                <a:ea typeface="Helvetica" charset="0"/>
                <a:cs typeface="Helvetica" charset="0"/>
                <a:sym typeface="Helvetica" charset="0"/>
              </a:rPr>
              <a:t>8. Valoració de la formació</a:t>
            </a:r>
          </a:p>
        </p:txBody>
      </p:sp>
    </p:spTree>
  </p:cSld>
  <p:clrMapOvr>
    <a:masterClrMapping/>
  </p:clrMapOvr>
  <p:transition>
    <p:strips dir="rd"/>
  </p:transitio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1" name="Text Box 42"/>
          <p:cNvSpPr txBox="1">
            <a:spLocks noChangeArrowheads="1"/>
          </p:cNvSpPr>
          <p:nvPr/>
        </p:nvSpPr>
        <p:spPr bwMode="auto">
          <a:xfrm>
            <a:off x="0" y="0"/>
            <a:ext cx="9144000" cy="692150"/>
          </a:xfrm>
          <a:prstGeom prst="rect">
            <a:avLst/>
          </a:prstGeom>
          <a:noFill/>
          <a:ln w="12700">
            <a:noFill/>
            <a:miter lim="800000"/>
            <a:headEnd/>
            <a:tailEnd/>
          </a:ln>
        </p:spPr>
        <p:txBody>
          <a:bodyPr anchor="ctr"/>
          <a:lstStyle/>
          <a:p>
            <a:pPr algn="ctr" eaLnBrk="0" hangingPunct="0">
              <a:spcBef>
                <a:spcPct val="50000"/>
              </a:spcBef>
              <a:buClr>
                <a:srgbClr val="CC0000"/>
              </a:buClr>
              <a:buFont typeface="Wingdings" pitchFamily="2" charset="2"/>
              <a:buNone/>
            </a:pPr>
            <a:r>
              <a:rPr lang="ca-ES" sz="2000" b="1" dirty="0">
                <a:solidFill>
                  <a:srgbClr val="6A1727"/>
                </a:solidFill>
              </a:rPr>
              <a:t>8. Valoració de la formació</a:t>
            </a:r>
          </a:p>
        </p:txBody>
      </p:sp>
      <p:sp>
        <p:nvSpPr>
          <p:cNvPr id="76802" name="2 Marcador de número de diapositiva"/>
          <p:cNvSpPr txBox="1">
            <a:spLocks/>
          </p:cNvSpPr>
          <p:nvPr/>
        </p:nvSpPr>
        <p:spPr bwMode="auto">
          <a:xfrm>
            <a:off x="6875463" y="6553200"/>
            <a:ext cx="2133600" cy="188913"/>
          </a:xfrm>
          <a:prstGeom prst="rect">
            <a:avLst/>
          </a:prstGeom>
          <a:noFill/>
          <a:ln w="9525">
            <a:noFill/>
            <a:miter lim="800000"/>
            <a:headEnd/>
            <a:tailEnd/>
          </a:ln>
        </p:spPr>
        <p:txBody>
          <a:bodyPr/>
          <a:lstStyle/>
          <a:p>
            <a:pPr algn="r"/>
            <a:fld id="{8720BE1E-47FA-4AA1-9CEB-894D7F0B8865}" type="slidenum">
              <a:rPr lang="es-ES" sz="900"/>
              <a:pPr algn="r"/>
              <a:t>42</a:t>
            </a:fld>
            <a:endParaRPr lang="es-ES" sz="900" dirty="0"/>
          </a:p>
        </p:txBody>
      </p:sp>
      <p:sp>
        <p:nvSpPr>
          <p:cNvPr id="27" name="26 Rectángulo redondeado"/>
          <p:cNvSpPr/>
          <p:nvPr/>
        </p:nvSpPr>
        <p:spPr>
          <a:xfrm>
            <a:off x="323850" y="760623"/>
            <a:ext cx="8135938" cy="364121"/>
          </a:xfrm>
          <a:prstGeom prst="roundRect">
            <a:avLst/>
          </a:prstGeom>
          <a:solidFill>
            <a:srgbClr val="0066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ca-ES" sz="1600" b="1" dirty="0">
                <a:solidFill>
                  <a:srgbClr val="FFFFFF"/>
                </a:solidFill>
                <a:sym typeface="Helvetica" pitchFamily="34" charset="0"/>
              </a:rPr>
              <a:t>8.1. Valoració de la utilitat</a:t>
            </a:r>
          </a:p>
        </p:txBody>
      </p:sp>
      <p:sp>
        <p:nvSpPr>
          <p:cNvPr id="7" name="6 Rectángulo"/>
          <p:cNvSpPr/>
          <p:nvPr/>
        </p:nvSpPr>
        <p:spPr>
          <a:xfrm>
            <a:off x="2051720" y="2223155"/>
            <a:ext cx="4896544" cy="507831"/>
          </a:xfrm>
          <a:prstGeom prst="rect">
            <a:avLst/>
          </a:prstGeom>
        </p:spPr>
        <p:txBody>
          <a:bodyPr wrap="square">
            <a:spAutoFit/>
          </a:bodyPr>
          <a:lstStyle/>
          <a:p>
            <a:pPr algn="ctr"/>
            <a:r>
              <a:rPr lang="ca-ES" sz="900" b="1" i="1" dirty="0"/>
              <a:t>Valora la formació rebuda des de l’Escola Doctor Robert utilitzant una escala de 0 a 10, on el 0 indica “gens útil” per la feina o la teva preparació i el 10 “totalment útil”? (mitjana)</a:t>
            </a:r>
            <a:endParaRPr lang="es-ES" sz="900" b="1" i="1" dirty="0"/>
          </a:p>
        </p:txBody>
      </p:sp>
      <p:sp>
        <p:nvSpPr>
          <p:cNvPr id="9" name="8 Rectángulo redondeado"/>
          <p:cNvSpPr/>
          <p:nvPr/>
        </p:nvSpPr>
        <p:spPr>
          <a:xfrm>
            <a:off x="683568" y="1340768"/>
            <a:ext cx="2736304" cy="288032"/>
          </a:xfrm>
          <a:prstGeom prst="roundRect">
            <a:avLst/>
          </a:prstGeom>
          <a:solidFill>
            <a:srgbClr val="006600">
              <a:alpha val="67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ca-ES" sz="1400" b="1" dirty="0">
                <a:solidFill>
                  <a:srgbClr val="FFFFFF"/>
                </a:solidFill>
                <a:sym typeface="Helvetica" pitchFamily="34" charset="0"/>
              </a:rPr>
              <a:t>A. Formació en general</a:t>
            </a:r>
          </a:p>
        </p:txBody>
      </p:sp>
      <p:graphicFrame>
        <p:nvGraphicFramePr>
          <p:cNvPr id="20" name="19 Gráfico"/>
          <p:cNvGraphicFramePr/>
          <p:nvPr>
            <p:extLst>
              <p:ext uri="{D42A27DB-BD31-4B8C-83A1-F6EECF244321}">
                <p14:modId xmlns:p14="http://schemas.microsoft.com/office/powerpoint/2010/main" val="3909161874"/>
              </p:ext>
            </p:extLst>
          </p:nvPr>
        </p:nvGraphicFramePr>
        <p:xfrm>
          <a:off x="1187624" y="2908946"/>
          <a:ext cx="6096000" cy="1585351"/>
        </p:xfrm>
        <a:graphic>
          <a:graphicData uri="http://schemas.openxmlformats.org/drawingml/2006/chart">
            <c:chart xmlns:c="http://schemas.openxmlformats.org/drawingml/2006/chart" xmlns:r="http://schemas.openxmlformats.org/officeDocument/2006/relationships" r:id="rId2"/>
          </a:graphicData>
        </a:graphic>
      </p:graphicFrame>
      <p:sp>
        <p:nvSpPr>
          <p:cNvPr id="21" name="20 CuadroTexto"/>
          <p:cNvSpPr txBox="1"/>
          <p:nvPr/>
        </p:nvSpPr>
        <p:spPr>
          <a:xfrm>
            <a:off x="1607332" y="4890827"/>
            <a:ext cx="5256584" cy="400110"/>
          </a:xfrm>
          <a:prstGeom prst="rect">
            <a:avLst/>
          </a:prstGeom>
          <a:noFill/>
        </p:spPr>
        <p:txBody>
          <a:bodyPr wrap="square">
            <a:spAutoFit/>
          </a:bodyPr>
          <a:lstStyle/>
          <a:p>
            <a:pPr algn="ctr">
              <a:defRPr/>
            </a:pPr>
            <a:r>
              <a:rPr lang="ca-ES" sz="1000" i="1" dirty="0">
                <a:latin typeface="+mn-lt"/>
                <a:ea typeface="Helvetica" charset="0"/>
                <a:cs typeface="Helvetica" charset="0"/>
                <a:sym typeface="Helvetica" charset="0"/>
              </a:rPr>
              <a:t>Base (ocupats actualment en llocs que requereixen formació universitària): 8</a:t>
            </a:r>
          </a:p>
          <a:p>
            <a:pPr algn="ctr">
              <a:defRPr/>
            </a:pPr>
            <a:r>
              <a:rPr lang="ca-ES" sz="1000" i="1" dirty="0">
                <a:latin typeface="+mn-lt"/>
                <a:ea typeface="Helvetica" charset="0"/>
                <a:cs typeface="Helvetica" charset="0"/>
                <a:sym typeface="Helvetica" charset="0"/>
              </a:rPr>
              <a:t>Base total: 12</a:t>
            </a:r>
          </a:p>
        </p:txBody>
      </p:sp>
    </p:spTree>
  </p:cSld>
  <p:clrMapOvr>
    <a:masterClrMapping/>
  </p:clrMapOvr>
  <p:transition>
    <p:strips dir="rd"/>
  </p:transition>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1" name="Text Box 42"/>
          <p:cNvSpPr txBox="1">
            <a:spLocks noChangeArrowheads="1"/>
          </p:cNvSpPr>
          <p:nvPr/>
        </p:nvSpPr>
        <p:spPr bwMode="auto">
          <a:xfrm>
            <a:off x="0" y="0"/>
            <a:ext cx="9144000" cy="692150"/>
          </a:xfrm>
          <a:prstGeom prst="rect">
            <a:avLst/>
          </a:prstGeom>
          <a:noFill/>
          <a:ln w="12700">
            <a:noFill/>
            <a:miter lim="800000"/>
            <a:headEnd/>
            <a:tailEnd/>
          </a:ln>
        </p:spPr>
        <p:txBody>
          <a:bodyPr anchor="ctr"/>
          <a:lstStyle/>
          <a:p>
            <a:pPr algn="ctr" eaLnBrk="0" hangingPunct="0">
              <a:spcBef>
                <a:spcPct val="50000"/>
              </a:spcBef>
              <a:buClr>
                <a:srgbClr val="CC0000"/>
              </a:buClr>
              <a:buFont typeface="Wingdings" pitchFamily="2" charset="2"/>
              <a:buNone/>
            </a:pPr>
            <a:r>
              <a:rPr lang="ca-ES" sz="2000" b="1" dirty="0">
                <a:solidFill>
                  <a:srgbClr val="6A1727"/>
                </a:solidFill>
              </a:rPr>
              <a:t>8. Valoració de la formació</a:t>
            </a:r>
          </a:p>
        </p:txBody>
      </p:sp>
      <p:sp>
        <p:nvSpPr>
          <p:cNvPr id="76802" name="2 Marcador de número de diapositiva"/>
          <p:cNvSpPr txBox="1">
            <a:spLocks/>
          </p:cNvSpPr>
          <p:nvPr/>
        </p:nvSpPr>
        <p:spPr bwMode="auto">
          <a:xfrm>
            <a:off x="6875463" y="6553200"/>
            <a:ext cx="2133600" cy="188913"/>
          </a:xfrm>
          <a:prstGeom prst="rect">
            <a:avLst/>
          </a:prstGeom>
          <a:noFill/>
          <a:ln w="9525">
            <a:noFill/>
            <a:miter lim="800000"/>
            <a:headEnd/>
            <a:tailEnd/>
          </a:ln>
        </p:spPr>
        <p:txBody>
          <a:bodyPr/>
          <a:lstStyle/>
          <a:p>
            <a:pPr algn="r"/>
            <a:fld id="{8720BE1E-47FA-4AA1-9CEB-894D7F0B8865}" type="slidenum">
              <a:rPr lang="es-ES" sz="900"/>
              <a:pPr algn="r"/>
              <a:t>43</a:t>
            </a:fld>
            <a:endParaRPr lang="es-ES" sz="900" dirty="0"/>
          </a:p>
        </p:txBody>
      </p:sp>
      <p:sp>
        <p:nvSpPr>
          <p:cNvPr id="26" name="25 Rectángulo redondeado"/>
          <p:cNvSpPr/>
          <p:nvPr/>
        </p:nvSpPr>
        <p:spPr>
          <a:xfrm>
            <a:off x="611560" y="1052736"/>
            <a:ext cx="3240360" cy="288032"/>
          </a:xfrm>
          <a:prstGeom prst="roundRect">
            <a:avLst/>
          </a:prstGeom>
          <a:solidFill>
            <a:srgbClr val="006600">
              <a:alpha val="67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ca-ES" sz="1400" b="1" dirty="0">
                <a:solidFill>
                  <a:srgbClr val="FFFFFF"/>
                </a:solidFill>
                <a:sym typeface="Helvetica" pitchFamily="34" charset="0"/>
              </a:rPr>
              <a:t>B. Competències transversals</a:t>
            </a:r>
          </a:p>
        </p:txBody>
      </p:sp>
      <p:graphicFrame>
        <p:nvGraphicFramePr>
          <p:cNvPr id="17" name="16 Gráfico"/>
          <p:cNvGraphicFramePr/>
          <p:nvPr>
            <p:extLst>
              <p:ext uri="{D42A27DB-BD31-4B8C-83A1-F6EECF244321}">
                <p14:modId xmlns:p14="http://schemas.microsoft.com/office/powerpoint/2010/main" val="1215175412"/>
              </p:ext>
            </p:extLst>
          </p:nvPr>
        </p:nvGraphicFramePr>
        <p:xfrm>
          <a:off x="539552" y="2092785"/>
          <a:ext cx="6096000" cy="3656440"/>
        </p:xfrm>
        <a:graphic>
          <a:graphicData uri="http://schemas.openxmlformats.org/drawingml/2006/chart">
            <c:chart xmlns:c="http://schemas.openxmlformats.org/drawingml/2006/chart" xmlns:r="http://schemas.openxmlformats.org/officeDocument/2006/relationships" r:id="rId2"/>
          </a:graphicData>
        </a:graphic>
      </p:graphicFrame>
      <p:sp>
        <p:nvSpPr>
          <p:cNvPr id="21" name="20 Rectángulo"/>
          <p:cNvSpPr/>
          <p:nvPr/>
        </p:nvSpPr>
        <p:spPr>
          <a:xfrm>
            <a:off x="1835696" y="1644769"/>
            <a:ext cx="4896544" cy="507831"/>
          </a:xfrm>
          <a:prstGeom prst="rect">
            <a:avLst/>
          </a:prstGeom>
        </p:spPr>
        <p:txBody>
          <a:bodyPr wrap="square">
            <a:spAutoFit/>
          </a:bodyPr>
          <a:lstStyle/>
          <a:p>
            <a:pPr algn="ctr"/>
            <a:r>
              <a:rPr lang="ca-ES" sz="900" b="1" i="1" dirty="0"/>
              <a:t>Valora la formació rebuda des de l’Escola Doctor Robert utilitzant una escala de 0 a 10, on el 0 indica “gens útil” per la feina o la teva preparació i el 10 “totalment útil”? (mitjana)</a:t>
            </a:r>
            <a:endParaRPr lang="es-ES" sz="900" b="1" i="1" dirty="0"/>
          </a:p>
        </p:txBody>
      </p:sp>
      <p:sp>
        <p:nvSpPr>
          <p:cNvPr id="9" name="8 Elipse"/>
          <p:cNvSpPr/>
          <p:nvPr/>
        </p:nvSpPr>
        <p:spPr bwMode="auto">
          <a:xfrm>
            <a:off x="7659152" y="3987780"/>
            <a:ext cx="720080" cy="333966"/>
          </a:xfrm>
          <a:prstGeom prst="ellipse">
            <a:avLst/>
          </a:prstGeom>
          <a:solidFill>
            <a:srgbClr val="92D050">
              <a:alpha val="26000"/>
            </a:srgbClr>
          </a:solidFill>
          <a:ln w="3175" cap="flat" cmpd="sng" algn="ctr">
            <a:noFill/>
            <a:prstDash val="solid"/>
            <a:round/>
            <a:headEnd type="none" w="med" len="med"/>
            <a:tailEnd type="none" w="med" len="med"/>
          </a:ln>
          <a:effectLst/>
        </p:spPr>
        <p:txBody>
          <a:bodyPr vert="horz" wrap="square" lIns="0" tIns="36000" rIns="0" bIns="4680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s-ES" sz="1000" b="1" dirty="0"/>
              <a:t>6,5</a:t>
            </a:r>
            <a:endParaRPr kumimoji="0" lang="es-ES" sz="1000" b="1" i="0" u="none" strike="noStrike" cap="none" normalizeH="0" baseline="0" dirty="0">
              <a:ln>
                <a:noFill/>
              </a:ln>
              <a:solidFill>
                <a:schemeClr val="tx1"/>
              </a:solidFill>
              <a:effectLst/>
              <a:latin typeface="Verdana" pitchFamily="34" charset="0"/>
              <a:ea typeface="ＭＳ Ｐゴシック" pitchFamily="34" charset="-128"/>
            </a:endParaRPr>
          </a:p>
        </p:txBody>
      </p:sp>
      <p:sp>
        <p:nvSpPr>
          <p:cNvPr id="10" name="9 Cerrar llave"/>
          <p:cNvSpPr/>
          <p:nvPr/>
        </p:nvSpPr>
        <p:spPr bwMode="auto">
          <a:xfrm>
            <a:off x="6956904" y="2364849"/>
            <a:ext cx="279392" cy="3024336"/>
          </a:xfrm>
          <a:prstGeom prst="rightBrace">
            <a:avLst/>
          </a:prstGeom>
          <a:noFill/>
          <a:ln w="19050" cap="flat" cmpd="sng" algn="ctr">
            <a:solidFill>
              <a:schemeClr val="tx1"/>
            </a:solidFill>
            <a:prstDash val="solid"/>
            <a:round/>
            <a:headEnd type="none" w="med" len="med"/>
            <a:tailEnd type="none"/>
          </a:ln>
          <a:effectLst/>
        </p:spPr>
        <p:txBody>
          <a:bodyPr rtlCol="0" anchor="ctr"/>
          <a:lstStyle/>
          <a:p>
            <a:pPr algn="ctr"/>
            <a:endParaRPr lang="es-ES"/>
          </a:p>
        </p:txBody>
      </p:sp>
      <p:sp>
        <p:nvSpPr>
          <p:cNvPr id="11" name="10 Rectángulo"/>
          <p:cNvSpPr/>
          <p:nvPr/>
        </p:nvSpPr>
        <p:spPr>
          <a:xfrm>
            <a:off x="7524328" y="3140968"/>
            <a:ext cx="1007007" cy="215444"/>
          </a:xfrm>
          <a:prstGeom prst="rect">
            <a:avLst/>
          </a:prstGeom>
        </p:spPr>
        <p:txBody>
          <a:bodyPr wrap="none">
            <a:spAutoFit/>
          </a:bodyPr>
          <a:lstStyle/>
          <a:p>
            <a:r>
              <a:rPr lang="ca-ES" sz="800" b="1" i="1" dirty="0"/>
              <a:t>Mitjana global</a:t>
            </a:r>
            <a:endParaRPr lang="es-ES" sz="800" b="1" i="1" dirty="0"/>
          </a:p>
        </p:txBody>
      </p:sp>
      <p:sp>
        <p:nvSpPr>
          <p:cNvPr id="12" name="8 Elipse">
            <a:extLst>
              <a:ext uri="{FF2B5EF4-FFF2-40B4-BE49-F238E27FC236}">
                <a16:creationId xmlns:a16="http://schemas.microsoft.com/office/drawing/2014/main" xmlns="" id="{620CDACD-FE28-4EBF-B168-2B76B047702B}"/>
              </a:ext>
            </a:extLst>
          </p:cNvPr>
          <p:cNvSpPr/>
          <p:nvPr/>
        </p:nvSpPr>
        <p:spPr bwMode="auto">
          <a:xfrm>
            <a:off x="7643166" y="3501008"/>
            <a:ext cx="720080" cy="333966"/>
          </a:xfrm>
          <a:prstGeom prst="ellipse">
            <a:avLst/>
          </a:prstGeom>
          <a:solidFill>
            <a:srgbClr val="006600">
              <a:alpha val="26000"/>
            </a:srgbClr>
          </a:solidFill>
          <a:ln w="3175" cap="flat" cmpd="sng" algn="ctr">
            <a:noFill/>
            <a:prstDash val="solid"/>
            <a:round/>
            <a:headEnd type="none" w="med" len="med"/>
            <a:tailEnd type="none" w="med" len="med"/>
          </a:ln>
          <a:effectLst/>
        </p:spPr>
        <p:txBody>
          <a:bodyPr vert="horz" wrap="square" lIns="0" tIns="36000" rIns="0" bIns="4680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s-ES" sz="1000" b="1" i="0" u="none" strike="noStrike" cap="none" normalizeH="0" baseline="0" dirty="0">
                <a:ln>
                  <a:noFill/>
                </a:ln>
                <a:solidFill>
                  <a:schemeClr val="tx1"/>
                </a:solidFill>
                <a:effectLst/>
                <a:latin typeface="Verdana" pitchFamily="34" charset="0"/>
                <a:ea typeface="ＭＳ Ｐゴシック" pitchFamily="34" charset="-128"/>
              </a:rPr>
              <a:t>6,6</a:t>
            </a:r>
          </a:p>
        </p:txBody>
      </p:sp>
      <p:sp>
        <p:nvSpPr>
          <p:cNvPr id="13" name="20 CuadroTexto">
            <a:extLst>
              <a:ext uri="{FF2B5EF4-FFF2-40B4-BE49-F238E27FC236}">
                <a16:creationId xmlns:a16="http://schemas.microsoft.com/office/drawing/2014/main" xmlns="" id="{8F795CAF-6DD4-446C-BB35-6CD317F2EDF4}"/>
              </a:ext>
            </a:extLst>
          </p:cNvPr>
          <p:cNvSpPr txBox="1"/>
          <p:nvPr/>
        </p:nvSpPr>
        <p:spPr>
          <a:xfrm>
            <a:off x="1259632" y="5805264"/>
            <a:ext cx="5184576" cy="400110"/>
          </a:xfrm>
          <a:prstGeom prst="rect">
            <a:avLst/>
          </a:prstGeom>
          <a:noFill/>
        </p:spPr>
        <p:txBody>
          <a:bodyPr wrap="square">
            <a:spAutoFit/>
          </a:bodyPr>
          <a:lstStyle/>
          <a:p>
            <a:pPr algn="ctr">
              <a:defRPr/>
            </a:pPr>
            <a:r>
              <a:rPr lang="ca-ES" sz="1000" i="1" dirty="0">
                <a:latin typeface="+mn-lt"/>
                <a:ea typeface="Helvetica" charset="0"/>
                <a:cs typeface="Helvetica" charset="0"/>
                <a:sym typeface="Helvetica" charset="0"/>
              </a:rPr>
              <a:t>Base (ocupats actualment en llocs que requereixen formació universitària): 8</a:t>
            </a:r>
          </a:p>
          <a:p>
            <a:pPr algn="ctr">
              <a:defRPr/>
            </a:pPr>
            <a:r>
              <a:rPr lang="ca-ES" sz="1000" i="1" dirty="0">
                <a:latin typeface="+mn-lt"/>
                <a:ea typeface="Helvetica" charset="0"/>
                <a:cs typeface="Helvetica" charset="0"/>
                <a:sym typeface="Helvetica" charset="0"/>
              </a:rPr>
              <a:t>Base total: 12</a:t>
            </a:r>
          </a:p>
        </p:txBody>
      </p:sp>
    </p:spTree>
  </p:cSld>
  <p:clrMapOvr>
    <a:masterClrMapping/>
  </p:clrMapOvr>
  <p:transition>
    <p:strips dir="rd"/>
  </p:transition>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1" name="Text Box 42"/>
          <p:cNvSpPr txBox="1">
            <a:spLocks noChangeArrowheads="1"/>
          </p:cNvSpPr>
          <p:nvPr/>
        </p:nvSpPr>
        <p:spPr bwMode="auto">
          <a:xfrm>
            <a:off x="0" y="0"/>
            <a:ext cx="9144000" cy="692150"/>
          </a:xfrm>
          <a:prstGeom prst="rect">
            <a:avLst/>
          </a:prstGeom>
          <a:noFill/>
          <a:ln w="12700">
            <a:noFill/>
            <a:miter lim="800000"/>
            <a:headEnd/>
            <a:tailEnd/>
          </a:ln>
        </p:spPr>
        <p:txBody>
          <a:bodyPr anchor="ctr"/>
          <a:lstStyle/>
          <a:p>
            <a:pPr algn="ctr" eaLnBrk="0" hangingPunct="0">
              <a:spcBef>
                <a:spcPct val="50000"/>
              </a:spcBef>
              <a:buClr>
                <a:srgbClr val="CC0000"/>
              </a:buClr>
              <a:buFont typeface="Wingdings" pitchFamily="2" charset="2"/>
              <a:buNone/>
            </a:pPr>
            <a:r>
              <a:rPr lang="ca-ES" sz="2000" b="1" dirty="0">
                <a:solidFill>
                  <a:srgbClr val="6A1727"/>
                </a:solidFill>
              </a:rPr>
              <a:t>8. Valoració de la formació</a:t>
            </a:r>
          </a:p>
        </p:txBody>
      </p:sp>
      <p:sp>
        <p:nvSpPr>
          <p:cNvPr id="76802" name="2 Marcador de número de diapositiva"/>
          <p:cNvSpPr txBox="1">
            <a:spLocks/>
          </p:cNvSpPr>
          <p:nvPr/>
        </p:nvSpPr>
        <p:spPr bwMode="auto">
          <a:xfrm>
            <a:off x="6875463" y="6553200"/>
            <a:ext cx="2133600" cy="188913"/>
          </a:xfrm>
          <a:prstGeom prst="rect">
            <a:avLst/>
          </a:prstGeom>
          <a:noFill/>
          <a:ln w="9525">
            <a:noFill/>
            <a:miter lim="800000"/>
            <a:headEnd/>
            <a:tailEnd/>
          </a:ln>
        </p:spPr>
        <p:txBody>
          <a:bodyPr/>
          <a:lstStyle/>
          <a:p>
            <a:pPr algn="r"/>
            <a:fld id="{8720BE1E-47FA-4AA1-9CEB-894D7F0B8865}" type="slidenum">
              <a:rPr lang="es-ES" sz="900"/>
              <a:pPr algn="r"/>
              <a:t>44</a:t>
            </a:fld>
            <a:endParaRPr lang="es-ES" sz="900" dirty="0"/>
          </a:p>
        </p:txBody>
      </p:sp>
      <p:sp>
        <p:nvSpPr>
          <p:cNvPr id="8" name="7 Rectángulo redondeado"/>
          <p:cNvSpPr/>
          <p:nvPr/>
        </p:nvSpPr>
        <p:spPr>
          <a:xfrm>
            <a:off x="611560" y="1052736"/>
            <a:ext cx="3600400" cy="288032"/>
          </a:xfrm>
          <a:prstGeom prst="roundRect">
            <a:avLst/>
          </a:prstGeom>
          <a:solidFill>
            <a:srgbClr val="006600">
              <a:alpha val="67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ca-ES" sz="1400" b="1" dirty="0">
                <a:solidFill>
                  <a:srgbClr val="FFFFFF"/>
                </a:solidFill>
                <a:sym typeface="Helvetica" pitchFamily="34" charset="0"/>
              </a:rPr>
              <a:t>C. Competències instrumentals</a:t>
            </a:r>
          </a:p>
        </p:txBody>
      </p:sp>
      <p:sp>
        <p:nvSpPr>
          <p:cNvPr id="10" name="9 Rectángulo"/>
          <p:cNvSpPr/>
          <p:nvPr/>
        </p:nvSpPr>
        <p:spPr>
          <a:xfrm>
            <a:off x="1763688" y="2057944"/>
            <a:ext cx="5616624" cy="553998"/>
          </a:xfrm>
          <a:prstGeom prst="rect">
            <a:avLst/>
          </a:prstGeom>
        </p:spPr>
        <p:txBody>
          <a:bodyPr wrap="square">
            <a:spAutoFit/>
          </a:bodyPr>
          <a:lstStyle/>
          <a:p>
            <a:pPr algn="ctr"/>
            <a:r>
              <a:rPr lang="ca-ES" sz="1000" b="1" i="1" dirty="0"/>
              <a:t>Valora la formació rebuda des de l’Escola Doctor Robert utilitzant una escala de 0 a 10, on el 0 indica “gens útil” per la feina o la teva preparació i el 10 “totalment útil”? (mitjana)</a:t>
            </a:r>
            <a:endParaRPr lang="es-ES" sz="1000" b="1" i="1" dirty="0"/>
          </a:p>
        </p:txBody>
      </p:sp>
      <p:graphicFrame>
        <p:nvGraphicFramePr>
          <p:cNvPr id="11" name="10 Gráfico"/>
          <p:cNvGraphicFramePr/>
          <p:nvPr>
            <p:extLst>
              <p:ext uri="{D42A27DB-BD31-4B8C-83A1-F6EECF244321}">
                <p14:modId xmlns:p14="http://schemas.microsoft.com/office/powerpoint/2010/main" val="780954553"/>
              </p:ext>
            </p:extLst>
          </p:nvPr>
        </p:nvGraphicFramePr>
        <p:xfrm>
          <a:off x="-180528" y="2611942"/>
          <a:ext cx="6624736" cy="1329546"/>
        </p:xfrm>
        <a:graphic>
          <a:graphicData uri="http://schemas.openxmlformats.org/drawingml/2006/chart">
            <c:chart xmlns:c="http://schemas.openxmlformats.org/drawingml/2006/chart" xmlns:r="http://schemas.openxmlformats.org/officeDocument/2006/relationships" r:id="rId2"/>
          </a:graphicData>
        </a:graphic>
      </p:graphicFrame>
      <p:sp>
        <p:nvSpPr>
          <p:cNvPr id="9" name="20 CuadroTexto">
            <a:extLst>
              <a:ext uri="{FF2B5EF4-FFF2-40B4-BE49-F238E27FC236}">
                <a16:creationId xmlns:a16="http://schemas.microsoft.com/office/drawing/2014/main" xmlns="" id="{2F7DE102-04BD-4A13-AB13-1828D1EB3E26}"/>
              </a:ext>
            </a:extLst>
          </p:cNvPr>
          <p:cNvSpPr txBox="1"/>
          <p:nvPr/>
        </p:nvSpPr>
        <p:spPr>
          <a:xfrm>
            <a:off x="2339752" y="4099138"/>
            <a:ext cx="4464496" cy="553998"/>
          </a:xfrm>
          <a:prstGeom prst="rect">
            <a:avLst/>
          </a:prstGeom>
          <a:noFill/>
        </p:spPr>
        <p:txBody>
          <a:bodyPr wrap="square">
            <a:spAutoFit/>
          </a:bodyPr>
          <a:lstStyle/>
          <a:p>
            <a:pPr algn="ctr">
              <a:defRPr/>
            </a:pPr>
            <a:r>
              <a:rPr lang="ca-ES" sz="1000" i="1" dirty="0">
                <a:latin typeface="+mn-lt"/>
                <a:ea typeface="Helvetica" charset="0"/>
                <a:cs typeface="Helvetica" charset="0"/>
                <a:sym typeface="Helvetica" charset="0"/>
              </a:rPr>
              <a:t>Base (ocupats actualment en llocs que requereixen formació universitària): 8</a:t>
            </a:r>
          </a:p>
          <a:p>
            <a:pPr algn="ctr">
              <a:defRPr/>
            </a:pPr>
            <a:r>
              <a:rPr lang="ca-ES" sz="1000" i="1" dirty="0">
                <a:latin typeface="+mn-lt"/>
                <a:ea typeface="Helvetica" charset="0"/>
                <a:cs typeface="Helvetica" charset="0"/>
                <a:sym typeface="Helvetica" charset="0"/>
              </a:rPr>
              <a:t>Base total: 12</a:t>
            </a:r>
          </a:p>
        </p:txBody>
      </p:sp>
    </p:spTree>
  </p:cSld>
  <p:clrMapOvr>
    <a:masterClrMapping/>
  </p:clrMapOvr>
  <p:transition>
    <p:strips dir="rd"/>
  </p:transition>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2 Marcador de número de diapositiva"/>
          <p:cNvSpPr txBox="1">
            <a:spLocks/>
          </p:cNvSpPr>
          <p:nvPr/>
        </p:nvSpPr>
        <p:spPr bwMode="auto">
          <a:xfrm>
            <a:off x="6875463" y="6553200"/>
            <a:ext cx="2133600" cy="188913"/>
          </a:xfrm>
          <a:prstGeom prst="rect">
            <a:avLst/>
          </a:prstGeom>
          <a:noFill/>
          <a:ln w="9525">
            <a:noFill/>
            <a:miter lim="800000"/>
            <a:headEnd/>
            <a:tailEnd/>
          </a:ln>
        </p:spPr>
        <p:txBody>
          <a:bodyPr/>
          <a:lstStyle/>
          <a:p>
            <a:pPr algn="r"/>
            <a:fld id="{8720BE1E-47FA-4AA1-9CEB-894D7F0B8865}" type="slidenum">
              <a:rPr lang="es-ES" sz="900"/>
              <a:pPr algn="r"/>
              <a:t>45</a:t>
            </a:fld>
            <a:endParaRPr lang="es-ES" sz="900" dirty="0"/>
          </a:p>
        </p:txBody>
      </p:sp>
      <p:sp>
        <p:nvSpPr>
          <p:cNvPr id="24" name="Text Box 42"/>
          <p:cNvSpPr txBox="1">
            <a:spLocks noChangeArrowheads="1"/>
          </p:cNvSpPr>
          <p:nvPr/>
        </p:nvSpPr>
        <p:spPr bwMode="auto">
          <a:xfrm>
            <a:off x="0" y="0"/>
            <a:ext cx="9144000" cy="692150"/>
          </a:xfrm>
          <a:prstGeom prst="rect">
            <a:avLst/>
          </a:prstGeom>
          <a:noFill/>
          <a:ln w="12700">
            <a:noFill/>
            <a:miter lim="800000"/>
            <a:headEnd/>
            <a:tailEnd/>
          </a:ln>
        </p:spPr>
        <p:txBody>
          <a:bodyPr anchor="ctr"/>
          <a:lstStyle/>
          <a:p>
            <a:pPr algn="ctr" eaLnBrk="0" hangingPunct="0">
              <a:spcBef>
                <a:spcPct val="50000"/>
              </a:spcBef>
              <a:buClr>
                <a:srgbClr val="CC0000"/>
              </a:buClr>
              <a:buFont typeface="Wingdings" pitchFamily="2" charset="2"/>
              <a:buNone/>
            </a:pPr>
            <a:r>
              <a:rPr lang="ca-ES" sz="2000" b="1" dirty="0">
                <a:solidFill>
                  <a:srgbClr val="6A1727"/>
                </a:solidFill>
              </a:rPr>
              <a:t>8. Valoració de la formació</a:t>
            </a:r>
          </a:p>
        </p:txBody>
      </p:sp>
      <p:sp>
        <p:nvSpPr>
          <p:cNvPr id="25" name="24 Rectángulo redondeado"/>
          <p:cNvSpPr/>
          <p:nvPr/>
        </p:nvSpPr>
        <p:spPr>
          <a:xfrm>
            <a:off x="323850" y="840135"/>
            <a:ext cx="8135938" cy="356617"/>
          </a:xfrm>
          <a:prstGeom prst="roundRect">
            <a:avLst/>
          </a:prstGeom>
          <a:solidFill>
            <a:srgbClr val="0066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ca-ES" sz="1600" b="1" dirty="0">
                <a:solidFill>
                  <a:srgbClr val="FFFFFF"/>
                </a:solidFill>
                <a:sym typeface="Helvetica" pitchFamily="34" charset="0"/>
              </a:rPr>
              <a:t>8.2. Punts forts i punts febles</a:t>
            </a:r>
          </a:p>
        </p:txBody>
      </p:sp>
      <p:sp>
        <p:nvSpPr>
          <p:cNvPr id="5" name="4 Elipse"/>
          <p:cNvSpPr/>
          <p:nvPr/>
        </p:nvSpPr>
        <p:spPr bwMode="auto">
          <a:xfrm>
            <a:off x="5436096" y="1886322"/>
            <a:ext cx="720080" cy="333966"/>
          </a:xfrm>
          <a:prstGeom prst="ellipse">
            <a:avLst/>
          </a:prstGeom>
          <a:solidFill>
            <a:srgbClr val="006600">
              <a:alpha val="26000"/>
            </a:srgbClr>
          </a:solidFill>
          <a:ln w="3175" cap="flat" cmpd="sng" algn="ctr">
            <a:noFill/>
            <a:prstDash val="solid"/>
            <a:round/>
            <a:headEnd type="none" w="med" len="med"/>
            <a:tailEnd type="none" w="med" len="med"/>
          </a:ln>
          <a:effectLst/>
        </p:spPr>
        <p:txBody>
          <a:bodyPr vert="horz" wrap="square" lIns="0" tIns="36000" rIns="0" bIns="4680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s-ES" sz="1000" b="1" dirty="0"/>
              <a:t>91,7</a:t>
            </a:r>
            <a:r>
              <a:rPr kumimoji="0" lang="es-ES" sz="1000" b="1" i="0" u="none" strike="noStrike" cap="none" normalizeH="0" baseline="0" dirty="0">
                <a:ln>
                  <a:noFill/>
                </a:ln>
                <a:effectLst/>
                <a:latin typeface="Verdana" pitchFamily="34" charset="0"/>
                <a:ea typeface="ＭＳ Ｐゴシック" pitchFamily="34" charset="-128"/>
              </a:rPr>
              <a:t>%</a:t>
            </a:r>
          </a:p>
        </p:txBody>
      </p:sp>
      <p:sp>
        <p:nvSpPr>
          <p:cNvPr id="6" name="5 Rectángulo redondeado"/>
          <p:cNvSpPr/>
          <p:nvPr/>
        </p:nvSpPr>
        <p:spPr>
          <a:xfrm>
            <a:off x="611560" y="1412776"/>
            <a:ext cx="3600400" cy="288032"/>
          </a:xfrm>
          <a:prstGeom prst="roundRect">
            <a:avLst/>
          </a:prstGeom>
          <a:solidFill>
            <a:srgbClr val="006600">
              <a:alpha val="67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ca-ES" sz="1400" b="1" dirty="0">
                <a:solidFill>
                  <a:srgbClr val="FFFFFF"/>
                </a:solidFill>
                <a:sym typeface="Helvetica" pitchFamily="34" charset="0"/>
              </a:rPr>
              <a:t>A. Punts forts</a:t>
            </a:r>
          </a:p>
        </p:txBody>
      </p:sp>
      <p:sp>
        <p:nvSpPr>
          <p:cNvPr id="7" name="6 Rectángulo"/>
          <p:cNvSpPr/>
          <p:nvPr/>
        </p:nvSpPr>
        <p:spPr>
          <a:xfrm>
            <a:off x="6228184" y="1958330"/>
            <a:ext cx="1715534" cy="230832"/>
          </a:xfrm>
          <a:prstGeom prst="rect">
            <a:avLst/>
          </a:prstGeom>
        </p:spPr>
        <p:txBody>
          <a:bodyPr wrap="none">
            <a:spAutoFit/>
          </a:bodyPr>
          <a:lstStyle/>
          <a:p>
            <a:r>
              <a:rPr lang="ca-ES" sz="900" b="1" dirty="0"/>
              <a:t>Destaca algun punt fort</a:t>
            </a:r>
            <a:endParaRPr lang="es-ES" sz="900" b="1" dirty="0"/>
          </a:p>
        </p:txBody>
      </p:sp>
      <p:sp>
        <p:nvSpPr>
          <p:cNvPr id="16" name="15 Rectángulo"/>
          <p:cNvSpPr/>
          <p:nvPr/>
        </p:nvSpPr>
        <p:spPr>
          <a:xfrm>
            <a:off x="2339740" y="5817810"/>
            <a:ext cx="1872220" cy="400110"/>
          </a:xfrm>
          <a:prstGeom prst="rect">
            <a:avLst/>
          </a:prstGeom>
        </p:spPr>
        <p:txBody>
          <a:bodyPr wrap="square">
            <a:spAutoFit/>
          </a:bodyPr>
          <a:lstStyle/>
          <a:p>
            <a:pPr algn="ctr"/>
            <a:r>
              <a:rPr lang="ca-ES" sz="1000" i="1" dirty="0"/>
              <a:t>Base: 11</a:t>
            </a:r>
          </a:p>
          <a:p>
            <a:pPr algn="ctr"/>
            <a:r>
              <a:rPr lang="ca-ES" sz="1000" i="1" dirty="0"/>
              <a:t>MÚLTIPLE; ESPONTÀNIA</a:t>
            </a:r>
          </a:p>
        </p:txBody>
      </p:sp>
      <p:sp>
        <p:nvSpPr>
          <p:cNvPr id="15" name="14 Rectángulo"/>
          <p:cNvSpPr/>
          <p:nvPr/>
        </p:nvSpPr>
        <p:spPr>
          <a:xfrm>
            <a:off x="899592" y="1977198"/>
            <a:ext cx="4032448" cy="400110"/>
          </a:xfrm>
          <a:prstGeom prst="rect">
            <a:avLst/>
          </a:prstGeom>
        </p:spPr>
        <p:txBody>
          <a:bodyPr wrap="square">
            <a:spAutoFit/>
          </a:bodyPr>
          <a:lstStyle/>
          <a:p>
            <a:pPr algn="ctr"/>
            <a:r>
              <a:rPr lang="ca-ES" sz="1000" b="1" i="1" dirty="0"/>
              <a:t>Des del teu punt de vista, quins són els principals punts forts de la formació rebuda?</a:t>
            </a:r>
            <a:endParaRPr lang="es-ES" sz="1000" b="1" i="1" dirty="0"/>
          </a:p>
        </p:txBody>
      </p:sp>
      <p:sp>
        <p:nvSpPr>
          <p:cNvPr id="20" name="19 Flecha derecha"/>
          <p:cNvSpPr/>
          <p:nvPr/>
        </p:nvSpPr>
        <p:spPr bwMode="auto">
          <a:xfrm>
            <a:off x="4932040" y="1886322"/>
            <a:ext cx="216000" cy="432048"/>
          </a:xfrm>
          <a:prstGeom prst="rightArrow">
            <a:avLst/>
          </a:prstGeom>
          <a:noFill/>
          <a:ln w="3175" cap="flat" cmpd="sng" algn="ctr">
            <a:solidFill>
              <a:schemeClr val="tx1"/>
            </a:solidFill>
            <a:prstDash val="solid"/>
            <a:round/>
            <a:headEnd type="none" w="med" len="med"/>
            <a:tailEnd type="none" w="med" len="med"/>
          </a:ln>
          <a:effectLst/>
        </p:spPr>
        <p:txBody>
          <a:bodyPr vert="horz" wrap="square" lIns="90000" tIns="46800" rIns="90000" bIns="4680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s-ES" sz="1100" b="0" i="0" u="none" strike="noStrike" cap="none" normalizeH="0" baseline="0">
              <a:ln>
                <a:noFill/>
              </a:ln>
              <a:solidFill>
                <a:schemeClr val="tx1"/>
              </a:solidFill>
              <a:effectLst/>
              <a:latin typeface="Verdana" pitchFamily="34" charset="0"/>
              <a:ea typeface="ＭＳ Ｐゴシック" pitchFamily="34" charset="-128"/>
            </a:endParaRPr>
          </a:p>
        </p:txBody>
      </p:sp>
      <p:graphicFrame>
        <p:nvGraphicFramePr>
          <p:cNvPr id="12" name="13 Gráfico">
            <a:extLst>
              <a:ext uri="{FF2B5EF4-FFF2-40B4-BE49-F238E27FC236}">
                <a16:creationId xmlns:a16="http://schemas.microsoft.com/office/drawing/2014/main" xmlns="" id="{DF5B516F-3FB7-4D90-992E-C9F8D74F0F42}"/>
              </a:ext>
            </a:extLst>
          </p:cNvPr>
          <p:cNvGraphicFramePr/>
          <p:nvPr>
            <p:extLst>
              <p:ext uri="{D42A27DB-BD31-4B8C-83A1-F6EECF244321}">
                <p14:modId xmlns:p14="http://schemas.microsoft.com/office/powerpoint/2010/main" val="2453245888"/>
              </p:ext>
            </p:extLst>
          </p:nvPr>
        </p:nvGraphicFramePr>
        <p:xfrm>
          <a:off x="395536" y="2422316"/>
          <a:ext cx="4176464" cy="3410513"/>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4" name="Tabla 3">
            <a:extLst>
              <a:ext uri="{FF2B5EF4-FFF2-40B4-BE49-F238E27FC236}">
                <a16:creationId xmlns:a16="http://schemas.microsoft.com/office/drawing/2014/main" xmlns="" id="{3EF0ECE9-A212-45BE-8EDA-A8EF13C88698}"/>
              </a:ext>
            </a:extLst>
          </p:cNvPr>
          <p:cNvGraphicFramePr>
            <a:graphicFrameLocks noGrp="1"/>
          </p:cNvGraphicFramePr>
          <p:nvPr>
            <p:extLst>
              <p:ext uri="{D42A27DB-BD31-4B8C-83A1-F6EECF244321}">
                <p14:modId xmlns:p14="http://schemas.microsoft.com/office/powerpoint/2010/main" val="3702140052"/>
              </p:ext>
            </p:extLst>
          </p:nvPr>
        </p:nvGraphicFramePr>
        <p:xfrm>
          <a:off x="4932040" y="2422316"/>
          <a:ext cx="4032448" cy="4191000"/>
        </p:xfrm>
        <a:graphic>
          <a:graphicData uri="http://schemas.openxmlformats.org/drawingml/2006/table">
            <a:tbl>
              <a:tblPr/>
              <a:tblGrid>
                <a:gridCol w="3225800">
                  <a:extLst>
                    <a:ext uri="{9D8B030D-6E8A-4147-A177-3AD203B41FA5}">
                      <a16:colId xmlns:a16="http://schemas.microsoft.com/office/drawing/2014/main" xmlns="" val="2535479129"/>
                    </a:ext>
                  </a:extLst>
                </a:gridCol>
                <a:gridCol w="806648">
                  <a:extLst>
                    <a:ext uri="{9D8B030D-6E8A-4147-A177-3AD203B41FA5}">
                      <a16:colId xmlns:a16="http://schemas.microsoft.com/office/drawing/2014/main" xmlns="" val="3521109274"/>
                    </a:ext>
                  </a:extLst>
                </a:gridCol>
              </a:tblGrid>
              <a:tr h="190500">
                <a:tc>
                  <a:txBody>
                    <a:bodyPr/>
                    <a:lstStyle/>
                    <a:p>
                      <a:pPr algn="l" fontAlgn="b"/>
                      <a:r>
                        <a:rPr lang="ca-ES" sz="1100" b="1" i="0" u="none" strike="noStrike" noProof="0">
                          <a:solidFill>
                            <a:srgbClr val="000000"/>
                          </a:solidFill>
                          <a:effectLst/>
                          <a:latin typeface="Verdana" panose="020B0604030504040204" pitchFamily="34" charset="0"/>
                        </a:rPr>
                        <a:t>Punts forts</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A6A6A6"/>
                    </a:solidFill>
                  </a:tcPr>
                </a:tc>
                <a:tc>
                  <a:txBody>
                    <a:bodyPr/>
                    <a:lstStyle/>
                    <a:p>
                      <a:pPr algn="ctr" fontAlgn="b"/>
                      <a:r>
                        <a:rPr lang="ca-ES" sz="1100" b="1" i="0" u="none" strike="noStrike" noProof="0">
                          <a:solidFill>
                            <a:srgbClr val="000000"/>
                          </a:solidFill>
                          <a:effectLst/>
                          <a:latin typeface="Calibri" panose="020F0502020204030204" pitchFamily="34" charset="0"/>
                        </a:rPr>
                        <a:t>%</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A6A6A6"/>
                    </a:solidFill>
                  </a:tcPr>
                </a:tc>
                <a:extLst>
                  <a:ext uri="{0D108BD9-81ED-4DB2-BD59-A6C34878D82A}">
                    <a16:rowId xmlns:a16="http://schemas.microsoft.com/office/drawing/2014/main" xmlns="" val="573455667"/>
                  </a:ext>
                </a:extLst>
              </a:tr>
              <a:tr h="190500">
                <a:tc>
                  <a:txBody>
                    <a:bodyPr/>
                    <a:lstStyle/>
                    <a:p>
                      <a:pPr algn="l" fontAlgn="b"/>
                      <a:r>
                        <a:rPr lang="ca-ES" sz="900" b="1" i="0" u="none" strike="noStrike" noProof="0" dirty="0">
                          <a:solidFill>
                            <a:srgbClr val="000000"/>
                          </a:solidFill>
                          <a:effectLst/>
                          <a:latin typeface="Verdana" panose="020B0604030504040204" pitchFamily="34" charset="0"/>
                        </a:rPr>
                        <a:t>Formació competencial</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9D9D9"/>
                    </a:solidFill>
                  </a:tcPr>
                </a:tc>
                <a:tc>
                  <a:txBody>
                    <a:bodyPr/>
                    <a:lstStyle/>
                    <a:p>
                      <a:pPr algn="r" fontAlgn="b"/>
                      <a:r>
                        <a:rPr lang="ca-ES" sz="900" b="1" i="0" u="none" strike="noStrike" noProof="0">
                          <a:solidFill>
                            <a:srgbClr val="000000"/>
                          </a:solidFill>
                          <a:effectLst/>
                          <a:latin typeface="Verdana" panose="020B0604030504040204" pitchFamily="34" charset="0"/>
                        </a:rPr>
                        <a:t>81,8</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9D9D9"/>
                    </a:solidFill>
                  </a:tcPr>
                </a:tc>
                <a:extLst>
                  <a:ext uri="{0D108BD9-81ED-4DB2-BD59-A6C34878D82A}">
                    <a16:rowId xmlns:a16="http://schemas.microsoft.com/office/drawing/2014/main" xmlns="" val="2408416490"/>
                  </a:ext>
                </a:extLst>
              </a:tr>
              <a:tr h="190500">
                <a:tc>
                  <a:txBody>
                    <a:bodyPr/>
                    <a:lstStyle/>
                    <a:p>
                      <a:pPr algn="l" rtl="0" fontAlgn="b"/>
                      <a:r>
                        <a:rPr lang="ca-ES" sz="900" b="0" i="0" u="none" strike="noStrike" noProof="0">
                          <a:solidFill>
                            <a:srgbClr val="000000"/>
                          </a:solidFill>
                          <a:effectLst/>
                          <a:latin typeface="Verdana" panose="020B0604030504040204" pitchFamily="34" charset="0"/>
                        </a:rPr>
                        <a:t>Formació pràctica</a:t>
                      </a:r>
                    </a:p>
                  </a:txBody>
                  <a:tcPr marL="9525" marR="9525" marT="9525" marB="0" anchor="b">
                    <a:lnL>
                      <a:noFill/>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tcPr>
                </a:tc>
                <a:tc>
                  <a:txBody>
                    <a:bodyPr/>
                    <a:lstStyle/>
                    <a:p>
                      <a:pPr algn="r" rtl="0" fontAlgn="b"/>
                      <a:r>
                        <a:rPr lang="ca-ES" sz="900" b="0" i="0" u="none" strike="noStrike" noProof="0">
                          <a:solidFill>
                            <a:srgbClr val="000000"/>
                          </a:solidFill>
                          <a:effectLst/>
                          <a:latin typeface="Verdana" panose="020B0604030504040204" pitchFamily="34" charset="0"/>
                        </a:rPr>
                        <a:t>72,7</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tcPr>
                </a:tc>
                <a:extLst>
                  <a:ext uri="{0D108BD9-81ED-4DB2-BD59-A6C34878D82A}">
                    <a16:rowId xmlns:a16="http://schemas.microsoft.com/office/drawing/2014/main" xmlns="" val="4284659706"/>
                  </a:ext>
                </a:extLst>
              </a:tr>
              <a:tr h="190500">
                <a:tc>
                  <a:txBody>
                    <a:bodyPr/>
                    <a:lstStyle/>
                    <a:p>
                      <a:pPr algn="l" rtl="0" fontAlgn="b"/>
                      <a:r>
                        <a:rPr lang="ca-ES" sz="900" b="0" i="0" u="none" strike="noStrike" noProof="0">
                          <a:solidFill>
                            <a:srgbClr val="000000"/>
                          </a:solidFill>
                          <a:effectLst/>
                          <a:latin typeface="Verdana" panose="020B0604030504040204" pitchFamily="34" charset="0"/>
                        </a:rPr>
                        <a:t>Formació teòrica</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tcPr>
                </a:tc>
                <a:tc>
                  <a:txBody>
                    <a:bodyPr/>
                    <a:lstStyle/>
                    <a:p>
                      <a:pPr algn="r" rtl="0" fontAlgn="b"/>
                      <a:r>
                        <a:rPr lang="ca-ES" sz="900" b="0" i="0" u="none" strike="noStrike" noProof="0">
                          <a:solidFill>
                            <a:srgbClr val="000000"/>
                          </a:solidFill>
                          <a:effectLst/>
                          <a:latin typeface="Verdana" panose="020B0604030504040204" pitchFamily="34" charset="0"/>
                        </a:rPr>
                        <a:t>27,3</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tcPr>
                </a:tc>
                <a:extLst>
                  <a:ext uri="{0D108BD9-81ED-4DB2-BD59-A6C34878D82A}">
                    <a16:rowId xmlns:a16="http://schemas.microsoft.com/office/drawing/2014/main" xmlns="" val="3392345478"/>
                  </a:ext>
                </a:extLst>
              </a:tr>
              <a:tr h="190500">
                <a:tc>
                  <a:txBody>
                    <a:bodyPr/>
                    <a:lstStyle/>
                    <a:p>
                      <a:pPr algn="l" rtl="0" fontAlgn="b"/>
                      <a:r>
                        <a:rPr lang="ca-ES" sz="900" b="0" i="0" u="none" strike="noStrike" noProof="0">
                          <a:solidFill>
                            <a:srgbClr val="000000"/>
                          </a:solidFill>
                          <a:effectLst/>
                          <a:latin typeface="Verdana" panose="020B0604030504040204" pitchFamily="34" charset="0"/>
                          <a:ea typeface="Verdana" panose="020B0604030504040204" pitchFamily="34" charset="0"/>
                        </a:rPr>
                        <a:t>Competències transversals</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tcPr>
                </a:tc>
                <a:tc>
                  <a:txBody>
                    <a:bodyPr/>
                    <a:lstStyle/>
                    <a:p>
                      <a:pPr algn="r" rtl="0" fontAlgn="b"/>
                      <a:r>
                        <a:rPr lang="ca-ES" sz="900" b="0" i="0" u="none" strike="noStrike" noProof="0">
                          <a:solidFill>
                            <a:srgbClr val="000000"/>
                          </a:solidFill>
                          <a:effectLst/>
                          <a:latin typeface="Verdana" panose="020B0604030504040204" pitchFamily="34" charset="0"/>
                        </a:rPr>
                        <a:t>18,2</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tcPr>
                </a:tc>
                <a:extLst>
                  <a:ext uri="{0D108BD9-81ED-4DB2-BD59-A6C34878D82A}">
                    <a16:rowId xmlns:a16="http://schemas.microsoft.com/office/drawing/2014/main" xmlns="" val="1697143005"/>
                  </a:ext>
                </a:extLst>
              </a:tr>
              <a:tr h="190500">
                <a:tc>
                  <a:txBody>
                    <a:bodyPr/>
                    <a:lstStyle/>
                    <a:p>
                      <a:pPr algn="l" rtl="0" fontAlgn="b"/>
                      <a:r>
                        <a:rPr lang="ca-ES" sz="900" b="0" i="0" u="none" strike="noStrike" noProof="0">
                          <a:solidFill>
                            <a:srgbClr val="000000"/>
                          </a:solidFill>
                          <a:effectLst/>
                          <a:latin typeface="Verdana" panose="020B0604030504040204" pitchFamily="34" charset="0"/>
                        </a:rPr>
                        <a:t>Formació en general</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tcPr>
                </a:tc>
                <a:tc>
                  <a:txBody>
                    <a:bodyPr/>
                    <a:lstStyle/>
                    <a:p>
                      <a:pPr algn="r" rtl="0" fontAlgn="b"/>
                      <a:r>
                        <a:rPr lang="ca-ES" sz="900" b="0" i="0" u="none" strike="noStrike" noProof="0">
                          <a:solidFill>
                            <a:srgbClr val="000000"/>
                          </a:solidFill>
                          <a:effectLst/>
                          <a:latin typeface="Verdana" panose="020B0604030504040204" pitchFamily="34" charset="0"/>
                        </a:rPr>
                        <a:t>18,2</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tcPr>
                </a:tc>
                <a:extLst>
                  <a:ext uri="{0D108BD9-81ED-4DB2-BD59-A6C34878D82A}">
                    <a16:rowId xmlns:a16="http://schemas.microsoft.com/office/drawing/2014/main" xmlns="" val="842384953"/>
                  </a:ext>
                </a:extLst>
              </a:tr>
              <a:tr h="190500">
                <a:tc>
                  <a:txBody>
                    <a:bodyPr/>
                    <a:lstStyle/>
                    <a:p>
                      <a:pPr algn="l" rtl="0" fontAlgn="b"/>
                      <a:r>
                        <a:rPr lang="ca-ES" sz="900" b="0" i="0" u="none" strike="noStrike" noProof="0">
                          <a:solidFill>
                            <a:srgbClr val="000000"/>
                          </a:solidFill>
                          <a:effectLst/>
                          <a:latin typeface="Verdana" panose="020B0604030504040204" pitchFamily="34" charset="0"/>
                        </a:rPr>
                        <a:t>Assignatures específiques</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tcPr>
                </a:tc>
                <a:tc>
                  <a:txBody>
                    <a:bodyPr/>
                    <a:lstStyle/>
                    <a:p>
                      <a:pPr algn="r" rtl="0" fontAlgn="b"/>
                      <a:r>
                        <a:rPr lang="ca-ES" sz="900" b="0" i="0" u="none" strike="noStrike" noProof="0">
                          <a:solidFill>
                            <a:srgbClr val="000000"/>
                          </a:solidFill>
                          <a:effectLst/>
                          <a:latin typeface="Verdana" panose="020B0604030504040204" pitchFamily="34" charset="0"/>
                        </a:rPr>
                        <a:t>9,1</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tcPr>
                </a:tc>
                <a:extLst>
                  <a:ext uri="{0D108BD9-81ED-4DB2-BD59-A6C34878D82A}">
                    <a16:rowId xmlns:a16="http://schemas.microsoft.com/office/drawing/2014/main" xmlns="" val="3109803554"/>
                  </a:ext>
                </a:extLst>
              </a:tr>
              <a:tr h="190500">
                <a:tc>
                  <a:txBody>
                    <a:bodyPr/>
                    <a:lstStyle/>
                    <a:p>
                      <a:pPr algn="l" rtl="0" fontAlgn="b"/>
                      <a:r>
                        <a:rPr lang="ca-ES" sz="900" b="0" i="0" u="none" strike="noStrike" noProof="0">
                          <a:solidFill>
                            <a:srgbClr val="000000"/>
                          </a:solidFill>
                          <a:effectLst/>
                          <a:latin typeface="Verdana" panose="020B0604030504040204" pitchFamily="34" charset="0"/>
                        </a:rPr>
                        <a:t>Competències instrumentals</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tcPr>
                </a:tc>
                <a:tc>
                  <a:txBody>
                    <a:bodyPr/>
                    <a:lstStyle/>
                    <a:p>
                      <a:pPr algn="r" rtl="0" fontAlgn="b"/>
                      <a:r>
                        <a:rPr lang="ca-ES" sz="900" b="0" i="0" u="none" strike="noStrike" noProof="0">
                          <a:solidFill>
                            <a:srgbClr val="000000"/>
                          </a:solidFill>
                          <a:effectLst/>
                          <a:latin typeface="Verdana" panose="020B0604030504040204" pitchFamily="34" charset="0"/>
                        </a:rPr>
                        <a:t>0%</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tcPr>
                </a:tc>
                <a:extLst>
                  <a:ext uri="{0D108BD9-81ED-4DB2-BD59-A6C34878D82A}">
                    <a16:rowId xmlns:a16="http://schemas.microsoft.com/office/drawing/2014/main" xmlns="" val="1529705787"/>
                  </a:ext>
                </a:extLst>
              </a:tr>
              <a:tr h="190500">
                <a:tc>
                  <a:txBody>
                    <a:bodyPr/>
                    <a:lstStyle/>
                    <a:p>
                      <a:pPr algn="l" fontAlgn="b"/>
                      <a:r>
                        <a:rPr lang="ca-ES" sz="900" b="1" i="0" u="none" strike="noStrike" noProof="0" dirty="0">
                          <a:solidFill>
                            <a:srgbClr val="000000"/>
                          </a:solidFill>
                          <a:effectLst/>
                          <a:latin typeface="Verdana" panose="020B0604030504040204" pitchFamily="34" charset="0"/>
                        </a:rPr>
                        <a:t>Gestió i administració del estudis i del centre</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9D9D9"/>
                    </a:solidFill>
                  </a:tcPr>
                </a:tc>
                <a:tc>
                  <a:txBody>
                    <a:bodyPr/>
                    <a:lstStyle/>
                    <a:p>
                      <a:pPr algn="r" fontAlgn="b"/>
                      <a:r>
                        <a:rPr lang="ca-ES" sz="900" b="1" i="0" u="none" strike="noStrike" noProof="0" dirty="0">
                          <a:solidFill>
                            <a:srgbClr val="000000"/>
                          </a:solidFill>
                          <a:effectLst/>
                          <a:latin typeface="Verdana" panose="020B0604030504040204" pitchFamily="34" charset="0"/>
                        </a:rPr>
                        <a:t>27,3</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9D9D9"/>
                    </a:solidFill>
                  </a:tcPr>
                </a:tc>
                <a:extLst>
                  <a:ext uri="{0D108BD9-81ED-4DB2-BD59-A6C34878D82A}">
                    <a16:rowId xmlns:a16="http://schemas.microsoft.com/office/drawing/2014/main" xmlns="" val="904729721"/>
                  </a:ext>
                </a:extLst>
              </a:tr>
              <a:tr h="190500">
                <a:tc>
                  <a:txBody>
                    <a:bodyPr/>
                    <a:lstStyle/>
                    <a:p>
                      <a:pPr algn="l" fontAlgn="b"/>
                      <a:r>
                        <a:rPr lang="ca-ES" sz="900" b="1" i="0" u="none" strike="noStrike" noProof="0">
                          <a:solidFill>
                            <a:srgbClr val="000000"/>
                          </a:solidFill>
                          <a:effectLst/>
                          <a:latin typeface="Verdana" panose="020B0604030504040204" pitchFamily="34" charset="0"/>
                        </a:rPr>
                        <a:t>Professorat</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9D9D9"/>
                    </a:solidFill>
                  </a:tcPr>
                </a:tc>
                <a:tc>
                  <a:txBody>
                    <a:bodyPr/>
                    <a:lstStyle/>
                    <a:p>
                      <a:pPr algn="r" fontAlgn="b"/>
                      <a:r>
                        <a:rPr lang="ca-ES" sz="900" b="1" i="0" u="none" strike="noStrike" noProof="0" dirty="0">
                          <a:solidFill>
                            <a:srgbClr val="000000"/>
                          </a:solidFill>
                          <a:effectLst/>
                          <a:latin typeface="Verdana" panose="020B0604030504040204" pitchFamily="34" charset="0"/>
                        </a:rPr>
                        <a:t>27,3</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9D9D9"/>
                    </a:solidFill>
                  </a:tcPr>
                </a:tc>
                <a:extLst>
                  <a:ext uri="{0D108BD9-81ED-4DB2-BD59-A6C34878D82A}">
                    <a16:rowId xmlns:a16="http://schemas.microsoft.com/office/drawing/2014/main" xmlns="" val="2497666591"/>
                  </a:ext>
                </a:extLst>
              </a:tr>
              <a:tr h="190500">
                <a:tc>
                  <a:txBody>
                    <a:bodyPr/>
                    <a:lstStyle/>
                    <a:p>
                      <a:pPr algn="l" fontAlgn="b"/>
                      <a:r>
                        <a:rPr lang="ca-ES" sz="900" b="0" i="0" u="none" strike="noStrike" noProof="0" dirty="0">
                          <a:solidFill>
                            <a:srgbClr val="000000"/>
                          </a:solidFill>
                          <a:effectLst/>
                          <a:latin typeface="Verdana" panose="020B0604030504040204" pitchFamily="34" charset="0"/>
                        </a:rPr>
                        <a:t>Professorat</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pPr algn="r" fontAlgn="b"/>
                      <a:r>
                        <a:rPr lang="ca-ES" sz="900" b="0" i="0" u="none" strike="noStrike" noProof="0" dirty="0">
                          <a:solidFill>
                            <a:srgbClr val="000000"/>
                          </a:solidFill>
                          <a:effectLst/>
                          <a:latin typeface="Verdana" panose="020B0604030504040204" pitchFamily="34" charset="0"/>
                        </a:rPr>
                        <a:t>27,3</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extLst>
                  <a:ext uri="{0D108BD9-81ED-4DB2-BD59-A6C34878D82A}">
                    <a16:rowId xmlns:a16="http://schemas.microsoft.com/office/drawing/2014/main" xmlns="" val="3802030560"/>
                  </a:ext>
                </a:extLst>
              </a:tr>
              <a:tr h="190500">
                <a:tc>
                  <a:txBody>
                    <a:bodyPr/>
                    <a:lstStyle/>
                    <a:p>
                      <a:pPr algn="l" fontAlgn="b"/>
                      <a:r>
                        <a:rPr lang="ca-ES" sz="900" b="1" i="0" u="none" strike="noStrike" noProof="0" dirty="0">
                          <a:solidFill>
                            <a:srgbClr val="000000"/>
                          </a:solidFill>
                          <a:effectLst/>
                          <a:latin typeface="Verdana" panose="020B0604030504040204" pitchFamily="34" charset="0"/>
                        </a:rPr>
                        <a:t>Altres aspectes de la formació</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9D9D9"/>
                    </a:solidFill>
                  </a:tcPr>
                </a:tc>
                <a:tc>
                  <a:txBody>
                    <a:bodyPr/>
                    <a:lstStyle/>
                    <a:p>
                      <a:pPr algn="r" fontAlgn="b"/>
                      <a:r>
                        <a:rPr lang="ca-ES" sz="900" b="1" i="0" u="none" strike="noStrike" noProof="0" dirty="0">
                          <a:solidFill>
                            <a:srgbClr val="000000"/>
                          </a:solidFill>
                          <a:effectLst/>
                          <a:latin typeface="Verdana" panose="020B0604030504040204" pitchFamily="34" charset="0"/>
                        </a:rPr>
                        <a:t>9,1</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9D9D9"/>
                    </a:solidFill>
                  </a:tcPr>
                </a:tc>
                <a:extLst>
                  <a:ext uri="{0D108BD9-81ED-4DB2-BD59-A6C34878D82A}">
                    <a16:rowId xmlns:a16="http://schemas.microsoft.com/office/drawing/2014/main" xmlns="" val="2330936098"/>
                  </a:ext>
                </a:extLst>
              </a:tr>
              <a:tr h="190500">
                <a:tc>
                  <a:txBody>
                    <a:bodyPr/>
                    <a:lstStyle/>
                    <a:p>
                      <a:pPr algn="l" fontAlgn="b"/>
                      <a:r>
                        <a:rPr lang="ca-ES" sz="900" b="0" i="0" u="none" strike="noStrike" noProof="0" dirty="0" err="1">
                          <a:solidFill>
                            <a:srgbClr val="000000"/>
                          </a:solidFill>
                          <a:effectLst/>
                          <a:latin typeface="Verdana" panose="020B0604030504040204" pitchFamily="34" charset="0"/>
                        </a:rPr>
                        <a:t>Multidisciplinarietat</a:t>
                      </a:r>
                      <a:endParaRPr lang="ca-ES" sz="900" b="0" i="0" u="none" strike="noStrike" noProof="0" dirty="0">
                        <a:solidFill>
                          <a:srgbClr val="000000"/>
                        </a:solidFill>
                        <a:effectLst/>
                        <a:latin typeface="Verdana" panose="020B0604030504040204" pitchFamily="34" charset="0"/>
                      </a:endParaRP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solidFill>
                  </a:tcPr>
                </a:tc>
                <a:tc>
                  <a:txBody>
                    <a:bodyPr/>
                    <a:lstStyle/>
                    <a:p>
                      <a:pPr algn="r" fontAlgn="b"/>
                      <a:r>
                        <a:rPr lang="ca-ES" sz="900" b="0" i="0" u="none" strike="noStrike" noProof="0" dirty="0">
                          <a:solidFill>
                            <a:srgbClr val="000000"/>
                          </a:solidFill>
                          <a:effectLst/>
                          <a:latin typeface="Verdana" panose="020B0604030504040204" pitchFamily="34" charset="0"/>
                        </a:rPr>
                        <a:t>9,1</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solidFill>
                  </a:tcPr>
                </a:tc>
                <a:extLst>
                  <a:ext uri="{0D108BD9-81ED-4DB2-BD59-A6C34878D82A}">
                    <a16:rowId xmlns:a16="http://schemas.microsoft.com/office/drawing/2014/main" xmlns="" val="3817798166"/>
                  </a:ext>
                </a:extLst>
              </a:tr>
              <a:tr h="190500">
                <a:tc>
                  <a:txBody>
                    <a:bodyPr/>
                    <a:lstStyle/>
                    <a:p>
                      <a:pPr algn="l" fontAlgn="b"/>
                      <a:r>
                        <a:rPr lang="ca-ES" sz="900" b="0" i="0" u="none" strike="noStrike" noProof="0">
                          <a:solidFill>
                            <a:srgbClr val="000000"/>
                          </a:solidFill>
                          <a:effectLst/>
                          <a:latin typeface="Verdana" panose="020B0604030504040204" pitchFamily="34" charset="0"/>
                        </a:rPr>
                        <a:t>Innovació/actualització</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solidFill>
                  </a:tcPr>
                </a:tc>
                <a:tc>
                  <a:txBody>
                    <a:bodyPr/>
                    <a:lstStyle/>
                    <a:p>
                      <a:pPr algn="r" fontAlgn="b"/>
                      <a:r>
                        <a:rPr lang="ca-ES" sz="900" b="0" i="0" u="none" strike="noStrike" noProof="0">
                          <a:solidFill>
                            <a:srgbClr val="000000"/>
                          </a:solidFill>
                          <a:effectLst/>
                          <a:latin typeface="Verdana" panose="020B0604030504040204" pitchFamily="34" charset="0"/>
                        </a:rPr>
                        <a:t>0,0</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solidFill>
                  </a:tcPr>
                </a:tc>
                <a:extLst>
                  <a:ext uri="{0D108BD9-81ED-4DB2-BD59-A6C34878D82A}">
                    <a16:rowId xmlns:a16="http://schemas.microsoft.com/office/drawing/2014/main" xmlns="" val="3714188065"/>
                  </a:ext>
                </a:extLst>
              </a:tr>
              <a:tr h="190500">
                <a:tc>
                  <a:txBody>
                    <a:bodyPr/>
                    <a:lstStyle/>
                    <a:p>
                      <a:pPr algn="l" fontAlgn="b"/>
                      <a:r>
                        <a:rPr lang="ca-ES" sz="900" b="0" i="0" u="none" strike="noStrike" noProof="0">
                          <a:solidFill>
                            <a:srgbClr val="000000"/>
                          </a:solidFill>
                          <a:effectLst/>
                          <a:latin typeface="Verdana" panose="020B0604030504040204" pitchFamily="34" charset="0"/>
                        </a:rPr>
                        <a:t>Especialització</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solidFill>
                  </a:tcPr>
                </a:tc>
                <a:tc>
                  <a:txBody>
                    <a:bodyPr/>
                    <a:lstStyle/>
                    <a:p>
                      <a:pPr algn="r" fontAlgn="b"/>
                      <a:r>
                        <a:rPr lang="ca-ES" sz="900" b="0" i="0" u="none" strike="noStrike" noProof="0">
                          <a:solidFill>
                            <a:srgbClr val="000000"/>
                          </a:solidFill>
                          <a:effectLst/>
                          <a:latin typeface="Verdana" panose="020B0604030504040204" pitchFamily="34" charset="0"/>
                        </a:rPr>
                        <a:t>0,0</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solidFill>
                  </a:tcPr>
                </a:tc>
                <a:extLst>
                  <a:ext uri="{0D108BD9-81ED-4DB2-BD59-A6C34878D82A}">
                    <a16:rowId xmlns:a16="http://schemas.microsoft.com/office/drawing/2014/main" xmlns="" val="3192282412"/>
                  </a:ext>
                </a:extLst>
              </a:tr>
              <a:tr h="190500">
                <a:tc>
                  <a:txBody>
                    <a:bodyPr/>
                    <a:lstStyle/>
                    <a:p>
                      <a:pPr algn="l" fontAlgn="b"/>
                      <a:r>
                        <a:rPr lang="ca-ES" sz="900" b="1" i="0" u="none" strike="noStrike" noProof="0" dirty="0">
                          <a:solidFill>
                            <a:srgbClr val="000000"/>
                          </a:solidFill>
                          <a:effectLst/>
                          <a:latin typeface="Verdana" panose="020B0604030504040204" pitchFamily="34" charset="0"/>
                        </a:rPr>
                        <a:t>Aspectes de la inserció laboral</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9D9D9"/>
                    </a:solidFill>
                  </a:tcPr>
                </a:tc>
                <a:tc>
                  <a:txBody>
                    <a:bodyPr/>
                    <a:lstStyle/>
                    <a:p>
                      <a:pPr algn="r" fontAlgn="b"/>
                      <a:r>
                        <a:rPr lang="ca-ES" sz="900" b="1" i="0" u="none" strike="noStrike" noProof="0" dirty="0">
                          <a:solidFill>
                            <a:srgbClr val="000000"/>
                          </a:solidFill>
                          <a:effectLst/>
                          <a:latin typeface="Verdana" panose="020B0604030504040204" pitchFamily="34" charset="0"/>
                        </a:rPr>
                        <a:t>0,0</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9D9D9"/>
                    </a:solidFill>
                  </a:tcPr>
                </a:tc>
                <a:extLst>
                  <a:ext uri="{0D108BD9-81ED-4DB2-BD59-A6C34878D82A}">
                    <a16:rowId xmlns:a16="http://schemas.microsoft.com/office/drawing/2014/main" xmlns="" val="124168158"/>
                  </a:ext>
                </a:extLst>
              </a:tr>
              <a:tr h="190500">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lang="ca-ES" sz="900" b="0" i="0" u="none" strike="noStrike" noProof="0" dirty="0">
                          <a:solidFill>
                            <a:srgbClr val="000000"/>
                          </a:solidFill>
                          <a:effectLst/>
                          <a:latin typeface="Verdana" panose="020B0604030504040204" pitchFamily="34" charset="0"/>
                        </a:rPr>
                        <a:t>Inserció laboral</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pPr algn="r" fontAlgn="b"/>
                      <a:r>
                        <a:rPr lang="ca-ES" sz="900" b="0" i="0" u="none" strike="noStrike" noProof="0" dirty="0">
                          <a:solidFill>
                            <a:srgbClr val="000000"/>
                          </a:solidFill>
                          <a:effectLst/>
                          <a:latin typeface="Verdana" panose="020B0604030504040204" pitchFamily="34" charset="0"/>
                        </a:rPr>
                        <a:t>0,0</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extLst>
                  <a:ext uri="{0D108BD9-81ED-4DB2-BD59-A6C34878D82A}">
                    <a16:rowId xmlns:a16="http://schemas.microsoft.com/office/drawing/2014/main" xmlns="" val="4091334106"/>
                  </a:ext>
                </a:extLst>
              </a:tr>
              <a:tr h="190500">
                <a:tc>
                  <a:txBody>
                    <a:bodyPr/>
                    <a:lstStyle/>
                    <a:p>
                      <a:pPr algn="l" fontAlgn="b"/>
                      <a:r>
                        <a:rPr lang="ca-ES" sz="900" b="0" i="0" u="none" strike="noStrike" noProof="0">
                          <a:solidFill>
                            <a:srgbClr val="000000"/>
                          </a:solidFill>
                          <a:effectLst/>
                          <a:latin typeface="Verdana" panose="020B0604030504040204" pitchFamily="34" charset="0"/>
                        </a:rPr>
                        <a:t>Contactes professionals</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pPr algn="r" fontAlgn="b"/>
                      <a:r>
                        <a:rPr lang="ca-ES" sz="900" b="0" i="0" u="none" strike="noStrike" noProof="0" dirty="0">
                          <a:solidFill>
                            <a:srgbClr val="000000"/>
                          </a:solidFill>
                          <a:effectLst/>
                          <a:latin typeface="Verdana" panose="020B0604030504040204" pitchFamily="34" charset="0"/>
                        </a:rPr>
                        <a:t>0,0</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extLst>
                  <a:ext uri="{0D108BD9-81ED-4DB2-BD59-A6C34878D82A}">
                    <a16:rowId xmlns:a16="http://schemas.microsoft.com/office/drawing/2014/main" xmlns="" val="2821162547"/>
                  </a:ext>
                </a:extLst>
              </a:tr>
              <a:tr h="190500">
                <a:tc>
                  <a:txBody>
                    <a:bodyPr/>
                    <a:lstStyle/>
                    <a:p>
                      <a:pPr algn="l" fontAlgn="b"/>
                      <a:r>
                        <a:rPr lang="ca-ES" sz="900" b="1" i="0" u="none" strike="noStrike" noProof="0" dirty="0">
                          <a:solidFill>
                            <a:srgbClr val="000000"/>
                          </a:solidFill>
                          <a:effectLst/>
                          <a:latin typeface="Verdana" panose="020B0604030504040204" pitchFamily="34" charset="0"/>
                        </a:rPr>
                        <a:t>Altres aspectes del centre</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9D9D9"/>
                    </a:solidFill>
                  </a:tcPr>
                </a:tc>
                <a:tc>
                  <a:txBody>
                    <a:bodyPr/>
                    <a:lstStyle/>
                    <a:p>
                      <a:pPr algn="r" fontAlgn="b"/>
                      <a:r>
                        <a:rPr lang="ca-ES" sz="900" b="1" i="0" u="none" strike="noStrike" noProof="0">
                          <a:solidFill>
                            <a:srgbClr val="000000"/>
                          </a:solidFill>
                          <a:effectLst/>
                          <a:latin typeface="Verdana" panose="020B0604030504040204" pitchFamily="34" charset="0"/>
                        </a:rPr>
                        <a:t>0,0</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9D9D9"/>
                    </a:solidFill>
                  </a:tcPr>
                </a:tc>
                <a:extLst>
                  <a:ext uri="{0D108BD9-81ED-4DB2-BD59-A6C34878D82A}">
                    <a16:rowId xmlns:a16="http://schemas.microsoft.com/office/drawing/2014/main" xmlns="" val="3049630179"/>
                  </a:ext>
                </a:extLst>
              </a:tr>
              <a:tr h="190500">
                <a:tc>
                  <a:txBody>
                    <a:bodyPr/>
                    <a:lstStyle/>
                    <a:p>
                      <a:pPr algn="l" fontAlgn="b"/>
                      <a:r>
                        <a:rPr lang="ca-ES" sz="900" b="0" i="0" u="none" strike="noStrike" noProof="0" dirty="0">
                          <a:solidFill>
                            <a:srgbClr val="000000"/>
                          </a:solidFill>
                          <a:effectLst/>
                          <a:latin typeface="Verdana" panose="020B0604030504040204" pitchFamily="34" charset="0"/>
                        </a:rPr>
                        <a:t>Títol oficial</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pPr algn="r" fontAlgn="b"/>
                      <a:r>
                        <a:rPr lang="ca-ES" sz="900" b="0" i="0" u="none" strike="noStrike" noProof="0" dirty="0">
                          <a:solidFill>
                            <a:srgbClr val="000000"/>
                          </a:solidFill>
                          <a:effectLst/>
                          <a:latin typeface="Verdana" panose="020B0604030504040204" pitchFamily="34" charset="0"/>
                        </a:rPr>
                        <a:t>0,0</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extLst>
                  <a:ext uri="{0D108BD9-81ED-4DB2-BD59-A6C34878D82A}">
                    <a16:rowId xmlns:a16="http://schemas.microsoft.com/office/drawing/2014/main" xmlns="" val="1986551370"/>
                  </a:ext>
                </a:extLst>
              </a:tr>
              <a:tr h="190500">
                <a:tc>
                  <a:txBody>
                    <a:bodyPr/>
                    <a:lstStyle/>
                    <a:p>
                      <a:pPr algn="l" fontAlgn="b"/>
                      <a:r>
                        <a:rPr lang="ca-ES" sz="900" b="1" i="0" u="none" strike="noStrike" noProof="0">
                          <a:solidFill>
                            <a:srgbClr val="000000"/>
                          </a:solidFill>
                          <a:effectLst/>
                          <a:latin typeface="Verdana" panose="020B0604030504040204" pitchFamily="34" charset="0"/>
                        </a:rPr>
                        <a:t>Altres</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9D9D9"/>
                    </a:solidFill>
                  </a:tcPr>
                </a:tc>
                <a:tc>
                  <a:txBody>
                    <a:bodyPr/>
                    <a:lstStyle/>
                    <a:p>
                      <a:pPr algn="r" fontAlgn="b"/>
                      <a:r>
                        <a:rPr lang="ca-ES" sz="900" b="1" i="0" u="none" strike="noStrike" noProof="0">
                          <a:solidFill>
                            <a:srgbClr val="000000"/>
                          </a:solidFill>
                          <a:effectLst/>
                          <a:latin typeface="Verdana" panose="020B0604030504040204" pitchFamily="34" charset="0"/>
                        </a:rPr>
                        <a:t>9,1</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9D9D9"/>
                    </a:solidFill>
                  </a:tcPr>
                </a:tc>
                <a:extLst>
                  <a:ext uri="{0D108BD9-81ED-4DB2-BD59-A6C34878D82A}">
                    <a16:rowId xmlns:a16="http://schemas.microsoft.com/office/drawing/2014/main" xmlns="" val="3966951406"/>
                  </a:ext>
                </a:extLst>
              </a:tr>
              <a:tr h="190500">
                <a:tc>
                  <a:txBody>
                    <a:bodyPr/>
                    <a:lstStyle/>
                    <a:p>
                      <a:pPr algn="l" fontAlgn="b"/>
                      <a:r>
                        <a:rPr lang="ca-ES" sz="800" b="0" i="1" u="none" strike="noStrike" noProof="0">
                          <a:solidFill>
                            <a:srgbClr val="000000"/>
                          </a:solidFill>
                          <a:effectLst/>
                          <a:latin typeface="Verdana" panose="020B0604030504040204" pitchFamily="34" charset="0"/>
                        </a:rPr>
                        <a:t>Base </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tcPr>
                </a:tc>
                <a:tc>
                  <a:txBody>
                    <a:bodyPr/>
                    <a:lstStyle/>
                    <a:p>
                      <a:pPr algn="r" fontAlgn="b"/>
                      <a:r>
                        <a:rPr lang="ca-ES" sz="800" b="0" i="1" u="none" strike="noStrike" noProof="0" dirty="0">
                          <a:solidFill>
                            <a:srgbClr val="000000"/>
                          </a:solidFill>
                          <a:effectLst/>
                          <a:latin typeface="Verdana" panose="020B0604030504040204" pitchFamily="34" charset="0"/>
                        </a:rPr>
                        <a:t>11</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tcPr>
                </a:tc>
                <a:extLst>
                  <a:ext uri="{0D108BD9-81ED-4DB2-BD59-A6C34878D82A}">
                    <a16:rowId xmlns:a16="http://schemas.microsoft.com/office/drawing/2014/main" xmlns="" val="3911583823"/>
                  </a:ext>
                </a:extLst>
              </a:tr>
            </a:tbl>
          </a:graphicData>
        </a:graphic>
      </p:graphicFrame>
    </p:spTree>
  </p:cSld>
  <p:clrMapOvr>
    <a:masterClrMapping/>
  </p:clrMapOvr>
  <p:transition>
    <p:strips dir="rd"/>
  </p:transition>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2 Marcador de número de diapositiva"/>
          <p:cNvSpPr txBox="1">
            <a:spLocks/>
          </p:cNvSpPr>
          <p:nvPr/>
        </p:nvSpPr>
        <p:spPr bwMode="auto">
          <a:xfrm>
            <a:off x="6875463" y="6553200"/>
            <a:ext cx="2133600" cy="188913"/>
          </a:xfrm>
          <a:prstGeom prst="rect">
            <a:avLst/>
          </a:prstGeom>
          <a:noFill/>
          <a:ln w="9525">
            <a:noFill/>
            <a:miter lim="800000"/>
            <a:headEnd/>
            <a:tailEnd/>
          </a:ln>
        </p:spPr>
        <p:txBody>
          <a:bodyPr/>
          <a:lstStyle/>
          <a:p>
            <a:pPr algn="r"/>
            <a:fld id="{8720BE1E-47FA-4AA1-9CEB-894D7F0B8865}" type="slidenum">
              <a:rPr lang="es-ES" sz="900"/>
              <a:pPr algn="r"/>
              <a:t>46</a:t>
            </a:fld>
            <a:endParaRPr lang="es-ES" sz="900" dirty="0"/>
          </a:p>
        </p:txBody>
      </p:sp>
      <p:sp>
        <p:nvSpPr>
          <p:cNvPr id="24" name="Text Box 42"/>
          <p:cNvSpPr txBox="1">
            <a:spLocks noChangeArrowheads="1"/>
          </p:cNvSpPr>
          <p:nvPr/>
        </p:nvSpPr>
        <p:spPr bwMode="auto">
          <a:xfrm>
            <a:off x="0" y="0"/>
            <a:ext cx="9144000" cy="692150"/>
          </a:xfrm>
          <a:prstGeom prst="rect">
            <a:avLst/>
          </a:prstGeom>
          <a:noFill/>
          <a:ln w="12700">
            <a:noFill/>
            <a:miter lim="800000"/>
            <a:headEnd/>
            <a:tailEnd/>
          </a:ln>
        </p:spPr>
        <p:txBody>
          <a:bodyPr anchor="ctr"/>
          <a:lstStyle/>
          <a:p>
            <a:pPr algn="ctr" eaLnBrk="0" hangingPunct="0">
              <a:spcBef>
                <a:spcPct val="50000"/>
              </a:spcBef>
              <a:buClr>
                <a:srgbClr val="CC0000"/>
              </a:buClr>
              <a:buFont typeface="Wingdings" pitchFamily="2" charset="2"/>
              <a:buNone/>
            </a:pPr>
            <a:r>
              <a:rPr lang="ca-ES" sz="2000" b="1" dirty="0">
                <a:solidFill>
                  <a:srgbClr val="6A1727"/>
                </a:solidFill>
              </a:rPr>
              <a:t>8. Valoració de la formació</a:t>
            </a:r>
          </a:p>
        </p:txBody>
      </p:sp>
      <p:sp>
        <p:nvSpPr>
          <p:cNvPr id="5" name="4 Elipse"/>
          <p:cNvSpPr/>
          <p:nvPr/>
        </p:nvSpPr>
        <p:spPr bwMode="auto">
          <a:xfrm>
            <a:off x="5328656" y="1511652"/>
            <a:ext cx="720080" cy="333966"/>
          </a:xfrm>
          <a:prstGeom prst="ellipse">
            <a:avLst/>
          </a:prstGeom>
          <a:solidFill>
            <a:srgbClr val="006600">
              <a:alpha val="26000"/>
            </a:srgbClr>
          </a:solidFill>
          <a:ln w="3175" cap="flat" cmpd="sng" algn="ctr">
            <a:noFill/>
            <a:prstDash val="solid"/>
            <a:round/>
            <a:headEnd type="none" w="med" len="med"/>
            <a:tailEnd type="none" w="med" len="med"/>
          </a:ln>
          <a:effectLst/>
        </p:spPr>
        <p:txBody>
          <a:bodyPr vert="horz" wrap="square" lIns="0" tIns="36000" rIns="0" bIns="4680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s-ES" sz="1000" b="1" i="0" u="none" strike="noStrike" cap="none" normalizeH="0" baseline="0" dirty="0">
                <a:ln>
                  <a:noFill/>
                </a:ln>
                <a:effectLst/>
                <a:latin typeface="Verdana" pitchFamily="34" charset="0"/>
                <a:ea typeface="ＭＳ Ｐゴシック" pitchFamily="34" charset="-128"/>
              </a:rPr>
              <a:t>66,7%</a:t>
            </a:r>
          </a:p>
        </p:txBody>
      </p:sp>
      <p:sp>
        <p:nvSpPr>
          <p:cNvPr id="6" name="5 Rectángulo redondeado"/>
          <p:cNvSpPr/>
          <p:nvPr/>
        </p:nvSpPr>
        <p:spPr>
          <a:xfrm>
            <a:off x="611560" y="980728"/>
            <a:ext cx="3600400" cy="288032"/>
          </a:xfrm>
          <a:prstGeom prst="roundRect">
            <a:avLst/>
          </a:prstGeom>
          <a:solidFill>
            <a:srgbClr val="006600">
              <a:alpha val="67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ca-ES" sz="1400" b="1" dirty="0">
                <a:solidFill>
                  <a:schemeClr val="bg1"/>
                </a:solidFill>
                <a:sym typeface="Helvetica" pitchFamily="34" charset="0"/>
              </a:rPr>
              <a:t>B. Punts febles</a:t>
            </a:r>
          </a:p>
        </p:txBody>
      </p:sp>
      <p:sp>
        <p:nvSpPr>
          <p:cNvPr id="7" name="6 Rectángulo"/>
          <p:cNvSpPr/>
          <p:nvPr/>
        </p:nvSpPr>
        <p:spPr>
          <a:xfrm>
            <a:off x="6156176" y="1557372"/>
            <a:ext cx="1800493" cy="230832"/>
          </a:xfrm>
          <a:prstGeom prst="rect">
            <a:avLst/>
          </a:prstGeom>
        </p:spPr>
        <p:txBody>
          <a:bodyPr wrap="none">
            <a:spAutoFit/>
          </a:bodyPr>
          <a:lstStyle/>
          <a:p>
            <a:r>
              <a:rPr lang="ca-ES" sz="900" b="1" dirty="0"/>
              <a:t>Destaca algun punt feble</a:t>
            </a:r>
            <a:endParaRPr lang="es-ES" sz="900" b="1" dirty="0"/>
          </a:p>
        </p:txBody>
      </p:sp>
      <p:sp>
        <p:nvSpPr>
          <p:cNvPr id="14" name="13 Rectángulo"/>
          <p:cNvSpPr/>
          <p:nvPr/>
        </p:nvSpPr>
        <p:spPr>
          <a:xfrm>
            <a:off x="1907704" y="5550194"/>
            <a:ext cx="2520280" cy="400110"/>
          </a:xfrm>
          <a:prstGeom prst="rect">
            <a:avLst/>
          </a:prstGeom>
        </p:spPr>
        <p:txBody>
          <a:bodyPr wrap="square">
            <a:spAutoFit/>
          </a:bodyPr>
          <a:lstStyle/>
          <a:p>
            <a:pPr algn="ctr"/>
            <a:r>
              <a:rPr lang="ca-ES" sz="1000" i="1" dirty="0"/>
              <a:t>Base : 8</a:t>
            </a:r>
          </a:p>
          <a:p>
            <a:pPr algn="ctr"/>
            <a:r>
              <a:rPr lang="ca-ES" sz="1000" i="1" dirty="0"/>
              <a:t>MÚLTIPLE; ESPONTÀNIA</a:t>
            </a:r>
          </a:p>
        </p:txBody>
      </p:sp>
      <p:sp>
        <p:nvSpPr>
          <p:cNvPr id="16" name="15 Flecha derecha"/>
          <p:cNvSpPr/>
          <p:nvPr/>
        </p:nvSpPr>
        <p:spPr bwMode="auto">
          <a:xfrm>
            <a:off x="4932040" y="1485364"/>
            <a:ext cx="216000" cy="432048"/>
          </a:xfrm>
          <a:prstGeom prst="rightArrow">
            <a:avLst/>
          </a:prstGeom>
          <a:noFill/>
          <a:ln w="3175" cap="flat" cmpd="sng" algn="ctr">
            <a:solidFill>
              <a:schemeClr val="tx1"/>
            </a:solidFill>
            <a:prstDash val="solid"/>
            <a:round/>
            <a:headEnd type="none" w="med" len="med"/>
            <a:tailEnd type="none" w="med" len="med"/>
          </a:ln>
          <a:effectLst/>
        </p:spPr>
        <p:txBody>
          <a:bodyPr vert="horz" wrap="square" lIns="90000" tIns="46800" rIns="90000" bIns="4680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s-ES" sz="1100" b="0" i="0" u="none" strike="noStrike" cap="none" normalizeH="0" baseline="0">
              <a:ln>
                <a:noFill/>
              </a:ln>
              <a:solidFill>
                <a:schemeClr val="tx1"/>
              </a:solidFill>
              <a:effectLst/>
              <a:latin typeface="Verdana" pitchFamily="34" charset="0"/>
              <a:ea typeface="ＭＳ Ｐゴシック" pitchFamily="34" charset="-128"/>
            </a:endParaRPr>
          </a:p>
        </p:txBody>
      </p:sp>
      <p:sp>
        <p:nvSpPr>
          <p:cNvPr id="17" name="16 Rectángulo"/>
          <p:cNvSpPr/>
          <p:nvPr/>
        </p:nvSpPr>
        <p:spPr>
          <a:xfrm>
            <a:off x="899592" y="1538504"/>
            <a:ext cx="4032448" cy="400110"/>
          </a:xfrm>
          <a:prstGeom prst="rect">
            <a:avLst/>
          </a:prstGeom>
        </p:spPr>
        <p:txBody>
          <a:bodyPr wrap="square">
            <a:spAutoFit/>
          </a:bodyPr>
          <a:lstStyle/>
          <a:p>
            <a:pPr algn="ctr"/>
            <a:r>
              <a:rPr lang="ca-ES" sz="1000" b="1" i="1" dirty="0"/>
              <a:t>Des del teu punt de vista, quins són els principals punts febles de la formació rebuda?</a:t>
            </a:r>
            <a:endParaRPr lang="es-ES" sz="1000" b="1" i="1" dirty="0"/>
          </a:p>
        </p:txBody>
      </p:sp>
      <p:graphicFrame>
        <p:nvGraphicFramePr>
          <p:cNvPr id="11" name="13 Gráfico">
            <a:extLst>
              <a:ext uri="{FF2B5EF4-FFF2-40B4-BE49-F238E27FC236}">
                <a16:creationId xmlns:a16="http://schemas.microsoft.com/office/drawing/2014/main" xmlns="" id="{BFBF9FC7-3D79-4163-B768-37CFBFD12C1D}"/>
              </a:ext>
            </a:extLst>
          </p:cNvPr>
          <p:cNvGraphicFramePr/>
          <p:nvPr>
            <p:extLst>
              <p:ext uri="{D42A27DB-BD31-4B8C-83A1-F6EECF244321}">
                <p14:modId xmlns:p14="http://schemas.microsoft.com/office/powerpoint/2010/main" val="151760919"/>
              </p:ext>
            </p:extLst>
          </p:nvPr>
        </p:nvGraphicFramePr>
        <p:xfrm>
          <a:off x="395536" y="2236802"/>
          <a:ext cx="4176464" cy="3410513"/>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3" name="Tabla 2">
            <a:extLst>
              <a:ext uri="{FF2B5EF4-FFF2-40B4-BE49-F238E27FC236}">
                <a16:creationId xmlns:a16="http://schemas.microsoft.com/office/drawing/2014/main" xmlns="" id="{237F64CF-8921-4236-8B81-3E8576816B7B}"/>
              </a:ext>
            </a:extLst>
          </p:cNvPr>
          <p:cNvGraphicFramePr>
            <a:graphicFrameLocks noGrp="1"/>
          </p:cNvGraphicFramePr>
          <p:nvPr>
            <p:extLst>
              <p:ext uri="{D42A27DB-BD31-4B8C-83A1-F6EECF244321}">
                <p14:modId xmlns:p14="http://schemas.microsoft.com/office/powerpoint/2010/main" val="779868843"/>
              </p:ext>
            </p:extLst>
          </p:nvPr>
        </p:nvGraphicFramePr>
        <p:xfrm>
          <a:off x="4971768" y="2251078"/>
          <a:ext cx="3987800" cy="3810000"/>
        </p:xfrm>
        <a:graphic>
          <a:graphicData uri="http://schemas.openxmlformats.org/drawingml/2006/table">
            <a:tbl>
              <a:tblPr/>
              <a:tblGrid>
                <a:gridCol w="3225800">
                  <a:extLst>
                    <a:ext uri="{9D8B030D-6E8A-4147-A177-3AD203B41FA5}">
                      <a16:colId xmlns:a16="http://schemas.microsoft.com/office/drawing/2014/main" xmlns="" val="2025624728"/>
                    </a:ext>
                  </a:extLst>
                </a:gridCol>
                <a:gridCol w="762000">
                  <a:extLst>
                    <a:ext uri="{9D8B030D-6E8A-4147-A177-3AD203B41FA5}">
                      <a16:colId xmlns:a16="http://schemas.microsoft.com/office/drawing/2014/main" xmlns="" val="3849166806"/>
                    </a:ext>
                  </a:extLst>
                </a:gridCol>
              </a:tblGrid>
              <a:tr h="190500">
                <a:tc>
                  <a:txBody>
                    <a:bodyPr/>
                    <a:lstStyle/>
                    <a:p>
                      <a:pPr algn="l" fontAlgn="b"/>
                      <a:r>
                        <a:rPr lang="ca-ES" sz="1100" b="1" i="0" u="none" strike="noStrike" noProof="0">
                          <a:solidFill>
                            <a:srgbClr val="000000"/>
                          </a:solidFill>
                          <a:effectLst/>
                          <a:latin typeface="Verdana" panose="020B0604030504040204" pitchFamily="34" charset="0"/>
                        </a:rPr>
                        <a:t>Punts febles</a:t>
                      </a:r>
                    </a:p>
                  </a:txBody>
                  <a:tcPr marL="9525" marR="9525" marT="9525" marB="0" anchor="b">
                    <a:lnL>
                      <a:noFill/>
                    </a:lnL>
                    <a:lnR w="6350" cap="flat" cmpd="sng" algn="ctr">
                      <a:solidFill>
                        <a:srgbClr val="FFFFFF"/>
                      </a:solidFill>
                      <a:prstDash val="solid"/>
                      <a:round/>
                      <a:headEnd type="none" w="med" len="med"/>
                      <a:tailEnd type="none" w="med" len="med"/>
                    </a:lnR>
                    <a:lnT>
                      <a:noFill/>
                    </a:lnT>
                    <a:lnB w="6350" cap="flat" cmpd="sng" algn="ctr">
                      <a:solidFill>
                        <a:srgbClr val="FFFFFF"/>
                      </a:solidFill>
                      <a:prstDash val="solid"/>
                      <a:round/>
                      <a:headEnd type="none" w="med" len="med"/>
                      <a:tailEnd type="none" w="med" len="med"/>
                    </a:lnB>
                    <a:solidFill>
                      <a:srgbClr val="A6A6A6"/>
                    </a:solidFill>
                  </a:tcPr>
                </a:tc>
                <a:tc>
                  <a:txBody>
                    <a:bodyPr/>
                    <a:lstStyle/>
                    <a:p>
                      <a:pPr algn="ctr" fontAlgn="b"/>
                      <a:r>
                        <a:rPr lang="ca-ES" sz="1100" b="1" i="0" u="none" strike="noStrike" noProof="0">
                          <a:solidFill>
                            <a:srgbClr val="000000"/>
                          </a:solidFill>
                          <a:effectLst/>
                          <a:latin typeface="Calibri" panose="020F0502020204030204" pitchFamily="34" charset="0"/>
                        </a:rPr>
                        <a:t>%</a:t>
                      </a:r>
                    </a:p>
                  </a:txBody>
                  <a:tcPr marL="9525" marR="9525" marT="9525" marB="0" anchor="b">
                    <a:lnL w="6350" cap="flat" cmpd="sng" algn="ctr">
                      <a:solidFill>
                        <a:srgbClr val="FFFFFF"/>
                      </a:solidFill>
                      <a:prstDash val="solid"/>
                      <a:round/>
                      <a:headEnd type="none" w="med" len="med"/>
                      <a:tailEnd type="none" w="med" len="med"/>
                    </a:lnL>
                    <a:lnR>
                      <a:noFill/>
                    </a:lnR>
                    <a:lnT>
                      <a:noFill/>
                    </a:lnT>
                    <a:lnB w="6350" cap="flat" cmpd="sng" algn="ctr">
                      <a:solidFill>
                        <a:srgbClr val="FFFFFF"/>
                      </a:solidFill>
                      <a:prstDash val="solid"/>
                      <a:round/>
                      <a:headEnd type="none" w="med" len="med"/>
                      <a:tailEnd type="none" w="med" len="med"/>
                    </a:lnB>
                    <a:solidFill>
                      <a:srgbClr val="A6A6A6"/>
                    </a:solidFill>
                  </a:tcPr>
                </a:tc>
                <a:extLst>
                  <a:ext uri="{0D108BD9-81ED-4DB2-BD59-A6C34878D82A}">
                    <a16:rowId xmlns:a16="http://schemas.microsoft.com/office/drawing/2014/main" xmlns="" val="1877553040"/>
                  </a:ext>
                </a:extLst>
              </a:tr>
              <a:tr h="190500">
                <a:tc>
                  <a:txBody>
                    <a:bodyPr/>
                    <a:lstStyle/>
                    <a:p>
                      <a:pPr algn="l" fontAlgn="b"/>
                      <a:r>
                        <a:rPr lang="ca-ES" sz="900" b="1" i="0" u="none" strike="noStrike" noProof="0" dirty="0">
                          <a:solidFill>
                            <a:srgbClr val="000000"/>
                          </a:solidFill>
                          <a:effectLst/>
                          <a:latin typeface="Verdana" panose="020B0604030504040204" pitchFamily="34" charset="0"/>
                        </a:rPr>
                        <a:t>Gestió i administració dels estudis i del centre</a:t>
                      </a:r>
                    </a:p>
                  </a:txBody>
                  <a:tcPr marL="9525" marR="9525" marT="9525" marB="0" anchor="b">
                    <a:lnL>
                      <a:noFill/>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9D9D9"/>
                    </a:solidFill>
                  </a:tcPr>
                </a:tc>
                <a:tc>
                  <a:txBody>
                    <a:bodyPr/>
                    <a:lstStyle/>
                    <a:p>
                      <a:pPr algn="r" fontAlgn="b"/>
                      <a:r>
                        <a:rPr lang="ca-ES" sz="900" b="1" i="0" u="none" strike="noStrike" noProof="0" dirty="0">
                          <a:solidFill>
                            <a:srgbClr val="000000"/>
                          </a:solidFill>
                          <a:effectLst/>
                          <a:latin typeface="Verdana" panose="020B0604030504040204" pitchFamily="34" charset="0"/>
                        </a:rPr>
                        <a:t>87,5</a:t>
                      </a:r>
                    </a:p>
                  </a:txBody>
                  <a:tcPr marL="9525" marR="9525" marT="9525" marB="0" anchor="b">
                    <a:lnL w="6350" cap="flat" cmpd="sng" algn="ctr">
                      <a:solidFill>
                        <a:srgbClr val="FFFFFF"/>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9D9D9"/>
                    </a:solidFill>
                  </a:tcPr>
                </a:tc>
                <a:extLst>
                  <a:ext uri="{0D108BD9-81ED-4DB2-BD59-A6C34878D82A}">
                    <a16:rowId xmlns:a16="http://schemas.microsoft.com/office/drawing/2014/main" xmlns="" val="3041854304"/>
                  </a:ext>
                </a:extLst>
              </a:tr>
              <a:tr h="190500">
                <a:tc>
                  <a:txBody>
                    <a:bodyPr/>
                    <a:lstStyle/>
                    <a:p>
                      <a:pPr algn="l" fontAlgn="b"/>
                      <a:r>
                        <a:rPr lang="ca-ES" sz="900" b="1" i="0" u="none" strike="noStrike" noProof="0" dirty="0">
                          <a:solidFill>
                            <a:srgbClr val="000000"/>
                          </a:solidFill>
                          <a:effectLst/>
                          <a:latin typeface="Verdana" panose="020B0604030504040204" pitchFamily="34" charset="0"/>
                        </a:rPr>
                        <a:t>Altres aspectes de la formació</a:t>
                      </a:r>
                    </a:p>
                  </a:txBody>
                  <a:tcPr marL="9525" marR="9525" marT="9525" marB="0" anchor="b">
                    <a:lnL>
                      <a:noFill/>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9D9D9"/>
                    </a:solidFill>
                  </a:tcPr>
                </a:tc>
                <a:tc>
                  <a:txBody>
                    <a:bodyPr/>
                    <a:lstStyle/>
                    <a:p>
                      <a:pPr algn="r" fontAlgn="b"/>
                      <a:r>
                        <a:rPr lang="ca-ES" sz="900" b="1" i="0" u="none" strike="noStrike" noProof="0" dirty="0">
                          <a:solidFill>
                            <a:srgbClr val="000000"/>
                          </a:solidFill>
                          <a:effectLst/>
                          <a:latin typeface="Verdana" panose="020B0604030504040204" pitchFamily="34" charset="0"/>
                        </a:rPr>
                        <a:t>25,0</a:t>
                      </a:r>
                    </a:p>
                  </a:txBody>
                  <a:tcPr marL="9525" marR="9525" marT="9525" marB="0" anchor="b">
                    <a:lnL w="6350" cap="flat" cmpd="sng" algn="ctr">
                      <a:solidFill>
                        <a:srgbClr val="FFFFFF"/>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9D9D9"/>
                    </a:solidFill>
                  </a:tcPr>
                </a:tc>
                <a:extLst>
                  <a:ext uri="{0D108BD9-81ED-4DB2-BD59-A6C34878D82A}">
                    <a16:rowId xmlns:a16="http://schemas.microsoft.com/office/drawing/2014/main" xmlns="" val="841624370"/>
                  </a:ext>
                </a:extLst>
              </a:tr>
              <a:tr h="190500">
                <a:tc>
                  <a:txBody>
                    <a:bodyPr/>
                    <a:lstStyle/>
                    <a:p>
                      <a:pPr algn="l" fontAlgn="b"/>
                      <a:r>
                        <a:rPr lang="ca-ES" sz="1100" b="0" i="0" u="none" strike="noStrike" noProof="0" dirty="0">
                          <a:solidFill>
                            <a:srgbClr val="000000"/>
                          </a:solidFill>
                          <a:effectLst/>
                          <a:latin typeface="Calibri" panose="020F0502020204030204" pitchFamily="34" charset="0"/>
                        </a:rPr>
                        <a:t>Poca especialització </a:t>
                      </a:r>
                    </a:p>
                  </a:txBody>
                  <a:tcPr marL="9525" marR="9525" marT="9525" marB="0" anchor="b">
                    <a:lnL>
                      <a:noFill/>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pPr algn="r" fontAlgn="b"/>
                      <a:r>
                        <a:rPr lang="ca-ES" sz="900" b="0" i="0" u="none" strike="noStrike" noProof="0" dirty="0">
                          <a:solidFill>
                            <a:srgbClr val="000000"/>
                          </a:solidFill>
                          <a:effectLst/>
                          <a:latin typeface="Verdana" panose="020B0604030504040204" pitchFamily="34" charset="0"/>
                        </a:rPr>
                        <a:t>12,5</a:t>
                      </a:r>
                    </a:p>
                  </a:txBody>
                  <a:tcPr marL="9525" marR="9525" marT="9525" marB="0" anchor="b">
                    <a:lnL w="6350" cap="flat" cmpd="sng" algn="ctr">
                      <a:solidFill>
                        <a:srgbClr val="FFFFFF"/>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extLst>
                  <a:ext uri="{0D108BD9-81ED-4DB2-BD59-A6C34878D82A}">
                    <a16:rowId xmlns:a16="http://schemas.microsoft.com/office/drawing/2014/main" xmlns="" val="1460656057"/>
                  </a:ext>
                </a:extLst>
              </a:tr>
              <a:tr h="190500">
                <a:tc>
                  <a:txBody>
                    <a:bodyPr/>
                    <a:lstStyle/>
                    <a:p>
                      <a:pPr algn="l" fontAlgn="b"/>
                      <a:r>
                        <a:rPr lang="ca-ES" sz="1100" b="0" i="0" u="none" strike="noStrike" noProof="0" dirty="0">
                          <a:solidFill>
                            <a:srgbClr val="000000"/>
                          </a:solidFill>
                          <a:effectLst/>
                          <a:latin typeface="Calibri" panose="020F0502020204030204" pitchFamily="34" charset="0"/>
                        </a:rPr>
                        <a:t>Nivell baix d'exigència</a:t>
                      </a:r>
                    </a:p>
                  </a:txBody>
                  <a:tcPr marL="9525" marR="9525" marT="9525" marB="0" anchor="b">
                    <a:lnL>
                      <a:noFill/>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tc>
                  <a:txBody>
                    <a:bodyPr/>
                    <a:lstStyle/>
                    <a:p>
                      <a:pPr algn="r" fontAlgn="b"/>
                      <a:r>
                        <a:rPr lang="ca-ES" sz="900" b="0" i="0" u="none" strike="noStrike" noProof="0" dirty="0">
                          <a:solidFill>
                            <a:srgbClr val="000000"/>
                          </a:solidFill>
                          <a:effectLst/>
                          <a:latin typeface="Verdana" panose="020B0604030504040204" pitchFamily="34" charset="0"/>
                        </a:rPr>
                        <a:t>12,5</a:t>
                      </a:r>
                    </a:p>
                  </a:txBody>
                  <a:tcPr marL="9525" marR="9525" marT="9525" marB="0" anchor="b">
                    <a:lnL w="6350" cap="flat" cmpd="sng" algn="ctr">
                      <a:solidFill>
                        <a:srgbClr val="FFFFFF"/>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noFill/>
                  </a:tcPr>
                </a:tc>
                <a:extLst>
                  <a:ext uri="{0D108BD9-81ED-4DB2-BD59-A6C34878D82A}">
                    <a16:rowId xmlns:a16="http://schemas.microsoft.com/office/drawing/2014/main" xmlns="" val="1187401295"/>
                  </a:ext>
                </a:extLst>
              </a:tr>
              <a:tr h="190500">
                <a:tc>
                  <a:txBody>
                    <a:bodyPr/>
                    <a:lstStyle/>
                    <a:p>
                      <a:pPr algn="l" fontAlgn="b"/>
                      <a:r>
                        <a:rPr lang="ca-ES" sz="900" b="1" i="0" u="none" strike="noStrike" noProof="0" dirty="0">
                          <a:solidFill>
                            <a:srgbClr val="000000"/>
                          </a:solidFill>
                          <a:effectLst/>
                          <a:latin typeface="+mn-lt"/>
                        </a:rPr>
                        <a:t>Altres aspectes dels estudis i dels centres</a:t>
                      </a:r>
                    </a:p>
                  </a:txBody>
                  <a:tcPr marL="9525" marR="9525" marT="9525" marB="0" anchor="b">
                    <a:lnL>
                      <a:noFill/>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9D9D9"/>
                    </a:solidFill>
                  </a:tcPr>
                </a:tc>
                <a:tc>
                  <a:txBody>
                    <a:bodyPr/>
                    <a:lstStyle/>
                    <a:p>
                      <a:pPr algn="r" fontAlgn="b"/>
                      <a:r>
                        <a:rPr lang="ca-ES" sz="900" b="1" i="0" u="none" strike="noStrike" noProof="0">
                          <a:solidFill>
                            <a:srgbClr val="000000"/>
                          </a:solidFill>
                          <a:effectLst/>
                          <a:latin typeface="Verdana" panose="020B0604030504040204" pitchFamily="34" charset="0"/>
                        </a:rPr>
                        <a:t>25,0</a:t>
                      </a:r>
                    </a:p>
                  </a:txBody>
                  <a:tcPr marL="9525" marR="9525" marT="9525" marB="0" anchor="b">
                    <a:lnL w="6350" cap="flat" cmpd="sng" algn="ctr">
                      <a:solidFill>
                        <a:srgbClr val="FFFFFF"/>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9D9D9"/>
                    </a:solidFill>
                  </a:tcPr>
                </a:tc>
                <a:extLst>
                  <a:ext uri="{0D108BD9-81ED-4DB2-BD59-A6C34878D82A}">
                    <a16:rowId xmlns:a16="http://schemas.microsoft.com/office/drawing/2014/main" xmlns="" val="1054528889"/>
                  </a:ext>
                </a:extLst>
              </a:tr>
              <a:tr h="190500">
                <a:tc>
                  <a:txBody>
                    <a:bodyPr/>
                    <a:lstStyle/>
                    <a:p>
                      <a:pPr algn="l" fontAlgn="b"/>
                      <a:r>
                        <a:rPr lang="ca-ES" sz="900" b="0" i="0" u="none" strike="noStrike" noProof="0">
                          <a:solidFill>
                            <a:srgbClr val="000000"/>
                          </a:solidFill>
                          <a:effectLst/>
                          <a:latin typeface="Verdana" panose="020B0604030504040204" pitchFamily="34" charset="0"/>
                        </a:rPr>
                        <a:t>Preu</a:t>
                      </a:r>
                    </a:p>
                  </a:txBody>
                  <a:tcPr marL="9525" marR="9525" marT="9525" marB="0" anchor="b">
                    <a:lnL>
                      <a:noFill/>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9D9D9"/>
                    </a:solidFill>
                  </a:tcPr>
                </a:tc>
                <a:tc>
                  <a:txBody>
                    <a:bodyPr/>
                    <a:lstStyle/>
                    <a:p>
                      <a:pPr algn="r" fontAlgn="b"/>
                      <a:r>
                        <a:rPr lang="ca-ES" sz="900" b="0" i="0" u="none" strike="noStrike" noProof="0" dirty="0">
                          <a:solidFill>
                            <a:srgbClr val="000000"/>
                          </a:solidFill>
                          <a:effectLst/>
                          <a:latin typeface="Verdana" panose="020B0604030504040204" pitchFamily="34" charset="0"/>
                        </a:rPr>
                        <a:t>25,0</a:t>
                      </a:r>
                    </a:p>
                  </a:txBody>
                  <a:tcPr marL="9525" marR="9525" marT="9525" marB="0" anchor="b">
                    <a:lnL w="6350" cap="flat" cmpd="sng" algn="ctr">
                      <a:solidFill>
                        <a:srgbClr val="FFFFFF"/>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9D9D9"/>
                    </a:solidFill>
                  </a:tcPr>
                </a:tc>
                <a:extLst>
                  <a:ext uri="{0D108BD9-81ED-4DB2-BD59-A6C34878D82A}">
                    <a16:rowId xmlns:a16="http://schemas.microsoft.com/office/drawing/2014/main" xmlns="" val="1422964920"/>
                  </a:ext>
                </a:extLst>
              </a:tr>
              <a:tr h="190500">
                <a:tc>
                  <a:txBody>
                    <a:bodyPr/>
                    <a:lstStyle/>
                    <a:p>
                      <a:pPr algn="l" fontAlgn="b"/>
                      <a:r>
                        <a:rPr lang="ca-ES" sz="900" b="1" i="0" u="none" strike="noStrike" noProof="0" dirty="0">
                          <a:solidFill>
                            <a:srgbClr val="000000"/>
                          </a:solidFill>
                          <a:effectLst/>
                          <a:latin typeface="Verdana" panose="020B0604030504040204" pitchFamily="34" charset="0"/>
                        </a:rPr>
                        <a:t>Formació competencial</a:t>
                      </a:r>
                    </a:p>
                  </a:txBody>
                  <a:tcPr marL="9525" marR="9525" marT="9525" marB="0" anchor="b">
                    <a:lnL>
                      <a:noFill/>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9D9D9"/>
                    </a:solidFill>
                  </a:tcPr>
                </a:tc>
                <a:tc>
                  <a:txBody>
                    <a:bodyPr/>
                    <a:lstStyle/>
                    <a:p>
                      <a:pPr algn="r" fontAlgn="b"/>
                      <a:r>
                        <a:rPr lang="ca-ES" sz="900" b="1" i="0" u="none" strike="noStrike" noProof="0">
                          <a:solidFill>
                            <a:srgbClr val="000000"/>
                          </a:solidFill>
                          <a:effectLst/>
                          <a:latin typeface="Verdana" panose="020B0604030504040204" pitchFamily="34" charset="0"/>
                        </a:rPr>
                        <a:t>12,5</a:t>
                      </a:r>
                    </a:p>
                  </a:txBody>
                  <a:tcPr marL="9525" marR="9525" marT="9525" marB="0" anchor="b">
                    <a:lnL w="6350" cap="flat" cmpd="sng" algn="ctr">
                      <a:solidFill>
                        <a:srgbClr val="FFFFFF"/>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9D9D9"/>
                    </a:solidFill>
                  </a:tcPr>
                </a:tc>
                <a:extLst>
                  <a:ext uri="{0D108BD9-81ED-4DB2-BD59-A6C34878D82A}">
                    <a16:rowId xmlns:a16="http://schemas.microsoft.com/office/drawing/2014/main" xmlns="" val="572154454"/>
                  </a:ext>
                </a:extLst>
              </a:tr>
              <a:tr h="190500">
                <a:tc>
                  <a:txBody>
                    <a:bodyPr/>
                    <a:lstStyle/>
                    <a:p>
                      <a:pPr algn="l" fontAlgn="b"/>
                      <a:r>
                        <a:rPr lang="ca-ES" sz="900" b="0" i="0" u="none" strike="noStrike" noProof="0">
                          <a:solidFill>
                            <a:srgbClr val="000000"/>
                          </a:solidFill>
                          <a:effectLst/>
                          <a:latin typeface="+mn-lt"/>
                        </a:rPr>
                        <a:t>Competències transversals</a:t>
                      </a:r>
                    </a:p>
                  </a:txBody>
                  <a:tcPr marL="9525" marR="9525" marT="9525" marB="0" anchor="b">
                    <a:lnL>
                      <a:noFill/>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FFFFF"/>
                    </a:solidFill>
                  </a:tcPr>
                </a:tc>
                <a:tc>
                  <a:txBody>
                    <a:bodyPr/>
                    <a:lstStyle/>
                    <a:p>
                      <a:pPr algn="r" fontAlgn="b"/>
                      <a:r>
                        <a:rPr lang="ca-ES" sz="900" b="0" i="0" u="none" strike="noStrike" noProof="0">
                          <a:solidFill>
                            <a:srgbClr val="000000"/>
                          </a:solidFill>
                          <a:effectLst/>
                          <a:latin typeface="+mn-lt"/>
                        </a:rPr>
                        <a:t>12,5</a:t>
                      </a:r>
                    </a:p>
                  </a:txBody>
                  <a:tcPr marL="9525" marR="9525" marT="9525" marB="0" anchor="b">
                    <a:lnL w="6350" cap="flat" cmpd="sng" algn="ctr">
                      <a:solidFill>
                        <a:srgbClr val="FFFFFF"/>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FFFFF"/>
                    </a:solidFill>
                  </a:tcPr>
                </a:tc>
                <a:extLst>
                  <a:ext uri="{0D108BD9-81ED-4DB2-BD59-A6C34878D82A}">
                    <a16:rowId xmlns:a16="http://schemas.microsoft.com/office/drawing/2014/main" xmlns="" val="126567224"/>
                  </a:ext>
                </a:extLst>
              </a:tr>
              <a:tr h="190500">
                <a:tc>
                  <a:txBody>
                    <a:bodyPr/>
                    <a:lstStyle/>
                    <a:p>
                      <a:pPr algn="l" rtl="0" fontAlgn="b"/>
                      <a:r>
                        <a:rPr lang="ca-ES" sz="900" b="0" i="0" u="none" strike="noStrike" noProof="0" dirty="0">
                          <a:solidFill>
                            <a:srgbClr val="000000"/>
                          </a:solidFill>
                          <a:effectLst/>
                          <a:latin typeface="Verdana" panose="020B0604030504040204" pitchFamily="34" charset="0"/>
                        </a:rPr>
                        <a:t>Assignatures específiques </a:t>
                      </a:r>
                    </a:p>
                  </a:txBody>
                  <a:tcPr marL="9525" marR="9525" marT="9525" marB="0" anchor="b">
                    <a:lnL>
                      <a:noFill/>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FFFFF"/>
                    </a:solidFill>
                  </a:tcPr>
                </a:tc>
                <a:tc>
                  <a:txBody>
                    <a:bodyPr/>
                    <a:lstStyle/>
                    <a:p>
                      <a:pPr algn="r" rtl="0" fontAlgn="b"/>
                      <a:r>
                        <a:rPr lang="ca-ES" sz="900" b="0" i="0" u="none" strike="noStrike" noProof="0">
                          <a:solidFill>
                            <a:srgbClr val="000000"/>
                          </a:solidFill>
                          <a:effectLst/>
                          <a:latin typeface="Verdana" panose="020B0604030504040204" pitchFamily="34" charset="0"/>
                        </a:rPr>
                        <a:t>0,0</a:t>
                      </a:r>
                    </a:p>
                  </a:txBody>
                  <a:tcPr marL="9525" marR="9525" marT="9525" marB="0" anchor="b">
                    <a:lnL w="6350" cap="flat" cmpd="sng" algn="ctr">
                      <a:solidFill>
                        <a:srgbClr val="FFFFFF"/>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FFFFF"/>
                    </a:solidFill>
                  </a:tcPr>
                </a:tc>
                <a:extLst>
                  <a:ext uri="{0D108BD9-81ED-4DB2-BD59-A6C34878D82A}">
                    <a16:rowId xmlns:a16="http://schemas.microsoft.com/office/drawing/2014/main" xmlns="" val="1174717606"/>
                  </a:ext>
                </a:extLst>
              </a:tr>
              <a:tr h="190500">
                <a:tc>
                  <a:txBody>
                    <a:bodyPr/>
                    <a:lstStyle/>
                    <a:p>
                      <a:pPr algn="l" rtl="0" fontAlgn="b"/>
                      <a:r>
                        <a:rPr lang="ca-ES" sz="900" b="0" i="0" u="none" strike="noStrike" noProof="0">
                          <a:solidFill>
                            <a:srgbClr val="000000"/>
                          </a:solidFill>
                          <a:effectLst/>
                          <a:latin typeface="Verdana" panose="020B0604030504040204" pitchFamily="34" charset="0"/>
                        </a:rPr>
                        <a:t>Competències instrumentals</a:t>
                      </a:r>
                    </a:p>
                  </a:txBody>
                  <a:tcPr marL="9525" marR="9525" marT="9525" marB="0" anchor="b">
                    <a:lnL>
                      <a:noFill/>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FFFFF"/>
                    </a:solidFill>
                  </a:tcPr>
                </a:tc>
                <a:tc>
                  <a:txBody>
                    <a:bodyPr/>
                    <a:lstStyle/>
                    <a:p>
                      <a:pPr algn="r" rtl="0" fontAlgn="b"/>
                      <a:r>
                        <a:rPr lang="ca-ES" sz="900" b="0" i="0" u="none" strike="noStrike" noProof="0">
                          <a:solidFill>
                            <a:srgbClr val="000000"/>
                          </a:solidFill>
                          <a:effectLst/>
                          <a:latin typeface="Verdana" panose="020B0604030504040204" pitchFamily="34" charset="0"/>
                        </a:rPr>
                        <a:t>0,0</a:t>
                      </a:r>
                    </a:p>
                  </a:txBody>
                  <a:tcPr marL="9525" marR="9525" marT="9525" marB="0" anchor="b">
                    <a:lnL w="6350" cap="flat" cmpd="sng" algn="ctr">
                      <a:solidFill>
                        <a:srgbClr val="FFFFFF"/>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FFFFF"/>
                    </a:solidFill>
                  </a:tcPr>
                </a:tc>
                <a:extLst>
                  <a:ext uri="{0D108BD9-81ED-4DB2-BD59-A6C34878D82A}">
                    <a16:rowId xmlns:a16="http://schemas.microsoft.com/office/drawing/2014/main" xmlns="" val="3182805812"/>
                  </a:ext>
                </a:extLst>
              </a:tr>
              <a:tr h="190500">
                <a:tc>
                  <a:txBody>
                    <a:bodyPr/>
                    <a:lstStyle/>
                    <a:p>
                      <a:pPr algn="l" rtl="0" fontAlgn="b"/>
                      <a:r>
                        <a:rPr lang="ca-ES" sz="900" b="0" i="0" u="none" strike="noStrike" noProof="0">
                          <a:solidFill>
                            <a:srgbClr val="000000"/>
                          </a:solidFill>
                          <a:effectLst/>
                          <a:latin typeface="Verdana" panose="020B0604030504040204" pitchFamily="34" charset="0"/>
                        </a:rPr>
                        <a:t>Formació en general </a:t>
                      </a:r>
                    </a:p>
                  </a:txBody>
                  <a:tcPr marL="9525" marR="9525" marT="9525" marB="0" anchor="b">
                    <a:lnL>
                      <a:noFill/>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FFFFF"/>
                    </a:solidFill>
                  </a:tcPr>
                </a:tc>
                <a:tc>
                  <a:txBody>
                    <a:bodyPr/>
                    <a:lstStyle/>
                    <a:p>
                      <a:pPr algn="r" rtl="0" fontAlgn="b"/>
                      <a:r>
                        <a:rPr lang="ca-ES" sz="900" b="0" i="0" u="none" strike="noStrike" noProof="0">
                          <a:solidFill>
                            <a:srgbClr val="000000"/>
                          </a:solidFill>
                          <a:effectLst/>
                          <a:latin typeface="Verdana" panose="020B0604030504040204" pitchFamily="34" charset="0"/>
                        </a:rPr>
                        <a:t>0,0</a:t>
                      </a:r>
                    </a:p>
                  </a:txBody>
                  <a:tcPr marL="9525" marR="9525" marT="9525" marB="0" anchor="b">
                    <a:lnL w="6350" cap="flat" cmpd="sng" algn="ctr">
                      <a:solidFill>
                        <a:srgbClr val="FFFFFF"/>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FFFFF"/>
                    </a:solidFill>
                  </a:tcPr>
                </a:tc>
                <a:extLst>
                  <a:ext uri="{0D108BD9-81ED-4DB2-BD59-A6C34878D82A}">
                    <a16:rowId xmlns:a16="http://schemas.microsoft.com/office/drawing/2014/main" xmlns="" val="3905899315"/>
                  </a:ext>
                </a:extLst>
              </a:tr>
              <a:tr h="190500">
                <a:tc>
                  <a:txBody>
                    <a:bodyPr/>
                    <a:lstStyle/>
                    <a:p>
                      <a:pPr algn="l" rtl="0" fontAlgn="b"/>
                      <a:r>
                        <a:rPr lang="ca-ES" sz="900" b="0" i="0" u="none" strike="noStrike" noProof="0">
                          <a:solidFill>
                            <a:srgbClr val="000000"/>
                          </a:solidFill>
                          <a:effectLst/>
                          <a:latin typeface="Verdana" panose="020B0604030504040204" pitchFamily="34" charset="0"/>
                        </a:rPr>
                        <a:t>Formació pràctica</a:t>
                      </a:r>
                    </a:p>
                  </a:txBody>
                  <a:tcPr marL="9525" marR="9525" marT="9525" marB="0" anchor="b">
                    <a:lnL>
                      <a:noFill/>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a:noFill/>
                    </a:lnB>
                    <a:solidFill>
                      <a:srgbClr val="FFFFFF"/>
                    </a:solidFill>
                  </a:tcPr>
                </a:tc>
                <a:tc>
                  <a:txBody>
                    <a:bodyPr/>
                    <a:lstStyle/>
                    <a:p>
                      <a:pPr algn="r" rtl="0" fontAlgn="b"/>
                      <a:r>
                        <a:rPr lang="ca-ES" sz="900" b="0" i="0" u="none" strike="noStrike" noProof="0">
                          <a:solidFill>
                            <a:srgbClr val="000000"/>
                          </a:solidFill>
                          <a:effectLst/>
                          <a:latin typeface="Verdana" panose="020B0604030504040204" pitchFamily="34" charset="0"/>
                        </a:rPr>
                        <a:t>0,0</a:t>
                      </a:r>
                    </a:p>
                  </a:txBody>
                  <a:tcPr marL="9525" marR="9525" marT="9525" marB="0" anchor="b">
                    <a:lnL w="6350" cap="flat" cmpd="sng" algn="ctr">
                      <a:solidFill>
                        <a:srgbClr val="FFFFFF"/>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a:noFill/>
                    </a:lnB>
                    <a:solidFill>
                      <a:srgbClr val="FFFFFF"/>
                    </a:solidFill>
                  </a:tcPr>
                </a:tc>
                <a:extLst>
                  <a:ext uri="{0D108BD9-81ED-4DB2-BD59-A6C34878D82A}">
                    <a16:rowId xmlns:a16="http://schemas.microsoft.com/office/drawing/2014/main" xmlns="" val="4193404208"/>
                  </a:ext>
                </a:extLst>
              </a:tr>
              <a:tr h="190500">
                <a:tc>
                  <a:txBody>
                    <a:bodyPr/>
                    <a:lstStyle/>
                    <a:p>
                      <a:pPr algn="l" rtl="0" fontAlgn="b"/>
                      <a:r>
                        <a:rPr lang="ca-ES" sz="900" b="0" i="0" u="none" strike="noStrike" noProof="0">
                          <a:solidFill>
                            <a:srgbClr val="000000"/>
                          </a:solidFill>
                          <a:effectLst/>
                          <a:latin typeface="Verdana" panose="020B0604030504040204" pitchFamily="34" charset="0"/>
                        </a:rPr>
                        <a:t>Formació teòrica</a:t>
                      </a:r>
                    </a:p>
                  </a:txBody>
                  <a:tcPr marL="9525" marR="9525" marT="9525" marB="0" anchor="b">
                    <a:lnL>
                      <a:noFill/>
                    </a:lnL>
                    <a:lnR w="6350" cap="flat" cmpd="sng" algn="ctr">
                      <a:solidFill>
                        <a:srgbClr val="FFFFFF"/>
                      </a:solidFill>
                      <a:prstDash val="solid"/>
                      <a:round/>
                      <a:headEnd type="none" w="med" len="med"/>
                      <a:tailEnd type="none" w="med" len="med"/>
                    </a:lnR>
                    <a:lnT>
                      <a:noFill/>
                    </a:lnT>
                    <a:lnB w="6350" cap="flat" cmpd="sng" algn="ctr">
                      <a:solidFill>
                        <a:srgbClr val="FFFFFF"/>
                      </a:solidFill>
                      <a:prstDash val="solid"/>
                      <a:round/>
                      <a:headEnd type="none" w="med" len="med"/>
                      <a:tailEnd type="none" w="med" len="med"/>
                    </a:lnB>
                    <a:solidFill>
                      <a:srgbClr val="FFFFFF"/>
                    </a:solidFill>
                  </a:tcPr>
                </a:tc>
                <a:tc>
                  <a:txBody>
                    <a:bodyPr/>
                    <a:lstStyle/>
                    <a:p>
                      <a:pPr algn="r" rtl="0" fontAlgn="b"/>
                      <a:r>
                        <a:rPr lang="ca-ES" sz="900" b="0" i="0" u="none" strike="noStrike" noProof="0">
                          <a:solidFill>
                            <a:srgbClr val="000000"/>
                          </a:solidFill>
                          <a:effectLst/>
                          <a:latin typeface="Verdana" panose="020B0604030504040204" pitchFamily="34" charset="0"/>
                        </a:rPr>
                        <a:t>0,0</a:t>
                      </a:r>
                    </a:p>
                  </a:txBody>
                  <a:tcPr marL="9525" marR="9525" marT="9525" marB="0" anchor="b">
                    <a:lnL w="6350" cap="flat" cmpd="sng" algn="ctr">
                      <a:solidFill>
                        <a:srgbClr val="FFFFFF"/>
                      </a:solidFill>
                      <a:prstDash val="solid"/>
                      <a:round/>
                      <a:headEnd type="none" w="med" len="med"/>
                      <a:tailEnd type="none" w="med" len="med"/>
                    </a:lnL>
                    <a:lnR>
                      <a:noFill/>
                    </a:lnR>
                    <a:lnT>
                      <a:noFill/>
                    </a:lnT>
                    <a:lnB w="6350" cap="flat" cmpd="sng" algn="ctr">
                      <a:solidFill>
                        <a:srgbClr val="FFFFFF"/>
                      </a:solidFill>
                      <a:prstDash val="solid"/>
                      <a:round/>
                      <a:headEnd type="none" w="med" len="med"/>
                      <a:tailEnd type="none" w="med" len="med"/>
                    </a:lnB>
                    <a:solidFill>
                      <a:srgbClr val="FFFFFF"/>
                    </a:solidFill>
                  </a:tcPr>
                </a:tc>
                <a:extLst>
                  <a:ext uri="{0D108BD9-81ED-4DB2-BD59-A6C34878D82A}">
                    <a16:rowId xmlns:a16="http://schemas.microsoft.com/office/drawing/2014/main" xmlns="" val="2167224637"/>
                  </a:ext>
                </a:extLst>
              </a:tr>
              <a:tr h="190500">
                <a:tc>
                  <a:txBody>
                    <a:bodyPr/>
                    <a:lstStyle/>
                    <a:p>
                      <a:pPr algn="l" fontAlgn="b"/>
                      <a:r>
                        <a:rPr lang="ca-ES" sz="900" b="1" i="0" u="none" strike="noStrike" noProof="0" dirty="0">
                          <a:solidFill>
                            <a:srgbClr val="000000"/>
                          </a:solidFill>
                          <a:effectLst/>
                          <a:latin typeface="Verdana" panose="020B0604030504040204" pitchFamily="34" charset="0"/>
                        </a:rPr>
                        <a:t>Aspectes de la inserció laboral</a:t>
                      </a:r>
                    </a:p>
                  </a:txBody>
                  <a:tcPr marL="9525" marR="9525" marT="9525" marB="0" anchor="b">
                    <a:lnL>
                      <a:noFill/>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9D9D9"/>
                    </a:solidFill>
                  </a:tcPr>
                </a:tc>
                <a:tc>
                  <a:txBody>
                    <a:bodyPr/>
                    <a:lstStyle/>
                    <a:p>
                      <a:pPr algn="r" fontAlgn="b"/>
                      <a:r>
                        <a:rPr lang="ca-ES" sz="900" b="1" i="0" u="none" strike="noStrike" noProof="0">
                          <a:solidFill>
                            <a:srgbClr val="000000"/>
                          </a:solidFill>
                          <a:effectLst/>
                          <a:latin typeface="Verdana" panose="020B0604030504040204" pitchFamily="34" charset="0"/>
                        </a:rPr>
                        <a:t>12,5</a:t>
                      </a:r>
                    </a:p>
                  </a:txBody>
                  <a:tcPr marL="9525" marR="9525" marT="9525" marB="0" anchor="b">
                    <a:lnL w="6350" cap="flat" cmpd="sng" algn="ctr">
                      <a:solidFill>
                        <a:srgbClr val="FFFFFF"/>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9D9D9"/>
                    </a:solidFill>
                  </a:tcPr>
                </a:tc>
                <a:extLst>
                  <a:ext uri="{0D108BD9-81ED-4DB2-BD59-A6C34878D82A}">
                    <a16:rowId xmlns:a16="http://schemas.microsoft.com/office/drawing/2014/main" xmlns="" val="1739772825"/>
                  </a:ext>
                </a:extLst>
              </a:tr>
              <a:tr h="190500">
                <a:tc>
                  <a:txBody>
                    <a:bodyPr/>
                    <a:lstStyle/>
                    <a:p>
                      <a:pPr algn="l" fontAlgn="b"/>
                      <a:r>
                        <a:rPr lang="ca-ES" sz="1100" b="0" i="0" u="none" strike="noStrike" noProof="0" dirty="0">
                          <a:solidFill>
                            <a:srgbClr val="000000"/>
                          </a:solidFill>
                          <a:effectLst/>
                          <a:latin typeface="Calibri" panose="020F0502020204030204" pitchFamily="34" charset="0"/>
                        </a:rPr>
                        <a:t>Inserció laboral</a:t>
                      </a:r>
                    </a:p>
                  </a:txBody>
                  <a:tcPr marL="9525" marR="9525" marT="9525" marB="0" anchor="b">
                    <a:lnL>
                      <a:noFill/>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FFFFF"/>
                    </a:solidFill>
                  </a:tcPr>
                </a:tc>
                <a:tc>
                  <a:txBody>
                    <a:bodyPr/>
                    <a:lstStyle/>
                    <a:p>
                      <a:pPr algn="r" fontAlgn="b"/>
                      <a:r>
                        <a:rPr lang="ca-ES" sz="900" b="0" i="0" u="none" strike="noStrike" noProof="0" dirty="0">
                          <a:solidFill>
                            <a:srgbClr val="000000"/>
                          </a:solidFill>
                          <a:effectLst/>
                          <a:latin typeface="Verdana" panose="020B0604030504040204" pitchFamily="34" charset="0"/>
                        </a:rPr>
                        <a:t>12,5</a:t>
                      </a:r>
                    </a:p>
                  </a:txBody>
                  <a:tcPr marL="9525" marR="9525" marT="9525" marB="0" anchor="b">
                    <a:lnL w="6350" cap="flat" cmpd="sng" algn="ctr">
                      <a:solidFill>
                        <a:srgbClr val="FFFFFF"/>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FFFFF"/>
                    </a:solidFill>
                  </a:tcPr>
                </a:tc>
                <a:extLst>
                  <a:ext uri="{0D108BD9-81ED-4DB2-BD59-A6C34878D82A}">
                    <a16:rowId xmlns:a16="http://schemas.microsoft.com/office/drawing/2014/main" xmlns="" val="920520324"/>
                  </a:ext>
                </a:extLst>
              </a:tr>
              <a:tr h="190500">
                <a:tc>
                  <a:txBody>
                    <a:bodyPr/>
                    <a:lstStyle/>
                    <a:p>
                      <a:pPr algn="l" fontAlgn="b"/>
                      <a:r>
                        <a:rPr lang="ca-ES" sz="900" b="1" i="0" u="none" strike="noStrike" noProof="0" dirty="0">
                          <a:solidFill>
                            <a:srgbClr val="000000"/>
                          </a:solidFill>
                          <a:effectLst/>
                          <a:latin typeface="Verdana" panose="020B0604030504040204" pitchFamily="34" charset="0"/>
                        </a:rPr>
                        <a:t>Professorat</a:t>
                      </a:r>
                    </a:p>
                  </a:txBody>
                  <a:tcPr marL="9525" marR="9525" marT="9525" marB="0" anchor="b">
                    <a:lnL>
                      <a:noFill/>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85000"/>
                      </a:schemeClr>
                    </a:solidFill>
                  </a:tcPr>
                </a:tc>
                <a:tc>
                  <a:txBody>
                    <a:bodyPr/>
                    <a:lstStyle/>
                    <a:p>
                      <a:pPr algn="r" fontAlgn="b"/>
                      <a:r>
                        <a:rPr lang="ca-ES" sz="900" b="1" i="0" u="none" strike="noStrike" noProof="0" dirty="0">
                          <a:solidFill>
                            <a:srgbClr val="000000"/>
                          </a:solidFill>
                          <a:effectLst/>
                          <a:latin typeface="Verdana" panose="020B0604030504040204" pitchFamily="34" charset="0"/>
                        </a:rPr>
                        <a:t>0,0</a:t>
                      </a:r>
                    </a:p>
                  </a:txBody>
                  <a:tcPr marL="9525" marR="9525" marT="9525" marB="0" anchor="b">
                    <a:lnL w="6350" cap="flat" cmpd="sng" algn="ctr">
                      <a:solidFill>
                        <a:srgbClr val="FFFFFF"/>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xmlns="" val="306719617"/>
                  </a:ext>
                </a:extLst>
              </a:tr>
              <a:tr h="190500">
                <a:tc>
                  <a:txBody>
                    <a:bodyPr/>
                    <a:lstStyle/>
                    <a:p>
                      <a:pPr algn="l" fontAlgn="b"/>
                      <a:r>
                        <a:rPr lang="ca-ES" sz="1100" b="0" i="0" u="none" strike="noStrike" noProof="0">
                          <a:solidFill>
                            <a:srgbClr val="000000"/>
                          </a:solidFill>
                          <a:effectLst/>
                          <a:latin typeface="Calibri" panose="020F0502020204030204" pitchFamily="34" charset="0"/>
                        </a:rPr>
                        <a:t>Professorat</a:t>
                      </a:r>
                    </a:p>
                  </a:txBody>
                  <a:tcPr marL="9525" marR="9525" marT="9525" marB="0" anchor="b">
                    <a:lnL>
                      <a:noFill/>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FFFFF"/>
                    </a:solidFill>
                  </a:tcPr>
                </a:tc>
                <a:tc>
                  <a:txBody>
                    <a:bodyPr/>
                    <a:lstStyle/>
                    <a:p>
                      <a:pPr algn="r" fontAlgn="b"/>
                      <a:r>
                        <a:rPr lang="ca-ES" sz="900" b="0" i="0" u="none" strike="noStrike" noProof="0" dirty="0">
                          <a:solidFill>
                            <a:srgbClr val="000000"/>
                          </a:solidFill>
                          <a:effectLst/>
                          <a:latin typeface="Verdana" panose="020B0604030504040204" pitchFamily="34" charset="0"/>
                        </a:rPr>
                        <a:t>0,0</a:t>
                      </a:r>
                    </a:p>
                  </a:txBody>
                  <a:tcPr marL="9525" marR="9525" marT="9525" marB="0" anchor="b">
                    <a:lnL w="6350" cap="flat" cmpd="sng" algn="ctr">
                      <a:solidFill>
                        <a:srgbClr val="FFFFFF"/>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FFFFF"/>
                    </a:solidFill>
                  </a:tcPr>
                </a:tc>
                <a:extLst>
                  <a:ext uri="{0D108BD9-81ED-4DB2-BD59-A6C34878D82A}">
                    <a16:rowId xmlns:a16="http://schemas.microsoft.com/office/drawing/2014/main" xmlns="" val="1321863243"/>
                  </a:ext>
                </a:extLst>
              </a:tr>
              <a:tr h="190500">
                <a:tc>
                  <a:txBody>
                    <a:bodyPr/>
                    <a:lstStyle/>
                    <a:p>
                      <a:pPr algn="l" fontAlgn="b"/>
                      <a:r>
                        <a:rPr lang="ca-ES" sz="900" b="1" i="0" u="none" strike="noStrike" noProof="0" dirty="0">
                          <a:solidFill>
                            <a:srgbClr val="000000"/>
                          </a:solidFill>
                          <a:effectLst/>
                          <a:latin typeface="Verdana" panose="020B0604030504040204" pitchFamily="34" charset="0"/>
                        </a:rPr>
                        <a:t>Altres</a:t>
                      </a:r>
                    </a:p>
                  </a:txBody>
                  <a:tcPr marL="9525" marR="9525" marT="9525" marB="0" anchor="b">
                    <a:lnL>
                      <a:noFill/>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9D9D9"/>
                    </a:solidFill>
                  </a:tcPr>
                </a:tc>
                <a:tc>
                  <a:txBody>
                    <a:bodyPr/>
                    <a:lstStyle/>
                    <a:p>
                      <a:pPr algn="r" fontAlgn="b"/>
                      <a:r>
                        <a:rPr lang="ca-ES" sz="900" b="1" i="0" u="none" strike="noStrike" noProof="0">
                          <a:solidFill>
                            <a:srgbClr val="000000"/>
                          </a:solidFill>
                          <a:effectLst/>
                          <a:latin typeface="Verdana" panose="020B0604030504040204" pitchFamily="34" charset="0"/>
                        </a:rPr>
                        <a:t>12,5</a:t>
                      </a:r>
                    </a:p>
                  </a:txBody>
                  <a:tcPr marL="9525" marR="9525" marT="9525" marB="0" anchor="b">
                    <a:lnL w="6350" cap="flat" cmpd="sng" algn="ctr">
                      <a:solidFill>
                        <a:srgbClr val="FFFFFF"/>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9D9D9"/>
                    </a:solidFill>
                  </a:tcPr>
                </a:tc>
                <a:extLst>
                  <a:ext uri="{0D108BD9-81ED-4DB2-BD59-A6C34878D82A}">
                    <a16:rowId xmlns:a16="http://schemas.microsoft.com/office/drawing/2014/main" xmlns="" val="2421420951"/>
                  </a:ext>
                </a:extLst>
              </a:tr>
              <a:tr h="190500">
                <a:tc>
                  <a:txBody>
                    <a:bodyPr/>
                    <a:lstStyle/>
                    <a:p>
                      <a:pPr algn="l" fontAlgn="b"/>
                      <a:r>
                        <a:rPr lang="ca-ES" sz="800" b="0" i="1" u="none" strike="noStrike" noProof="0">
                          <a:solidFill>
                            <a:srgbClr val="000000"/>
                          </a:solidFill>
                          <a:effectLst/>
                          <a:latin typeface="Verdana" panose="020B0604030504040204" pitchFamily="34" charset="0"/>
                        </a:rPr>
                        <a:t>Base </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tcPr>
                </a:tc>
                <a:tc>
                  <a:txBody>
                    <a:bodyPr/>
                    <a:lstStyle/>
                    <a:p>
                      <a:pPr algn="r" fontAlgn="b"/>
                      <a:r>
                        <a:rPr lang="ca-ES" sz="800" b="0" i="1" u="none" strike="noStrike" noProof="0" dirty="0">
                          <a:solidFill>
                            <a:srgbClr val="000000"/>
                          </a:solidFill>
                          <a:effectLst/>
                          <a:latin typeface="Verdana" panose="020B0604030504040204" pitchFamily="34" charset="0"/>
                        </a:rPr>
                        <a:t>8</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tcPr>
                </a:tc>
                <a:extLst>
                  <a:ext uri="{0D108BD9-81ED-4DB2-BD59-A6C34878D82A}">
                    <a16:rowId xmlns:a16="http://schemas.microsoft.com/office/drawing/2014/main" xmlns="" val="2465039964"/>
                  </a:ext>
                </a:extLst>
              </a:tr>
            </a:tbl>
          </a:graphicData>
        </a:graphic>
      </p:graphicFrame>
    </p:spTree>
  </p:cSld>
  <p:clrMapOvr>
    <a:masterClrMapping/>
  </p:clrMapOvr>
  <p:transition>
    <p:strips dir="rd"/>
  </p:transition>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2 Marcador de número de diapositiva"/>
          <p:cNvSpPr txBox="1">
            <a:spLocks/>
          </p:cNvSpPr>
          <p:nvPr/>
        </p:nvSpPr>
        <p:spPr bwMode="auto">
          <a:xfrm>
            <a:off x="6875463" y="6553200"/>
            <a:ext cx="2133600" cy="188913"/>
          </a:xfrm>
          <a:prstGeom prst="rect">
            <a:avLst/>
          </a:prstGeom>
          <a:noFill/>
          <a:ln w="9525">
            <a:noFill/>
            <a:miter lim="800000"/>
            <a:headEnd/>
            <a:tailEnd/>
          </a:ln>
        </p:spPr>
        <p:txBody>
          <a:bodyPr/>
          <a:lstStyle/>
          <a:p>
            <a:pPr algn="r"/>
            <a:fld id="{8720BE1E-47FA-4AA1-9CEB-894D7F0B8865}" type="slidenum">
              <a:rPr lang="es-ES" sz="900"/>
              <a:pPr algn="r"/>
              <a:t>47</a:t>
            </a:fld>
            <a:endParaRPr lang="es-ES" sz="900" dirty="0"/>
          </a:p>
        </p:txBody>
      </p:sp>
      <p:sp>
        <p:nvSpPr>
          <p:cNvPr id="24" name="Text Box 42"/>
          <p:cNvSpPr txBox="1">
            <a:spLocks noChangeArrowheads="1"/>
          </p:cNvSpPr>
          <p:nvPr/>
        </p:nvSpPr>
        <p:spPr bwMode="auto">
          <a:xfrm>
            <a:off x="0" y="0"/>
            <a:ext cx="9144000" cy="692150"/>
          </a:xfrm>
          <a:prstGeom prst="rect">
            <a:avLst/>
          </a:prstGeom>
          <a:noFill/>
          <a:ln w="12700">
            <a:noFill/>
            <a:miter lim="800000"/>
            <a:headEnd/>
            <a:tailEnd/>
          </a:ln>
        </p:spPr>
        <p:txBody>
          <a:bodyPr anchor="ctr"/>
          <a:lstStyle/>
          <a:p>
            <a:pPr algn="ctr" eaLnBrk="0" hangingPunct="0">
              <a:spcBef>
                <a:spcPct val="50000"/>
              </a:spcBef>
              <a:buClr>
                <a:srgbClr val="CC0000"/>
              </a:buClr>
              <a:buFont typeface="Wingdings" pitchFamily="2" charset="2"/>
              <a:buNone/>
            </a:pPr>
            <a:r>
              <a:rPr lang="ca-ES" sz="2000" b="1" dirty="0">
                <a:solidFill>
                  <a:srgbClr val="6A1727"/>
                </a:solidFill>
              </a:rPr>
              <a:t>8. Valoració de la formació</a:t>
            </a:r>
          </a:p>
        </p:txBody>
      </p:sp>
      <p:sp>
        <p:nvSpPr>
          <p:cNvPr id="25" name="24 Rectángulo redondeado"/>
          <p:cNvSpPr/>
          <p:nvPr/>
        </p:nvSpPr>
        <p:spPr>
          <a:xfrm>
            <a:off x="323850" y="840135"/>
            <a:ext cx="8135938" cy="356617"/>
          </a:xfrm>
          <a:prstGeom prst="roundRect">
            <a:avLst/>
          </a:prstGeom>
          <a:solidFill>
            <a:srgbClr val="0066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ca-ES" sz="1600" b="1" dirty="0">
                <a:solidFill>
                  <a:srgbClr val="FFFFFF"/>
                </a:solidFill>
                <a:sym typeface="Helvetica" pitchFamily="34" charset="0"/>
              </a:rPr>
              <a:t>8.3. Satisfacció</a:t>
            </a:r>
          </a:p>
        </p:txBody>
      </p:sp>
      <p:sp>
        <p:nvSpPr>
          <p:cNvPr id="11" name="10 Rectángulo"/>
          <p:cNvSpPr/>
          <p:nvPr/>
        </p:nvSpPr>
        <p:spPr>
          <a:xfrm>
            <a:off x="2457960" y="1412776"/>
            <a:ext cx="4762842" cy="246221"/>
          </a:xfrm>
          <a:prstGeom prst="rect">
            <a:avLst/>
          </a:prstGeom>
        </p:spPr>
        <p:txBody>
          <a:bodyPr wrap="none">
            <a:spAutoFit/>
          </a:bodyPr>
          <a:lstStyle/>
          <a:p>
            <a:pPr algn="ctr"/>
            <a:r>
              <a:rPr lang="ca-ES" sz="1000" b="1" i="1" dirty="0"/>
              <a:t>Si haguessis de començar de nou, triaries els mateixos estudis?</a:t>
            </a:r>
            <a:endParaRPr lang="es-ES" sz="1000" b="1" i="1" dirty="0"/>
          </a:p>
        </p:txBody>
      </p:sp>
      <p:sp>
        <p:nvSpPr>
          <p:cNvPr id="12" name="11 CuadroTexto"/>
          <p:cNvSpPr txBox="1"/>
          <p:nvPr/>
        </p:nvSpPr>
        <p:spPr>
          <a:xfrm>
            <a:off x="2987824" y="3228945"/>
            <a:ext cx="2952328" cy="246221"/>
          </a:xfrm>
          <a:prstGeom prst="rect">
            <a:avLst/>
          </a:prstGeom>
          <a:noFill/>
        </p:spPr>
        <p:txBody>
          <a:bodyPr wrap="square">
            <a:spAutoFit/>
          </a:bodyPr>
          <a:lstStyle/>
          <a:p>
            <a:pPr algn="ctr">
              <a:defRPr/>
            </a:pPr>
            <a:r>
              <a:rPr lang="ca-ES" sz="1000" i="1" dirty="0">
                <a:latin typeface="+mn-lt"/>
                <a:ea typeface="Helvetica" charset="0"/>
                <a:cs typeface="Helvetica" charset="0"/>
                <a:sym typeface="Helvetica" charset="0"/>
              </a:rPr>
              <a:t>Base: 12</a:t>
            </a:r>
          </a:p>
        </p:txBody>
      </p:sp>
      <p:graphicFrame>
        <p:nvGraphicFramePr>
          <p:cNvPr id="14" name="13 Gráfico"/>
          <p:cNvGraphicFramePr/>
          <p:nvPr>
            <p:extLst>
              <p:ext uri="{D42A27DB-BD31-4B8C-83A1-F6EECF244321}">
                <p14:modId xmlns:p14="http://schemas.microsoft.com/office/powerpoint/2010/main" val="2940310964"/>
              </p:ext>
            </p:extLst>
          </p:nvPr>
        </p:nvGraphicFramePr>
        <p:xfrm>
          <a:off x="323850" y="1628800"/>
          <a:ext cx="8135938" cy="1512168"/>
        </p:xfrm>
        <a:graphic>
          <a:graphicData uri="http://schemas.openxmlformats.org/drawingml/2006/chart">
            <c:chart xmlns:c="http://schemas.openxmlformats.org/drawingml/2006/chart" xmlns:r="http://schemas.openxmlformats.org/officeDocument/2006/relationships" r:id="rId2"/>
          </a:graphicData>
        </a:graphic>
      </p:graphicFrame>
      <p:sp>
        <p:nvSpPr>
          <p:cNvPr id="15" name="17 Rectángulo">
            <a:extLst>
              <a:ext uri="{FF2B5EF4-FFF2-40B4-BE49-F238E27FC236}">
                <a16:creationId xmlns:a16="http://schemas.microsoft.com/office/drawing/2014/main" xmlns="" id="{1FE16B8B-6709-4599-AFE3-EFD8FB4B1AB0}"/>
              </a:ext>
            </a:extLst>
          </p:cNvPr>
          <p:cNvSpPr/>
          <p:nvPr/>
        </p:nvSpPr>
        <p:spPr>
          <a:xfrm>
            <a:off x="3789574" y="4048406"/>
            <a:ext cx="1564852" cy="246221"/>
          </a:xfrm>
          <a:prstGeom prst="rect">
            <a:avLst/>
          </a:prstGeom>
        </p:spPr>
        <p:txBody>
          <a:bodyPr wrap="none">
            <a:spAutoFit/>
          </a:bodyPr>
          <a:lstStyle/>
          <a:p>
            <a:pPr algn="ctr"/>
            <a:r>
              <a:rPr lang="ca-ES" sz="1000" b="1" i="1" dirty="0"/>
              <a:t>Per quins motiu/s?</a:t>
            </a:r>
            <a:endParaRPr lang="es-ES" sz="1000" b="1" i="1" dirty="0"/>
          </a:p>
        </p:txBody>
      </p:sp>
      <p:sp>
        <p:nvSpPr>
          <p:cNvPr id="16" name="18 CuadroTexto">
            <a:extLst>
              <a:ext uri="{FF2B5EF4-FFF2-40B4-BE49-F238E27FC236}">
                <a16:creationId xmlns:a16="http://schemas.microsoft.com/office/drawing/2014/main" xmlns="" id="{DECEC1F5-F6E4-41AF-A69C-5DAE4876BF1D}"/>
              </a:ext>
            </a:extLst>
          </p:cNvPr>
          <p:cNvSpPr txBox="1"/>
          <p:nvPr/>
        </p:nvSpPr>
        <p:spPr>
          <a:xfrm>
            <a:off x="3096703" y="5920034"/>
            <a:ext cx="2952328" cy="400110"/>
          </a:xfrm>
          <a:prstGeom prst="rect">
            <a:avLst/>
          </a:prstGeom>
          <a:noFill/>
        </p:spPr>
        <p:txBody>
          <a:bodyPr wrap="square">
            <a:spAutoFit/>
          </a:bodyPr>
          <a:lstStyle/>
          <a:p>
            <a:pPr algn="ctr">
              <a:defRPr/>
            </a:pPr>
            <a:r>
              <a:rPr lang="ca-ES" sz="1000" i="1" dirty="0">
                <a:latin typeface="+mn-lt"/>
                <a:ea typeface="Helvetica" charset="0"/>
                <a:cs typeface="Helvetica" charset="0"/>
                <a:sym typeface="Helvetica" charset="0"/>
              </a:rPr>
              <a:t>Base (no triaria els mateixos estudis): 3</a:t>
            </a:r>
          </a:p>
          <a:p>
            <a:pPr algn="ctr">
              <a:defRPr/>
            </a:pPr>
            <a:r>
              <a:rPr lang="ca-ES" sz="1000" i="1" dirty="0">
                <a:latin typeface="+mn-lt"/>
                <a:ea typeface="Helvetica" charset="0"/>
                <a:cs typeface="Helvetica" charset="0"/>
                <a:sym typeface="Helvetica" charset="0"/>
              </a:rPr>
              <a:t>MÚLTIPLE</a:t>
            </a:r>
          </a:p>
        </p:txBody>
      </p:sp>
      <p:graphicFrame>
        <p:nvGraphicFramePr>
          <p:cNvPr id="17" name="19 Gráfico">
            <a:extLst>
              <a:ext uri="{FF2B5EF4-FFF2-40B4-BE49-F238E27FC236}">
                <a16:creationId xmlns:a16="http://schemas.microsoft.com/office/drawing/2014/main" xmlns="" id="{D73235F0-A435-472E-BFFE-D81105233215}"/>
              </a:ext>
            </a:extLst>
          </p:cNvPr>
          <p:cNvGraphicFramePr/>
          <p:nvPr>
            <p:extLst>
              <p:ext uri="{D42A27DB-BD31-4B8C-83A1-F6EECF244321}">
                <p14:modId xmlns:p14="http://schemas.microsoft.com/office/powerpoint/2010/main" val="2624029107"/>
              </p:ext>
            </p:extLst>
          </p:nvPr>
        </p:nvGraphicFramePr>
        <p:xfrm>
          <a:off x="504031" y="4366635"/>
          <a:ext cx="8135938" cy="1409383"/>
        </p:xfrm>
        <a:graphic>
          <a:graphicData uri="http://schemas.openxmlformats.org/drawingml/2006/chart">
            <c:chart xmlns:c="http://schemas.openxmlformats.org/drawingml/2006/chart" xmlns:r="http://schemas.openxmlformats.org/officeDocument/2006/relationships" r:id="rId3"/>
          </a:graphicData>
        </a:graphic>
      </p:graphicFrame>
      <p:sp>
        <p:nvSpPr>
          <p:cNvPr id="18" name="68 Rectángulo">
            <a:extLst>
              <a:ext uri="{FF2B5EF4-FFF2-40B4-BE49-F238E27FC236}">
                <a16:creationId xmlns:a16="http://schemas.microsoft.com/office/drawing/2014/main" xmlns="" id="{3CFDABD0-AD1D-4BDC-9BE1-CFE89C45730A}"/>
              </a:ext>
            </a:extLst>
          </p:cNvPr>
          <p:cNvSpPr/>
          <p:nvPr/>
        </p:nvSpPr>
        <p:spPr>
          <a:xfrm>
            <a:off x="6707553" y="5198631"/>
            <a:ext cx="666589" cy="215444"/>
          </a:xfrm>
          <a:prstGeom prst="rect">
            <a:avLst/>
          </a:prstGeom>
        </p:spPr>
        <p:txBody>
          <a:bodyPr wrap="square">
            <a:spAutoFit/>
          </a:bodyPr>
          <a:lstStyle/>
          <a:p>
            <a:r>
              <a:rPr lang="ca-ES" sz="800" b="1" i="1" dirty="0">
                <a:solidFill>
                  <a:srgbClr val="000000"/>
                </a:solidFill>
                <a:sym typeface="Helvetica" charset="0"/>
              </a:rPr>
              <a:t>Altres</a:t>
            </a:r>
            <a:endParaRPr lang="es-ES" sz="800" dirty="0"/>
          </a:p>
        </p:txBody>
      </p:sp>
      <p:sp>
        <p:nvSpPr>
          <p:cNvPr id="19" name="13 Cerrar llave">
            <a:extLst>
              <a:ext uri="{FF2B5EF4-FFF2-40B4-BE49-F238E27FC236}">
                <a16:creationId xmlns:a16="http://schemas.microsoft.com/office/drawing/2014/main" xmlns="" id="{F8A67E87-57AF-486F-AB3D-9818174F561A}"/>
              </a:ext>
            </a:extLst>
          </p:cNvPr>
          <p:cNvSpPr/>
          <p:nvPr/>
        </p:nvSpPr>
        <p:spPr bwMode="auto">
          <a:xfrm rot="10800000">
            <a:off x="7225702" y="5176294"/>
            <a:ext cx="157115" cy="245791"/>
          </a:xfrm>
          <a:prstGeom prst="rightBrace">
            <a:avLst/>
          </a:prstGeom>
          <a:noFill/>
          <a:ln w="19050" cap="flat" cmpd="sng" algn="ctr">
            <a:solidFill>
              <a:schemeClr val="tx1"/>
            </a:solidFill>
            <a:prstDash val="solid"/>
            <a:round/>
            <a:headEnd type="none" w="med" len="med"/>
            <a:tailEnd type="none"/>
          </a:ln>
          <a:effectLst/>
        </p:spPr>
        <p:txBody>
          <a:bodyPr rtlCol="0" anchor="ctr"/>
          <a:lstStyle/>
          <a:p>
            <a:pPr algn="ctr"/>
            <a:endParaRPr lang="es-ES"/>
          </a:p>
        </p:txBody>
      </p:sp>
      <p:sp>
        <p:nvSpPr>
          <p:cNvPr id="20" name="9 Rectángulo">
            <a:extLst>
              <a:ext uri="{FF2B5EF4-FFF2-40B4-BE49-F238E27FC236}">
                <a16:creationId xmlns:a16="http://schemas.microsoft.com/office/drawing/2014/main" xmlns="" id="{385A426D-5B8B-438C-A757-B777329BB3BB}"/>
              </a:ext>
            </a:extLst>
          </p:cNvPr>
          <p:cNvSpPr/>
          <p:nvPr/>
        </p:nvSpPr>
        <p:spPr>
          <a:xfrm>
            <a:off x="7291535" y="5193551"/>
            <a:ext cx="1929163" cy="461665"/>
          </a:xfrm>
          <a:prstGeom prst="rect">
            <a:avLst/>
          </a:prstGeom>
        </p:spPr>
        <p:txBody>
          <a:bodyPr wrap="square">
            <a:spAutoFit/>
          </a:bodyPr>
          <a:lstStyle/>
          <a:p>
            <a:r>
              <a:rPr lang="es-ES" sz="800" i="1" dirty="0"/>
              <a:t>“</a:t>
            </a:r>
            <a:r>
              <a:rPr lang="it-IT" sz="800" i="1" dirty="0"/>
              <a:t>Volia fer un altre màster</a:t>
            </a:r>
            <a:r>
              <a:rPr lang="es-ES" sz="800" i="1" dirty="0"/>
              <a:t>”</a:t>
            </a:r>
            <a:r>
              <a:rPr lang="pt-BR" sz="800" i="1" dirty="0"/>
              <a:t>	</a:t>
            </a:r>
          </a:p>
          <a:p>
            <a:endParaRPr lang="es-ES" sz="800" i="1" dirty="0"/>
          </a:p>
        </p:txBody>
      </p:sp>
    </p:spTree>
  </p:cSld>
  <p:clrMapOvr>
    <a:masterClrMapping/>
  </p:clrMapOvr>
  <p:transition>
    <p:strips dir="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16" fill="hold" grpId="0" nodeType="with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box(in)">
                                      <p:cBhvr>
                                        <p:cTn id="7"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2 Marcador de número de diapositiva"/>
          <p:cNvSpPr txBox="1">
            <a:spLocks/>
          </p:cNvSpPr>
          <p:nvPr/>
        </p:nvSpPr>
        <p:spPr bwMode="auto">
          <a:xfrm>
            <a:off x="6875463" y="6553200"/>
            <a:ext cx="2133600" cy="188913"/>
          </a:xfrm>
          <a:prstGeom prst="rect">
            <a:avLst/>
          </a:prstGeom>
          <a:noFill/>
          <a:ln w="9525">
            <a:noFill/>
            <a:miter lim="800000"/>
            <a:headEnd/>
            <a:tailEnd/>
          </a:ln>
        </p:spPr>
        <p:txBody>
          <a:bodyPr/>
          <a:lstStyle/>
          <a:p>
            <a:pPr algn="r"/>
            <a:fld id="{8720BE1E-47FA-4AA1-9CEB-894D7F0B8865}" type="slidenum">
              <a:rPr lang="es-ES" sz="900"/>
              <a:pPr algn="r"/>
              <a:t>48</a:t>
            </a:fld>
            <a:endParaRPr lang="es-ES" sz="900" dirty="0"/>
          </a:p>
        </p:txBody>
      </p:sp>
      <p:sp>
        <p:nvSpPr>
          <p:cNvPr id="24" name="Text Box 42"/>
          <p:cNvSpPr txBox="1">
            <a:spLocks noChangeArrowheads="1"/>
          </p:cNvSpPr>
          <p:nvPr/>
        </p:nvSpPr>
        <p:spPr bwMode="auto">
          <a:xfrm>
            <a:off x="0" y="0"/>
            <a:ext cx="9144000" cy="692150"/>
          </a:xfrm>
          <a:prstGeom prst="rect">
            <a:avLst/>
          </a:prstGeom>
          <a:noFill/>
          <a:ln w="12700">
            <a:noFill/>
            <a:miter lim="800000"/>
            <a:headEnd/>
            <a:tailEnd/>
          </a:ln>
        </p:spPr>
        <p:txBody>
          <a:bodyPr anchor="ctr"/>
          <a:lstStyle/>
          <a:p>
            <a:pPr algn="ctr" eaLnBrk="0" hangingPunct="0">
              <a:spcBef>
                <a:spcPct val="50000"/>
              </a:spcBef>
              <a:buClr>
                <a:srgbClr val="CC0000"/>
              </a:buClr>
              <a:buFont typeface="Wingdings" pitchFamily="2" charset="2"/>
              <a:buNone/>
            </a:pPr>
            <a:r>
              <a:rPr lang="ca-ES" sz="2000" b="1" dirty="0">
                <a:solidFill>
                  <a:srgbClr val="6A1727"/>
                </a:solidFill>
              </a:rPr>
              <a:t>8. Valoració de la formació</a:t>
            </a:r>
          </a:p>
        </p:txBody>
      </p:sp>
      <p:sp>
        <p:nvSpPr>
          <p:cNvPr id="25" name="24 Rectángulo redondeado"/>
          <p:cNvSpPr/>
          <p:nvPr/>
        </p:nvSpPr>
        <p:spPr>
          <a:xfrm>
            <a:off x="323850" y="840135"/>
            <a:ext cx="8135938" cy="356617"/>
          </a:xfrm>
          <a:prstGeom prst="roundRect">
            <a:avLst/>
          </a:prstGeom>
          <a:solidFill>
            <a:srgbClr val="0066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ca-ES" sz="1600" b="1" dirty="0">
                <a:solidFill>
                  <a:srgbClr val="FFFFFF"/>
                </a:solidFill>
                <a:sym typeface="Helvetica" pitchFamily="34" charset="0"/>
              </a:rPr>
              <a:t>8.3. Satisfacció</a:t>
            </a:r>
          </a:p>
        </p:txBody>
      </p:sp>
      <p:sp>
        <p:nvSpPr>
          <p:cNvPr id="18" name="17 Rectángulo"/>
          <p:cNvSpPr/>
          <p:nvPr/>
        </p:nvSpPr>
        <p:spPr>
          <a:xfrm>
            <a:off x="2333760" y="1484784"/>
            <a:ext cx="4868642" cy="246221"/>
          </a:xfrm>
          <a:prstGeom prst="rect">
            <a:avLst/>
          </a:prstGeom>
        </p:spPr>
        <p:txBody>
          <a:bodyPr wrap="none">
            <a:spAutoFit/>
          </a:bodyPr>
          <a:lstStyle/>
          <a:p>
            <a:pPr algn="ctr"/>
            <a:r>
              <a:rPr lang="ca-ES" sz="1000" b="1" i="1" dirty="0"/>
              <a:t>Si haguessis de començar de nou, triaries la mateixa universitat?</a:t>
            </a:r>
            <a:endParaRPr lang="es-ES" sz="1000" b="1" i="1" dirty="0"/>
          </a:p>
        </p:txBody>
      </p:sp>
      <p:sp>
        <p:nvSpPr>
          <p:cNvPr id="19" name="18 CuadroTexto"/>
          <p:cNvSpPr txBox="1"/>
          <p:nvPr/>
        </p:nvSpPr>
        <p:spPr>
          <a:xfrm>
            <a:off x="2916522" y="3269015"/>
            <a:ext cx="2952328" cy="400110"/>
          </a:xfrm>
          <a:prstGeom prst="rect">
            <a:avLst/>
          </a:prstGeom>
          <a:noFill/>
        </p:spPr>
        <p:txBody>
          <a:bodyPr wrap="square">
            <a:spAutoFit/>
          </a:bodyPr>
          <a:lstStyle/>
          <a:p>
            <a:pPr algn="ctr">
              <a:defRPr/>
            </a:pPr>
            <a:r>
              <a:rPr lang="ca-ES" sz="1000" i="1" dirty="0">
                <a:latin typeface="+mn-lt"/>
                <a:ea typeface="Helvetica" charset="0"/>
                <a:cs typeface="Helvetica" charset="0"/>
                <a:sym typeface="Helvetica" charset="0"/>
              </a:rPr>
              <a:t>Base: 12</a:t>
            </a:r>
          </a:p>
          <a:p>
            <a:pPr algn="ctr">
              <a:defRPr/>
            </a:pPr>
            <a:endParaRPr lang="ca-ES" sz="1000" i="1" dirty="0">
              <a:latin typeface="+mn-lt"/>
              <a:ea typeface="Helvetica" charset="0"/>
              <a:cs typeface="Helvetica" charset="0"/>
              <a:sym typeface="Helvetica" charset="0"/>
            </a:endParaRPr>
          </a:p>
        </p:txBody>
      </p:sp>
      <p:graphicFrame>
        <p:nvGraphicFramePr>
          <p:cNvPr id="20" name="19 Gráfico"/>
          <p:cNvGraphicFramePr/>
          <p:nvPr>
            <p:extLst>
              <p:ext uri="{D42A27DB-BD31-4B8C-83A1-F6EECF244321}">
                <p14:modId xmlns:p14="http://schemas.microsoft.com/office/powerpoint/2010/main" val="315321948"/>
              </p:ext>
            </p:extLst>
          </p:nvPr>
        </p:nvGraphicFramePr>
        <p:xfrm>
          <a:off x="323850" y="1715616"/>
          <a:ext cx="8135937" cy="1409383"/>
        </p:xfrm>
        <a:graphic>
          <a:graphicData uri="http://schemas.openxmlformats.org/drawingml/2006/chart">
            <c:chart xmlns:c="http://schemas.openxmlformats.org/drawingml/2006/chart" xmlns:r="http://schemas.openxmlformats.org/officeDocument/2006/relationships" r:id="rId2"/>
          </a:graphicData>
        </a:graphic>
      </p:graphicFrame>
      <p:sp>
        <p:nvSpPr>
          <p:cNvPr id="11" name="17 Rectángulo">
            <a:extLst>
              <a:ext uri="{FF2B5EF4-FFF2-40B4-BE49-F238E27FC236}">
                <a16:creationId xmlns:a16="http://schemas.microsoft.com/office/drawing/2014/main" xmlns="" id="{0BDFC24C-3F5F-4508-B3B1-83F1618195A0}"/>
              </a:ext>
            </a:extLst>
          </p:cNvPr>
          <p:cNvSpPr/>
          <p:nvPr/>
        </p:nvSpPr>
        <p:spPr>
          <a:xfrm>
            <a:off x="3789574" y="4048406"/>
            <a:ext cx="1564852" cy="246221"/>
          </a:xfrm>
          <a:prstGeom prst="rect">
            <a:avLst/>
          </a:prstGeom>
        </p:spPr>
        <p:txBody>
          <a:bodyPr wrap="none">
            <a:spAutoFit/>
          </a:bodyPr>
          <a:lstStyle/>
          <a:p>
            <a:pPr algn="ctr"/>
            <a:r>
              <a:rPr lang="ca-ES" sz="1000" b="1" i="1" dirty="0"/>
              <a:t>Per quins motiu/s?</a:t>
            </a:r>
            <a:endParaRPr lang="es-ES" sz="1000" b="1" i="1" dirty="0"/>
          </a:p>
        </p:txBody>
      </p:sp>
      <p:sp>
        <p:nvSpPr>
          <p:cNvPr id="12" name="18 CuadroTexto">
            <a:extLst>
              <a:ext uri="{FF2B5EF4-FFF2-40B4-BE49-F238E27FC236}">
                <a16:creationId xmlns:a16="http://schemas.microsoft.com/office/drawing/2014/main" xmlns="" id="{9418D9C0-5FD4-4F11-83DD-A1DA68D9CA63}"/>
              </a:ext>
            </a:extLst>
          </p:cNvPr>
          <p:cNvSpPr txBox="1"/>
          <p:nvPr/>
        </p:nvSpPr>
        <p:spPr>
          <a:xfrm>
            <a:off x="3096703" y="5920034"/>
            <a:ext cx="2952328" cy="400110"/>
          </a:xfrm>
          <a:prstGeom prst="rect">
            <a:avLst/>
          </a:prstGeom>
          <a:noFill/>
        </p:spPr>
        <p:txBody>
          <a:bodyPr wrap="square">
            <a:spAutoFit/>
          </a:bodyPr>
          <a:lstStyle/>
          <a:p>
            <a:pPr algn="ctr">
              <a:defRPr/>
            </a:pPr>
            <a:r>
              <a:rPr lang="ca-ES" sz="1000" i="1" dirty="0">
                <a:latin typeface="+mn-lt"/>
                <a:ea typeface="Helvetica" charset="0"/>
                <a:cs typeface="Helvetica" charset="0"/>
                <a:sym typeface="Helvetica" charset="0"/>
              </a:rPr>
              <a:t>Base (no triaria la mateixa universitat): 3</a:t>
            </a:r>
          </a:p>
          <a:p>
            <a:pPr algn="ctr">
              <a:defRPr/>
            </a:pPr>
            <a:r>
              <a:rPr lang="ca-ES" sz="1000" i="1" dirty="0">
                <a:latin typeface="+mn-lt"/>
                <a:ea typeface="Helvetica" charset="0"/>
                <a:cs typeface="Helvetica" charset="0"/>
                <a:sym typeface="Helvetica" charset="0"/>
              </a:rPr>
              <a:t>MÚLTIPLE</a:t>
            </a:r>
          </a:p>
        </p:txBody>
      </p:sp>
      <p:graphicFrame>
        <p:nvGraphicFramePr>
          <p:cNvPr id="14" name="19 Gráfico">
            <a:extLst>
              <a:ext uri="{FF2B5EF4-FFF2-40B4-BE49-F238E27FC236}">
                <a16:creationId xmlns:a16="http://schemas.microsoft.com/office/drawing/2014/main" xmlns="" id="{F651A342-97F8-4C9B-888B-3A34EDE13886}"/>
              </a:ext>
            </a:extLst>
          </p:cNvPr>
          <p:cNvGraphicFramePr/>
          <p:nvPr>
            <p:extLst>
              <p:ext uri="{D42A27DB-BD31-4B8C-83A1-F6EECF244321}">
                <p14:modId xmlns:p14="http://schemas.microsoft.com/office/powerpoint/2010/main" val="4219133981"/>
              </p:ext>
            </p:extLst>
          </p:nvPr>
        </p:nvGraphicFramePr>
        <p:xfrm>
          <a:off x="323850" y="4366635"/>
          <a:ext cx="8135937" cy="1409383"/>
        </p:xfrm>
        <a:graphic>
          <a:graphicData uri="http://schemas.openxmlformats.org/drawingml/2006/chart">
            <c:chart xmlns:c="http://schemas.openxmlformats.org/drawingml/2006/chart" xmlns:r="http://schemas.openxmlformats.org/officeDocument/2006/relationships" r:id="rId3"/>
          </a:graphicData>
        </a:graphic>
      </p:graphicFrame>
      <p:sp>
        <p:nvSpPr>
          <p:cNvPr id="15" name="9 Rectángulo">
            <a:extLst>
              <a:ext uri="{FF2B5EF4-FFF2-40B4-BE49-F238E27FC236}">
                <a16:creationId xmlns:a16="http://schemas.microsoft.com/office/drawing/2014/main" xmlns="" id="{124722F2-3F98-4EDB-8CEA-CAEB30CBECA3}"/>
              </a:ext>
            </a:extLst>
          </p:cNvPr>
          <p:cNvSpPr/>
          <p:nvPr/>
        </p:nvSpPr>
        <p:spPr>
          <a:xfrm>
            <a:off x="7214837" y="4320831"/>
            <a:ext cx="1929163" cy="1107996"/>
          </a:xfrm>
          <a:prstGeom prst="rect">
            <a:avLst/>
          </a:prstGeom>
        </p:spPr>
        <p:txBody>
          <a:bodyPr wrap="square">
            <a:spAutoFit/>
          </a:bodyPr>
          <a:lstStyle/>
          <a:p>
            <a:r>
              <a:rPr lang="es-ES" sz="800" i="1" dirty="0"/>
              <a:t>“No </a:t>
            </a:r>
            <a:r>
              <a:rPr lang="es-ES" sz="800" i="1" dirty="0" err="1"/>
              <a:t>ho</a:t>
            </a:r>
            <a:r>
              <a:rPr lang="es-ES" sz="800" i="1" dirty="0"/>
              <a:t> sé”</a:t>
            </a:r>
          </a:p>
          <a:p>
            <a:r>
              <a:rPr lang="es-ES" sz="800" i="1" dirty="0"/>
              <a:t>“</a:t>
            </a:r>
            <a:r>
              <a:rPr lang="es-ES" sz="800" i="1" dirty="0" err="1"/>
              <a:t>És</a:t>
            </a:r>
            <a:r>
              <a:rPr lang="es-ES" sz="800" i="1" dirty="0"/>
              <a:t> </a:t>
            </a:r>
            <a:r>
              <a:rPr lang="es-ES" sz="800" i="1" dirty="0" err="1"/>
              <a:t>com</a:t>
            </a:r>
            <a:r>
              <a:rPr lang="es-ES" sz="800" i="1" dirty="0"/>
              <a:t> si el que es fa a </a:t>
            </a:r>
            <a:r>
              <a:rPr lang="es-ES" sz="800" i="1" dirty="0" err="1"/>
              <a:t>l'IGOP</a:t>
            </a:r>
            <a:r>
              <a:rPr lang="es-ES" sz="800" i="1" dirty="0"/>
              <a:t> no </a:t>
            </a:r>
            <a:r>
              <a:rPr lang="es-ES" sz="800" i="1" dirty="0" err="1"/>
              <a:t>tingui</a:t>
            </a:r>
            <a:r>
              <a:rPr lang="es-ES" sz="800" i="1" dirty="0"/>
              <a:t> res a </a:t>
            </a:r>
            <a:r>
              <a:rPr lang="es-ES" sz="800" i="1" dirty="0" err="1"/>
              <a:t>veure</a:t>
            </a:r>
            <a:r>
              <a:rPr lang="es-ES" sz="800" i="1" dirty="0"/>
              <a:t> </a:t>
            </a:r>
            <a:r>
              <a:rPr lang="es-ES" sz="800" i="1" dirty="0" err="1"/>
              <a:t>amb</a:t>
            </a:r>
            <a:r>
              <a:rPr lang="es-ES" sz="800" i="1" dirty="0"/>
              <a:t> la UAB, </a:t>
            </a:r>
            <a:r>
              <a:rPr lang="es-ES" sz="800" i="1" dirty="0" err="1"/>
              <a:t>tot</a:t>
            </a:r>
            <a:r>
              <a:rPr lang="es-ES" sz="800" i="1" dirty="0"/>
              <a:t> i ser un </a:t>
            </a:r>
            <a:r>
              <a:rPr lang="es-ES" sz="800" i="1" dirty="0" err="1"/>
              <a:t>màster</a:t>
            </a:r>
            <a:r>
              <a:rPr lang="es-ES" sz="800" i="1" dirty="0"/>
              <a:t> que en forma </a:t>
            </a:r>
            <a:r>
              <a:rPr lang="es-ES" sz="800" i="1" dirty="0" err="1"/>
              <a:t>part</a:t>
            </a:r>
            <a:r>
              <a:rPr lang="es-ES" sz="800" i="1" dirty="0"/>
              <a:t>. La UAB </a:t>
            </a:r>
            <a:r>
              <a:rPr lang="es-ES" sz="800" i="1" dirty="0" err="1"/>
              <a:t>hauria</a:t>
            </a:r>
            <a:r>
              <a:rPr lang="es-ES" sz="800" i="1" dirty="0"/>
              <a:t> </a:t>
            </a:r>
            <a:r>
              <a:rPr lang="es-ES" sz="800" i="1" dirty="0" err="1"/>
              <a:t>d'estar</a:t>
            </a:r>
            <a:r>
              <a:rPr lang="es-ES" sz="800" i="1" dirty="0"/>
              <a:t> </a:t>
            </a:r>
            <a:r>
              <a:rPr lang="es-ES" sz="800" i="1" dirty="0" err="1"/>
              <a:t>més</a:t>
            </a:r>
            <a:r>
              <a:rPr lang="es-ES" sz="800" i="1" dirty="0"/>
              <a:t> atenta de </a:t>
            </a:r>
            <a:r>
              <a:rPr lang="es-ES" sz="800" i="1" dirty="0" err="1"/>
              <a:t>tots</a:t>
            </a:r>
            <a:r>
              <a:rPr lang="es-ES" sz="800" i="1" dirty="0"/>
              <a:t> </a:t>
            </a:r>
            <a:r>
              <a:rPr lang="es-ES" sz="800" i="1" dirty="0" err="1"/>
              <a:t>els</a:t>
            </a:r>
            <a:r>
              <a:rPr lang="es-ES" sz="800" i="1" dirty="0"/>
              <a:t> </a:t>
            </a:r>
            <a:r>
              <a:rPr lang="es-ES" sz="800" i="1" dirty="0" err="1"/>
              <a:t>estudis</a:t>
            </a:r>
            <a:r>
              <a:rPr lang="es-ES" sz="800" i="1" dirty="0"/>
              <a:t> que </a:t>
            </a:r>
            <a:r>
              <a:rPr lang="es-ES" sz="800" i="1" dirty="0" err="1"/>
              <a:t>imparteix</a:t>
            </a:r>
            <a:r>
              <a:rPr lang="es-ES" sz="800" i="1" dirty="0"/>
              <a:t>…”</a:t>
            </a:r>
          </a:p>
          <a:p>
            <a:endParaRPr lang="es-ES" sz="1000" dirty="0">
              <a:solidFill>
                <a:srgbClr val="FF0000"/>
              </a:solidFill>
            </a:endParaRPr>
          </a:p>
        </p:txBody>
      </p:sp>
      <p:sp>
        <p:nvSpPr>
          <p:cNvPr id="16" name="13 Cerrar llave">
            <a:extLst>
              <a:ext uri="{FF2B5EF4-FFF2-40B4-BE49-F238E27FC236}">
                <a16:creationId xmlns:a16="http://schemas.microsoft.com/office/drawing/2014/main" xmlns="" id="{E25D195F-7CFF-4071-A5FE-79438947E125}"/>
              </a:ext>
            </a:extLst>
          </p:cNvPr>
          <p:cNvSpPr/>
          <p:nvPr/>
        </p:nvSpPr>
        <p:spPr bwMode="auto">
          <a:xfrm rot="10800000">
            <a:off x="7117555" y="4263546"/>
            <a:ext cx="194564" cy="1074763"/>
          </a:xfrm>
          <a:prstGeom prst="rightBrace">
            <a:avLst/>
          </a:prstGeom>
          <a:noFill/>
          <a:ln w="19050" cap="flat" cmpd="sng" algn="ctr">
            <a:solidFill>
              <a:schemeClr val="tx1"/>
            </a:solidFill>
            <a:prstDash val="solid"/>
            <a:round/>
            <a:headEnd type="none" w="med" len="med"/>
            <a:tailEnd type="none"/>
          </a:ln>
          <a:effectLst/>
        </p:spPr>
        <p:txBody>
          <a:bodyPr rtlCol="0" anchor="ctr"/>
          <a:lstStyle/>
          <a:p>
            <a:pPr algn="ctr"/>
            <a:endParaRPr lang="es-ES"/>
          </a:p>
        </p:txBody>
      </p:sp>
      <p:sp>
        <p:nvSpPr>
          <p:cNvPr id="17" name="68 Rectángulo">
            <a:extLst>
              <a:ext uri="{FF2B5EF4-FFF2-40B4-BE49-F238E27FC236}">
                <a16:creationId xmlns:a16="http://schemas.microsoft.com/office/drawing/2014/main" xmlns="" id="{98D28493-022E-4E85-9BEE-A93416B97171}"/>
              </a:ext>
            </a:extLst>
          </p:cNvPr>
          <p:cNvSpPr/>
          <p:nvPr/>
        </p:nvSpPr>
        <p:spPr>
          <a:xfrm>
            <a:off x="6525403" y="4693206"/>
            <a:ext cx="666589" cy="215444"/>
          </a:xfrm>
          <a:prstGeom prst="rect">
            <a:avLst/>
          </a:prstGeom>
        </p:spPr>
        <p:txBody>
          <a:bodyPr wrap="square">
            <a:spAutoFit/>
          </a:bodyPr>
          <a:lstStyle/>
          <a:p>
            <a:r>
              <a:rPr lang="ca-ES" sz="800" b="1" i="1" dirty="0">
                <a:solidFill>
                  <a:srgbClr val="000000"/>
                </a:solidFill>
                <a:sym typeface="Helvetica" charset="0"/>
              </a:rPr>
              <a:t>Altres</a:t>
            </a:r>
            <a:endParaRPr lang="es-ES" sz="800" dirty="0"/>
          </a:p>
        </p:txBody>
      </p:sp>
    </p:spTree>
    <p:extLst>
      <p:ext uri="{BB962C8B-B14F-4D97-AF65-F5344CB8AC3E}">
        <p14:creationId xmlns:p14="http://schemas.microsoft.com/office/powerpoint/2010/main" val="191112930"/>
      </p:ext>
    </p:extLst>
  </p:cSld>
  <p:clrMapOvr>
    <a:masterClrMapping/>
  </p:clrMapOvr>
  <p:transition>
    <p:strips dir="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16" fill="hold" grpId="0" nodeType="with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ox(in)">
                                      <p:cBhvr>
                                        <p:cTn id="7"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2 Marcador de número de diapositiva"/>
          <p:cNvSpPr txBox="1">
            <a:spLocks/>
          </p:cNvSpPr>
          <p:nvPr/>
        </p:nvSpPr>
        <p:spPr bwMode="auto">
          <a:xfrm>
            <a:off x="6875463" y="6553200"/>
            <a:ext cx="2133600" cy="188913"/>
          </a:xfrm>
          <a:prstGeom prst="rect">
            <a:avLst/>
          </a:prstGeom>
          <a:noFill/>
          <a:ln w="9525">
            <a:noFill/>
            <a:miter lim="800000"/>
            <a:headEnd/>
            <a:tailEnd/>
          </a:ln>
        </p:spPr>
        <p:txBody>
          <a:bodyPr/>
          <a:lstStyle/>
          <a:p>
            <a:pPr algn="r"/>
            <a:fld id="{8720BE1E-47FA-4AA1-9CEB-894D7F0B8865}" type="slidenum">
              <a:rPr lang="es-ES" sz="900"/>
              <a:pPr algn="r"/>
              <a:t>49</a:t>
            </a:fld>
            <a:endParaRPr lang="es-ES" sz="900" dirty="0"/>
          </a:p>
        </p:txBody>
      </p:sp>
      <p:sp>
        <p:nvSpPr>
          <p:cNvPr id="24" name="Text Box 42"/>
          <p:cNvSpPr txBox="1">
            <a:spLocks noChangeArrowheads="1"/>
          </p:cNvSpPr>
          <p:nvPr/>
        </p:nvSpPr>
        <p:spPr bwMode="auto">
          <a:xfrm>
            <a:off x="0" y="0"/>
            <a:ext cx="9144000" cy="692150"/>
          </a:xfrm>
          <a:prstGeom prst="rect">
            <a:avLst/>
          </a:prstGeom>
          <a:noFill/>
          <a:ln w="12700">
            <a:noFill/>
            <a:miter lim="800000"/>
            <a:headEnd/>
            <a:tailEnd/>
          </a:ln>
        </p:spPr>
        <p:txBody>
          <a:bodyPr anchor="ctr"/>
          <a:lstStyle/>
          <a:p>
            <a:pPr algn="ctr" eaLnBrk="0" hangingPunct="0">
              <a:spcBef>
                <a:spcPct val="50000"/>
              </a:spcBef>
              <a:buClr>
                <a:srgbClr val="CC0000"/>
              </a:buClr>
              <a:buFont typeface="Wingdings" pitchFamily="2" charset="2"/>
              <a:buNone/>
            </a:pPr>
            <a:r>
              <a:rPr lang="ca-ES" sz="2000" b="1" dirty="0">
                <a:solidFill>
                  <a:srgbClr val="6A1727"/>
                </a:solidFill>
              </a:rPr>
              <a:t>8. Valoració de la formació</a:t>
            </a:r>
          </a:p>
        </p:txBody>
      </p:sp>
      <p:sp>
        <p:nvSpPr>
          <p:cNvPr id="25" name="24 Rectángulo redondeado"/>
          <p:cNvSpPr/>
          <p:nvPr/>
        </p:nvSpPr>
        <p:spPr>
          <a:xfrm>
            <a:off x="323850" y="840135"/>
            <a:ext cx="8135938" cy="356617"/>
          </a:xfrm>
          <a:prstGeom prst="roundRect">
            <a:avLst/>
          </a:prstGeom>
          <a:solidFill>
            <a:srgbClr val="0066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ca-ES" sz="1600" b="1" dirty="0">
                <a:solidFill>
                  <a:srgbClr val="FFFFFF"/>
                </a:solidFill>
                <a:sym typeface="Helvetica" pitchFamily="34" charset="0"/>
              </a:rPr>
              <a:t>8.</a:t>
            </a:r>
          </a:p>
        </p:txBody>
      </p:sp>
      <p:sp>
        <p:nvSpPr>
          <p:cNvPr id="18" name="17 Rectángulo"/>
          <p:cNvSpPr/>
          <p:nvPr/>
        </p:nvSpPr>
        <p:spPr>
          <a:xfrm>
            <a:off x="2627784" y="1484784"/>
            <a:ext cx="4424609" cy="230832"/>
          </a:xfrm>
          <a:prstGeom prst="rect">
            <a:avLst/>
          </a:prstGeom>
        </p:spPr>
        <p:txBody>
          <a:bodyPr wrap="none">
            <a:spAutoFit/>
          </a:bodyPr>
          <a:lstStyle/>
          <a:p>
            <a:pPr algn="ctr"/>
            <a:r>
              <a:rPr lang="ca-ES" sz="900" b="1" i="1" dirty="0"/>
              <a:t>Si haguessis de començar de nou, triaries la mateixa universitat?</a:t>
            </a:r>
            <a:endParaRPr lang="es-ES" sz="900" b="1" i="1" dirty="0"/>
          </a:p>
        </p:txBody>
      </p:sp>
      <p:sp>
        <p:nvSpPr>
          <p:cNvPr id="19" name="18 CuadroTexto"/>
          <p:cNvSpPr txBox="1"/>
          <p:nvPr/>
        </p:nvSpPr>
        <p:spPr>
          <a:xfrm>
            <a:off x="2988530" y="3269015"/>
            <a:ext cx="2952328" cy="400110"/>
          </a:xfrm>
          <a:prstGeom prst="rect">
            <a:avLst/>
          </a:prstGeom>
          <a:noFill/>
        </p:spPr>
        <p:txBody>
          <a:bodyPr wrap="square">
            <a:spAutoFit/>
          </a:bodyPr>
          <a:lstStyle/>
          <a:p>
            <a:pPr algn="ctr">
              <a:defRPr/>
            </a:pPr>
            <a:r>
              <a:rPr lang="ca-ES" sz="1000" i="1" dirty="0">
                <a:latin typeface="+mn-lt"/>
                <a:ea typeface="Helvetica" charset="0"/>
                <a:cs typeface="Helvetica" charset="0"/>
                <a:sym typeface="Helvetica" charset="0"/>
              </a:rPr>
              <a:t>Base: 28</a:t>
            </a:r>
          </a:p>
          <a:p>
            <a:pPr algn="ctr">
              <a:defRPr/>
            </a:pPr>
            <a:endParaRPr lang="ca-ES" sz="1000" i="1" dirty="0">
              <a:latin typeface="+mn-lt"/>
              <a:ea typeface="Helvetica" charset="0"/>
              <a:cs typeface="Helvetica" charset="0"/>
              <a:sym typeface="Helvetica" charset="0"/>
            </a:endParaRPr>
          </a:p>
        </p:txBody>
      </p:sp>
      <p:graphicFrame>
        <p:nvGraphicFramePr>
          <p:cNvPr id="20" name="19 Gráfico"/>
          <p:cNvGraphicFramePr/>
          <p:nvPr>
            <p:extLst/>
          </p:nvPr>
        </p:nvGraphicFramePr>
        <p:xfrm>
          <a:off x="1404354" y="1612831"/>
          <a:ext cx="6096000" cy="1512168"/>
        </p:xfrm>
        <a:graphic>
          <a:graphicData uri="http://schemas.openxmlformats.org/drawingml/2006/chart">
            <c:chart xmlns:c="http://schemas.openxmlformats.org/drawingml/2006/chart" xmlns:r="http://schemas.openxmlformats.org/officeDocument/2006/relationships" r:id="rId2"/>
          </a:graphicData>
        </a:graphic>
      </p:graphicFrame>
      <p:sp>
        <p:nvSpPr>
          <p:cNvPr id="11" name="17 Rectángulo">
            <a:extLst>
              <a:ext uri="{FF2B5EF4-FFF2-40B4-BE49-F238E27FC236}">
                <a16:creationId xmlns:a16="http://schemas.microsoft.com/office/drawing/2014/main" xmlns="" id="{5BA95820-B48C-4DF5-B2AE-AF528E377157}"/>
              </a:ext>
            </a:extLst>
          </p:cNvPr>
          <p:cNvSpPr/>
          <p:nvPr/>
        </p:nvSpPr>
        <p:spPr>
          <a:xfrm>
            <a:off x="3081937" y="4002076"/>
            <a:ext cx="1653018" cy="246221"/>
          </a:xfrm>
          <a:prstGeom prst="rect">
            <a:avLst/>
          </a:prstGeom>
        </p:spPr>
        <p:txBody>
          <a:bodyPr wrap="none">
            <a:spAutoFit/>
          </a:bodyPr>
          <a:lstStyle/>
          <a:p>
            <a:pPr algn="ctr"/>
            <a:r>
              <a:rPr lang="ca-ES" sz="1000" b="1" i="1" dirty="0"/>
              <a:t>Per quin/s motiu/s?</a:t>
            </a:r>
            <a:endParaRPr lang="es-ES" sz="1000" b="1" i="1" dirty="0"/>
          </a:p>
        </p:txBody>
      </p:sp>
      <p:sp>
        <p:nvSpPr>
          <p:cNvPr id="12" name="18 CuadroTexto">
            <a:extLst>
              <a:ext uri="{FF2B5EF4-FFF2-40B4-BE49-F238E27FC236}">
                <a16:creationId xmlns:a16="http://schemas.microsoft.com/office/drawing/2014/main" xmlns="" id="{D5DB35F0-72E0-474E-A226-3C58171BDE73}"/>
              </a:ext>
            </a:extLst>
          </p:cNvPr>
          <p:cNvSpPr txBox="1"/>
          <p:nvPr/>
        </p:nvSpPr>
        <p:spPr>
          <a:xfrm>
            <a:off x="2433149" y="5873704"/>
            <a:ext cx="2952328" cy="400110"/>
          </a:xfrm>
          <a:prstGeom prst="rect">
            <a:avLst/>
          </a:prstGeom>
          <a:noFill/>
        </p:spPr>
        <p:txBody>
          <a:bodyPr wrap="square">
            <a:spAutoFit/>
          </a:bodyPr>
          <a:lstStyle/>
          <a:p>
            <a:pPr algn="ctr">
              <a:defRPr/>
            </a:pPr>
            <a:r>
              <a:rPr lang="ca-ES" sz="1000" i="1" dirty="0">
                <a:latin typeface="+mn-lt"/>
                <a:ea typeface="Helvetica" charset="0"/>
                <a:cs typeface="Helvetica" charset="0"/>
                <a:sym typeface="Helvetica" charset="0"/>
              </a:rPr>
              <a:t>Base (no triaria la mateixa universitat): 16</a:t>
            </a:r>
          </a:p>
          <a:p>
            <a:pPr algn="ctr">
              <a:defRPr/>
            </a:pPr>
            <a:r>
              <a:rPr lang="ca-ES" sz="1000" i="1" dirty="0">
                <a:latin typeface="+mn-lt"/>
                <a:ea typeface="Helvetica" charset="0"/>
                <a:cs typeface="Helvetica" charset="0"/>
                <a:sym typeface="Helvetica" charset="0"/>
              </a:rPr>
              <a:t>MÚLTIPLE</a:t>
            </a:r>
          </a:p>
        </p:txBody>
      </p:sp>
      <p:graphicFrame>
        <p:nvGraphicFramePr>
          <p:cNvPr id="14" name="19 Gráfico">
            <a:extLst>
              <a:ext uri="{FF2B5EF4-FFF2-40B4-BE49-F238E27FC236}">
                <a16:creationId xmlns:a16="http://schemas.microsoft.com/office/drawing/2014/main" xmlns="" id="{8E4ADF1A-593C-418E-8015-50BAC13DD3D6}"/>
              </a:ext>
            </a:extLst>
          </p:cNvPr>
          <p:cNvGraphicFramePr/>
          <p:nvPr>
            <p:extLst/>
          </p:nvPr>
        </p:nvGraphicFramePr>
        <p:xfrm>
          <a:off x="-339704" y="4320305"/>
          <a:ext cx="8135937" cy="1409383"/>
        </p:xfrm>
        <a:graphic>
          <a:graphicData uri="http://schemas.openxmlformats.org/drawingml/2006/chart">
            <c:chart xmlns:c="http://schemas.openxmlformats.org/drawingml/2006/chart" xmlns:r="http://schemas.openxmlformats.org/officeDocument/2006/relationships" r:id="rId3"/>
          </a:graphicData>
        </a:graphic>
      </p:graphicFrame>
      <p:sp>
        <p:nvSpPr>
          <p:cNvPr id="17" name="9 Rectángulo">
            <a:extLst>
              <a:ext uri="{FF2B5EF4-FFF2-40B4-BE49-F238E27FC236}">
                <a16:creationId xmlns:a16="http://schemas.microsoft.com/office/drawing/2014/main" xmlns="" id="{7C5CA1EA-E4A8-4EB5-9F14-48D575480B3D}"/>
              </a:ext>
            </a:extLst>
          </p:cNvPr>
          <p:cNvSpPr/>
          <p:nvPr/>
        </p:nvSpPr>
        <p:spPr>
          <a:xfrm>
            <a:off x="7696154" y="3511311"/>
            <a:ext cx="1495347" cy="3216265"/>
          </a:xfrm>
          <a:prstGeom prst="rect">
            <a:avLst/>
          </a:prstGeom>
        </p:spPr>
        <p:txBody>
          <a:bodyPr wrap="square">
            <a:spAutoFit/>
          </a:bodyPr>
          <a:lstStyle/>
          <a:p>
            <a:r>
              <a:rPr lang="es-ES" sz="700" dirty="0"/>
              <a:t>“</a:t>
            </a:r>
            <a:r>
              <a:rPr lang="es-ES" sz="700" dirty="0" err="1"/>
              <a:t>Aprenentatge</a:t>
            </a:r>
            <a:r>
              <a:rPr lang="es-ES" sz="700" dirty="0"/>
              <a:t> </a:t>
            </a:r>
            <a:r>
              <a:rPr lang="es-ES" sz="700" dirty="0" err="1"/>
              <a:t>lleuger</a:t>
            </a:r>
            <a:r>
              <a:rPr lang="es-ES" sz="700" dirty="0"/>
              <a:t>”</a:t>
            </a:r>
          </a:p>
          <a:p>
            <a:r>
              <a:rPr lang="es-ES" sz="700" dirty="0"/>
              <a:t>“</a:t>
            </a:r>
            <a:r>
              <a:rPr lang="es-ES" sz="700" dirty="0" err="1"/>
              <a:t>Formació</a:t>
            </a:r>
            <a:r>
              <a:rPr lang="es-ES" sz="700" dirty="0"/>
              <a:t> no completa”</a:t>
            </a:r>
          </a:p>
          <a:p>
            <a:r>
              <a:rPr lang="es-ES" sz="700" dirty="0"/>
              <a:t>“Mala gestión”</a:t>
            </a:r>
          </a:p>
          <a:p>
            <a:r>
              <a:rPr lang="es-ES" sz="700" dirty="0"/>
              <a:t>“No ha </a:t>
            </a:r>
            <a:r>
              <a:rPr lang="es-ES" sz="700" dirty="0" err="1"/>
              <a:t>complert</a:t>
            </a:r>
            <a:r>
              <a:rPr lang="es-ES" sz="700" dirty="0"/>
              <a:t> les </a:t>
            </a:r>
            <a:r>
              <a:rPr lang="es-ES" sz="700" dirty="0" err="1"/>
              <a:t>meves</a:t>
            </a:r>
            <a:r>
              <a:rPr lang="es-ES" sz="700" dirty="0"/>
              <a:t> </a:t>
            </a:r>
            <a:r>
              <a:rPr lang="es-ES" sz="700" dirty="0" err="1"/>
              <a:t>expecatives</a:t>
            </a:r>
            <a:r>
              <a:rPr lang="es-ES" sz="700" dirty="0"/>
              <a:t> en </a:t>
            </a:r>
            <a:r>
              <a:rPr lang="es-ES" sz="700" dirty="0" err="1"/>
              <a:t>quant</a:t>
            </a:r>
            <a:r>
              <a:rPr lang="es-ES" sz="700" dirty="0"/>
              <a:t> a </a:t>
            </a:r>
            <a:r>
              <a:rPr lang="es-ES" sz="700" dirty="0" err="1"/>
              <a:t>profesorat</a:t>
            </a:r>
            <a:r>
              <a:rPr lang="es-ES" sz="700" dirty="0"/>
              <a:t> i </a:t>
            </a:r>
            <a:r>
              <a:rPr lang="es-ES" sz="700" dirty="0" err="1"/>
              <a:t>materies</a:t>
            </a:r>
            <a:r>
              <a:rPr lang="es-ES" sz="700" dirty="0"/>
              <a:t>. El </a:t>
            </a:r>
            <a:r>
              <a:rPr lang="es-ES" sz="700" dirty="0" err="1"/>
              <a:t>nivell</a:t>
            </a:r>
            <a:r>
              <a:rPr lang="es-ES" sz="700" dirty="0"/>
              <a:t> </a:t>
            </a:r>
            <a:r>
              <a:rPr lang="es-ES" sz="700" dirty="0" err="1"/>
              <a:t>d'ensenyament</a:t>
            </a:r>
            <a:r>
              <a:rPr lang="es-ES" sz="700" dirty="0"/>
              <a:t> ha </a:t>
            </a:r>
            <a:r>
              <a:rPr lang="es-ES" sz="700" dirty="0" err="1"/>
              <a:t>estat</a:t>
            </a:r>
            <a:r>
              <a:rPr lang="es-ES" sz="700" dirty="0"/>
              <a:t> </a:t>
            </a:r>
            <a:r>
              <a:rPr lang="es-ES" sz="700" dirty="0" err="1"/>
              <a:t>baix</a:t>
            </a:r>
            <a:r>
              <a:rPr lang="es-ES" sz="700" dirty="0"/>
              <a:t>.”</a:t>
            </a:r>
          </a:p>
          <a:p>
            <a:r>
              <a:rPr lang="es-ES" sz="700" dirty="0"/>
              <a:t>“</a:t>
            </a:r>
            <a:r>
              <a:rPr lang="es-ES" sz="700" dirty="0" err="1"/>
              <a:t>Professors</a:t>
            </a:r>
            <a:r>
              <a:rPr lang="es-ES" sz="700" dirty="0"/>
              <a:t> i </a:t>
            </a:r>
            <a:r>
              <a:rPr lang="es-ES" sz="700" dirty="0" err="1"/>
              <a:t>dificultat</a:t>
            </a:r>
            <a:r>
              <a:rPr lang="es-ES" sz="700" dirty="0"/>
              <a:t>”</a:t>
            </a:r>
          </a:p>
          <a:p>
            <a:r>
              <a:rPr lang="es-ES" sz="700" dirty="0"/>
              <a:t>“Sector </a:t>
            </a:r>
            <a:r>
              <a:rPr lang="es-ES" sz="700" dirty="0" err="1"/>
              <a:t>equivocat</a:t>
            </a:r>
            <a:r>
              <a:rPr lang="es-ES" sz="700" dirty="0"/>
              <a:t>”</a:t>
            </a:r>
          </a:p>
          <a:p>
            <a:r>
              <a:rPr lang="es-ES" sz="700" dirty="0"/>
              <a:t>“siento que no me han preparado todo lo que deberían, pocas prácticas, sobran materias como publicidad que sinceramente no aprendí nada, falta </a:t>
            </a:r>
            <a:r>
              <a:rPr lang="es-ES" sz="700" dirty="0" err="1"/>
              <a:t>innovació</a:t>
            </a:r>
            <a:r>
              <a:rPr lang="es-ES" sz="700" dirty="0"/>
              <a:t>”</a:t>
            </a:r>
          </a:p>
          <a:p>
            <a:r>
              <a:rPr lang="es-ES" sz="700" dirty="0"/>
              <a:t>“Una gran </a:t>
            </a:r>
            <a:r>
              <a:rPr lang="es-ES" sz="700" dirty="0" err="1"/>
              <a:t>irregularitat</a:t>
            </a:r>
            <a:r>
              <a:rPr lang="es-ES" sz="700" dirty="0"/>
              <a:t> entre el </a:t>
            </a:r>
            <a:r>
              <a:rPr lang="es-ES" sz="700" dirty="0" err="1"/>
              <a:t>cost</a:t>
            </a:r>
            <a:r>
              <a:rPr lang="es-ES" sz="700" dirty="0"/>
              <a:t> </a:t>
            </a:r>
            <a:r>
              <a:rPr lang="es-ES" sz="700" dirty="0" err="1"/>
              <a:t>educatiu</a:t>
            </a:r>
            <a:r>
              <a:rPr lang="es-ES" sz="700" dirty="0"/>
              <a:t> y </a:t>
            </a:r>
            <a:r>
              <a:rPr lang="es-ES" sz="700" dirty="0" err="1"/>
              <a:t>formatiu</a:t>
            </a:r>
            <a:r>
              <a:rPr lang="es-ES" sz="700" dirty="0"/>
              <a:t> </a:t>
            </a:r>
            <a:r>
              <a:rPr lang="es-ES" sz="700" dirty="0" err="1"/>
              <a:t>hoteler</a:t>
            </a:r>
            <a:r>
              <a:rPr lang="es-ES" sz="700" dirty="0"/>
              <a:t> </a:t>
            </a:r>
            <a:r>
              <a:rPr lang="es-ES" sz="700" dirty="0" err="1"/>
              <a:t>amb</a:t>
            </a:r>
            <a:r>
              <a:rPr lang="es-ES" sz="700" dirty="0"/>
              <a:t> la </a:t>
            </a:r>
            <a:r>
              <a:rPr lang="es-ES" sz="700" dirty="0" err="1"/>
              <a:t>realitat</a:t>
            </a:r>
            <a:r>
              <a:rPr lang="es-ES" sz="700" dirty="0"/>
              <a:t> </a:t>
            </a:r>
            <a:r>
              <a:rPr lang="es-ES" sz="700" dirty="0" err="1"/>
              <a:t>d'aquest</a:t>
            </a:r>
            <a:r>
              <a:rPr lang="es-ES" sz="700" dirty="0"/>
              <a:t> </a:t>
            </a:r>
            <a:r>
              <a:rPr lang="es-ES" sz="700" dirty="0" err="1"/>
              <a:t>mateix</a:t>
            </a:r>
            <a:r>
              <a:rPr lang="es-ES" sz="700" dirty="0"/>
              <a:t>”</a:t>
            </a:r>
          </a:p>
          <a:p>
            <a:r>
              <a:rPr lang="es-ES" sz="700" dirty="0"/>
              <a:t>“Valor </a:t>
            </a:r>
            <a:r>
              <a:rPr lang="es-ES" sz="700" dirty="0" err="1"/>
              <a:t>d’aprenentatge</a:t>
            </a:r>
            <a:r>
              <a:rPr lang="es-ES" sz="700" dirty="0"/>
              <a:t> </a:t>
            </a:r>
            <a:r>
              <a:rPr lang="es-ES" sz="700" dirty="0" err="1"/>
              <a:t>molt</a:t>
            </a:r>
            <a:r>
              <a:rPr lang="es-ES" sz="700" dirty="0"/>
              <a:t> </a:t>
            </a:r>
            <a:r>
              <a:rPr lang="es-ES" sz="700" dirty="0" err="1"/>
              <a:t>baix</a:t>
            </a:r>
            <a:r>
              <a:rPr lang="es-ES" sz="700" dirty="0"/>
              <a:t>, </a:t>
            </a:r>
            <a:r>
              <a:rPr lang="es-ES" sz="700" dirty="0" err="1"/>
              <a:t>pessim</a:t>
            </a:r>
            <a:r>
              <a:rPr lang="es-ES" sz="700" dirty="0"/>
              <a:t> </a:t>
            </a:r>
            <a:r>
              <a:rPr lang="es-ES" sz="700" dirty="0" err="1"/>
              <a:t>professorat</a:t>
            </a:r>
            <a:r>
              <a:rPr lang="es-ES" sz="700" dirty="0"/>
              <a:t>, </a:t>
            </a:r>
            <a:r>
              <a:rPr lang="es-ES" sz="700" dirty="0" err="1"/>
              <a:t>teoria</a:t>
            </a:r>
            <a:r>
              <a:rPr lang="es-ES" sz="700" dirty="0"/>
              <a:t> i practica </a:t>
            </a:r>
            <a:r>
              <a:rPr lang="es-ES" sz="700" dirty="0" err="1"/>
              <a:t>toralment</a:t>
            </a:r>
            <a:r>
              <a:rPr lang="es-ES" sz="700" dirty="0"/>
              <a:t> </a:t>
            </a:r>
            <a:r>
              <a:rPr lang="es-ES" sz="700" dirty="0" err="1"/>
              <a:t>contraposades</a:t>
            </a:r>
            <a:r>
              <a:rPr lang="es-ES" sz="700" dirty="0"/>
              <a:t>...”</a:t>
            </a:r>
          </a:p>
          <a:p>
            <a:r>
              <a:rPr lang="es-ES" sz="700" dirty="0"/>
              <a:t>“</a:t>
            </a:r>
            <a:r>
              <a:rPr lang="es-ES" sz="700" dirty="0" err="1"/>
              <a:t>Vam</a:t>
            </a:r>
            <a:r>
              <a:rPr lang="es-ES" sz="700" dirty="0"/>
              <a:t> </a:t>
            </a:r>
            <a:r>
              <a:rPr lang="es-ES" sz="700" dirty="0" err="1"/>
              <a:t>començar</a:t>
            </a:r>
            <a:r>
              <a:rPr lang="es-ES" sz="700" dirty="0"/>
              <a:t> el </a:t>
            </a:r>
            <a:r>
              <a:rPr lang="es-ES" sz="700" dirty="0" err="1"/>
              <a:t>mateix</a:t>
            </a:r>
            <a:r>
              <a:rPr lang="es-ES" sz="700" dirty="0"/>
              <a:t> </a:t>
            </a:r>
            <a:r>
              <a:rPr lang="es-ES" sz="700" dirty="0" err="1"/>
              <a:t>any</a:t>
            </a:r>
            <a:r>
              <a:rPr lang="es-ES" sz="700" dirty="0"/>
              <a:t> que </a:t>
            </a:r>
            <a:r>
              <a:rPr lang="es-ES" sz="700" dirty="0" err="1"/>
              <a:t>sortia</a:t>
            </a:r>
            <a:r>
              <a:rPr lang="es-ES" sz="700" dirty="0"/>
              <a:t> el </a:t>
            </a:r>
            <a:r>
              <a:rPr lang="es-ES" sz="700" dirty="0" err="1"/>
              <a:t>grau</a:t>
            </a:r>
            <a:r>
              <a:rPr lang="es-ES" sz="700" dirty="0"/>
              <a:t> i varen ser </a:t>
            </a:r>
            <a:r>
              <a:rPr lang="es-ES" sz="700" dirty="0" err="1"/>
              <a:t>els</a:t>
            </a:r>
            <a:r>
              <a:rPr lang="es-ES" sz="700" dirty="0"/>
              <a:t> </a:t>
            </a:r>
            <a:r>
              <a:rPr lang="es-ES" sz="700" dirty="0" err="1"/>
              <a:t>conills</a:t>
            </a:r>
            <a:r>
              <a:rPr lang="es-ES" sz="700" dirty="0"/>
              <a:t> de </a:t>
            </a:r>
            <a:r>
              <a:rPr lang="es-ES" sz="700" dirty="0" err="1"/>
              <a:t>laboratori</a:t>
            </a:r>
            <a:r>
              <a:rPr lang="es-ES" sz="700" dirty="0"/>
              <a:t>”</a:t>
            </a:r>
          </a:p>
        </p:txBody>
      </p:sp>
      <p:sp>
        <p:nvSpPr>
          <p:cNvPr id="21" name="68 Rectángulo">
            <a:extLst>
              <a:ext uri="{FF2B5EF4-FFF2-40B4-BE49-F238E27FC236}">
                <a16:creationId xmlns:a16="http://schemas.microsoft.com/office/drawing/2014/main" xmlns="" id="{5AC32E5F-F71C-4AB9-8D02-702EDB3E3489}"/>
              </a:ext>
            </a:extLst>
          </p:cNvPr>
          <p:cNvSpPr/>
          <p:nvPr/>
        </p:nvSpPr>
        <p:spPr>
          <a:xfrm>
            <a:off x="6896045" y="5284644"/>
            <a:ext cx="666589" cy="215444"/>
          </a:xfrm>
          <a:prstGeom prst="rect">
            <a:avLst/>
          </a:prstGeom>
        </p:spPr>
        <p:txBody>
          <a:bodyPr wrap="square">
            <a:spAutoFit/>
          </a:bodyPr>
          <a:lstStyle/>
          <a:p>
            <a:r>
              <a:rPr lang="ca-ES" sz="800" b="1" i="1" dirty="0">
                <a:solidFill>
                  <a:srgbClr val="000000"/>
                </a:solidFill>
                <a:sym typeface="Helvetica" charset="0"/>
              </a:rPr>
              <a:t>Altres</a:t>
            </a:r>
            <a:endParaRPr lang="es-ES" sz="800" dirty="0"/>
          </a:p>
        </p:txBody>
      </p:sp>
      <p:sp>
        <p:nvSpPr>
          <p:cNvPr id="22" name="13 Cerrar llave">
            <a:extLst>
              <a:ext uri="{FF2B5EF4-FFF2-40B4-BE49-F238E27FC236}">
                <a16:creationId xmlns:a16="http://schemas.microsoft.com/office/drawing/2014/main" xmlns="" id="{880A6033-9D19-4309-B949-CEAF6914DC7D}"/>
              </a:ext>
            </a:extLst>
          </p:cNvPr>
          <p:cNvSpPr/>
          <p:nvPr/>
        </p:nvSpPr>
        <p:spPr bwMode="auto">
          <a:xfrm rot="10800000">
            <a:off x="7464345" y="3542510"/>
            <a:ext cx="538894" cy="3126849"/>
          </a:xfrm>
          <a:prstGeom prst="rightBrace">
            <a:avLst>
              <a:gd name="adj1" fmla="val 8333"/>
              <a:gd name="adj2" fmla="val 40350"/>
            </a:avLst>
          </a:prstGeom>
          <a:noFill/>
          <a:ln w="19050" cap="flat" cmpd="sng" algn="ctr">
            <a:solidFill>
              <a:schemeClr val="tx1"/>
            </a:solidFill>
            <a:prstDash val="solid"/>
            <a:round/>
            <a:headEnd type="none" w="med" len="med"/>
            <a:tailEnd type="none"/>
          </a:ln>
          <a:effectLst/>
        </p:spPr>
        <p:txBody>
          <a:bodyPr rtlCol="0" anchor="ctr"/>
          <a:lstStyle/>
          <a:p>
            <a:pPr algn="ctr"/>
            <a:endParaRPr lang="es-ES"/>
          </a:p>
        </p:txBody>
      </p:sp>
      <p:pic>
        <p:nvPicPr>
          <p:cNvPr id="15" name="Picture 1">
            <a:extLst>
              <a:ext uri="{FF2B5EF4-FFF2-40B4-BE49-F238E27FC236}">
                <a16:creationId xmlns:a16="http://schemas.microsoft.com/office/drawing/2014/main" xmlns="" id="{977770FF-1A04-4363-BFDF-F477DB991824}"/>
              </a:ext>
            </a:extLst>
          </p:cNvPr>
          <p:cNvPicPr>
            <a:picLocks noChangeAspect="1" noChangeArrowheads="1"/>
          </p:cNvPicPr>
          <p:nvPr/>
        </p:nvPicPr>
        <p:blipFill>
          <a:blip r:embed="rId4" cstate="print"/>
          <a:srcRect/>
          <a:stretch>
            <a:fillRect/>
          </a:stretch>
        </p:blipFill>
        <p:spPr bwMode="auto">
          <a:xfrm>
            <a:off x="0" y="0"/>
            <a:ext cx="9144000" cy="6858000"/>
          </a:xfrm>
          <a:prstGeom prst="rect">
            <a:avLst/>
          </a:prstGeom>
          <a:noFill/>
          <a:ln w="9525">
            <a:noFill/>
            <a:miter lim="800000"/>
            <a:headEnd/>
            <a:tailEnd/>
          </a:ln>
        </p:spPr>
      </p:pic>
      <p:sp>
        <p:nvSpPr>
          <p:cNvPr id="16" name="Rectangle 5">
            <a:extLst>
              <a:ext uri="{FF2B5EF4-FFF2-40B4-BE49-F238E27FC236}">
                <a16:creationId xmlns:a16="http://schemas.microsoft.com/office/drawing/2014/main" xmlns="" id="{D2E3C5AE-EA24-4FF8-87EF-0B3F9A9A2201}"/>
              </a:ext>
            </a:extLst>
          </p:cNvPr>
          <p:cNvSpPr>
            <a:spLocks noChangeArrowheads="1"/>
          </p:cNvSpPr>
          <p:nvPr/>
        </p:nvSpPr>
        <p:spPr bwMode="auto">
          <a:xfrm>
            <a:off x="0" y="2924175"/>
            <a:ext cx="9144000" cy="1008063"/>
          </a:xfrm>
          <a:prstGeom prst="rect">
            <a:avLst/>
          </a:prstGeom>
          <a:solidFill>
            <a:srgbClr val="6A1727">
              <a:alpha val="85097"/>
            </a:srgbClr>
          </a:solidFill>
          <a:ln w="9525">
            <a:noFill/>
            <a:miter lim="800000"/>
            <a:headEnd/>
            <a:tailEnd/>
          </a:ln>
        </p:spPr>
        <p:txBody>
          <a:bodyPr wrap="none" anchor="ctr"/>
          <a:lstStyle/>
          <a:p>
            <a:endParaRPr lang="es-ES_tradnl"/>
          </a:p>
        </p:txBody>
      </p:sp>
      <p:sp>
        <p:nvSpPr>
          <p:cNvPr id="23" name="Text Box 6">
            <a:extLst>
              <a:ext uri="{FF2B5EF4-FFF2-40B4-BE49-F238E27FC236}">
                <a16:creationId xmlns:a16="http://schemas.microsoft.com/office/drawing/2014/main" xmlns="" id="{FFE0ED5E-BD6E-4D33-A04F-D717EB95BF7D}"/>
              </a:ext>
            </a:extLst>
          </p:cNvPr>
          <p:cNvSpPr txBox="1">
            <a:spLocks noChangeArrowheads="1"/>
          </p:cNvSpPr>
          <p:nvPr/>
        </p:nvSpPr>
        <p:spPr bwMode="auto">
          <a:xfrm>
            <a:off x="0" y="3182938"/>
            <a:ext cx="9144000" cy="461962"/>
          </a:xfrm>
          <a:prstGeom prst="rect">
            <a:avLst/>
          </a:prstGeom>
          <a:noFill/>
          <a:ln w="12700">
            <a:noFill/>
            <a:miter lim="800000"/>
            <a:headEnd/>
            <a:tailEnd/>
          </a:ln>
        </p:spPr>
        <p:txBody>
          <a:bodyPr>
            <a:spAutoFit/>
          </a:bodyPr>
          <a:lstStyle/>
          <a:p>
            <a:pPr algn="ctr" eaLnBrk="0">
              <a:spcBef>
                <a:spcPct val="50000"/>
              </a:spcBef>
              <a:buClr>
                <a:srgbClr val="CC0000"/>
              </a:buClr>
              <a:buFont typeface="Wingdings" pitchFamily="2" charset="2"/>
              <a:buNone/>
              <a:defRPr/>
            </a:pPr>
            <a:r>
              <a:rPr lang="ca-ES" sz="2400" b="1" dirty="0">
                <a:solidFill>
                  <a:schemeClr val="bg1"/>
                </a:solidFill>
                <a:latin typeface="+mn-lt"/>
                <a:ea typeface="Helvetica" charset="0"/>
                <a:cs typeface="Helvetica" charset="0"/>
                <a:sym typeface="Helvetica" charset="0"/>
              </a:rPr>
              <a:t>9. Annex</a:t>
            </a:r>
          </a:p>
        </p:txBody>
      </p:sp>
    </p:spTree>
    <p:extLst>
      <p:ext uri="{BB962C8B-B14F-4D97-AF65-F5344CB8AC3E}">
        <p14:creationId xmlns:p14="http://schemas.microsoft.com/office/powerpoint/2010/main" val="3612735200"/>
      </p:ext>
    </p:extLst>
  </p:cSld>
  <p:clrMapOvr>
    <a:masterClrMapping/>
  </p:clrMapOvr>
  <p:transition>
    <p:strips dir="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16" fill="hold" grpId="0" nodeType="with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box(in)">
                                      <p:cBhvr>
                                        <p:cTn id="7"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Text Box 42"/>
          <p:cNvSpPr txBox="1">
            <a:spLocks noChangeArrowheads="1"/>
          </p:cNvSpPr>
          <p:nvPr/>
        </p:nvSpPr>
        <p:spPr bwMode="auto">
          <a:xfrm>
            <a:off x="0" y="0"/>
            <a:ext cx="9144000" cy="692150"/>
          </a:xfrm>
          <a:prstGeom prst="rect">
            <a:avLst/>
          </a:prstGeom>
          <a:noFill/>
          <a:ln w="12700">
            <a:noFill/>
            <a:miter lim="800000"/>
            <a:headEnd/>
            <a:tailEnd/>
          </a:ln>
        </p:spPr>
        <p:txBody>
          <a:bodyPr anchor="ctr"/>
          <a:lstStyle/>
          <a:p>
            <a:pPr algn="ctr" eaLnBrk="0" hangingPunct="0">
              <a:spcBef>
                <a:spcPct val="50000"/>
              </a:spcBef>
              <a:buClr>
                <a:srgbClr val="CC0000"/>
              </a:buClr>
              <a:buFont typeface="Wingdings" pitchFamily="2" charset="2"/>
              <a:buNone/>
            </a:pPr>
            <a:r>
              <a:rPr lang="ca-ES" sz="2000" b="1" dirty="0">
                <a:solidFill>
                  <a:srgbClr val="6A1727"/>
                </a:solidFill>
              </a:rPr>
              <a:t>1. Objectius i metodologia</a:t>
            </a:r>
          </a:p>
        </p:txBody>
      </p:sp>
      <p:sp>
        <p:nvSpPr>
          <p:cNvPr id="22569" name="2 Marcador de número de diapositiva"/>
          <p:cNvSpPr txBox="1">
            <a:spLocks/>
          </p:cNvSpPr>
          <p:nvPr/>
        </p:nvSpPr>
        <p:spPr bwMode="auto">
          <a:xfrm>
            <a:off x="6875463" y="6553200"/>
            <a:ext cx="2133600" cy="188913"/>
          </a:xfrm>
          <a:prstGeom prst="rect">
            <a:avLst/>
          </a:prstGeom>
          <a:noFill/>
          <a:ln w="9525">
            <a:noFill/>
            <a:miter lim="800000"/>
            <a:headEnd/>
            <a:tailEnd/>
          </a:ln>
        </p:spPr>
        <p:txBody>
          <a:bodyPr/>
          <a:lstStyle/>
          <a:p>
            <a:pPr algn="r"/>
            <a:fld id="{998BCFAC-7249-4478-850B-00C86B06036F}" type="slidenum">
              <a:rPr lang="es-ES" sz="900"/>
              <a:pPr algn="r"/>
              <a:t>5</a:t>
            </a:fld>
            <a:endParaRPr lang="es-ES" sz="900"/>
          </a:p>
        </p:txBody>
      </p:sp>
      <p:sp>
        <p:nvSpPr>
          <p:cNvPr id="7" name="6 Rectángulo redondeado"/>
          <p:cNvSpPr/>
          <p:nvPr/>
        </p:nvSpPr>
        <p:spPr>
          <a:xfrm>
            <a:off x="323850" y="857250"/>
            <a:ext cx="8135938" cy="428625"/>
          </a:xfrm>
          <a:prstGeom prst="roundRect">
            <a:avLst/>
          </a:prstGeom>
          <a:solidFill>
            <a:srgbClr val="0066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ca-ES" sz="1600" b="1" dirty="0">
                <a:solidFill>
                  <a:srgbClr val="FFFFFF"/>
                </a:solidFill>
                <a:sym typeface="Helvetica" charset="0"/>
              </a:rPr>
              <a:t>1.2. Metodologia</a:t>
            </a:r>
          </a:p>
        </p:txBody>
      </p:sp>
      <p:sp>
        <p:nvSpPr>
          <p:cNvPr id="34" name="Text Box 28"/>
          <p:cNvSpPr txBox="1">
            <a:spLocks noChangeArrowheads="1"/>
          </p:cNvSpPr>
          <p:nvPr/>
        </p:nvSpPr>
        <p:spPr bwMode="auto">
          <a:xfrm>
            <a:off x="250825" y="1571625"/>
            <a:ext cx="8281615" cy="2289423"/>
          </a:xfrm>
          <a:prstGeom prst="rect">
            <a:avLst/>
          </a:prstGeom>
          <a:noFill/>
          <a:ln w="9525">
            <a:noFill/>
            <a:miter lim="800000"/>
            <a:headEnd/>
            <a:tailEnd/>
          </a:ln>
        </p:spPr>
        <p:txBody>
          <a:bodyPr/>
          <a:lstStyle/>
          <a:p>
            <a:pPr marL="266700" indent="-266700" algn="just">
              <a:buFont typeface="Wingdings" pitchFamily="2" charset="2"/>
              <a:buChar char="q"/>
            </a:pPr>
            <a:r>
              <a:rPr lang="ca-ES" sz="1400" dirty="0"/>
              <a:t>La metodologia utilitzada per la realització de l’estudi ha estat multicanal, combinant enquestes online i telefòniques.</a:t>
            </a:r>
          </a:p>
          <a:p>
            <a:pPr marL="266700" indent="-266700" algn="just">
              <a:buFont typeface="Wingdings" pitchFamily="2" charset="2"/>
              <a:buChar char="q"/>
            </a:pPr>
            <a:endParaRPr lang="ca-ES" sz="1400" dirty="0"/>
          </a:p>
          <a:p>
            <a:pPr marL="266700" indent="-266700" algn="just">
              <a:buFont typeface="Wingdings" pitchFamily="2" charset="2"/>
              <a:buChar char="q"/>
            </a:pPr>
            <a:r>
              <a:rPr lang="ca-ES" sz="1400" dirty="0"/>
              <a:t>Prèviament al contacte des de DEP Institut, cada Escola va dirigir una carta en el seu nom a tots els seus titulats per tal de sol·licitar la seva col·laboració en l’enquesta i donar a conèixer que DEP Institut es posaria en contacte posteriorment.</a:t>
            </a:r>
          </a:p>
          <a:p>
            <a:pPr marL="266700" indent="-266700" algn="just">
              <a:buFont typeface="Wingdings" pitchFamily="2" charset="2"/>
              <a:buChar char="q"/>
            </a:pPr>
            <a:endParaRPr lang="ca-ES" sz="1400" dirty="0"/>
          </a:p>
          <a:p>
            <a:pPr marL="266700" indent="-266700" algn="just">
              <a:buFont typeface="Wingdings" pitchFamily="2" charset="2"/>
              <a:buChar char="q"/>
            </a:pPr>
            <a:r>
              <a:rPr lang="ca-ES" sz="1400" dirty="0"/>
              <a:t>A més, DEP Institut va signar un document d’acord de confidencialitat en el moment del lliurament de la base de dades de contactes.</a:t>
            </a:r>
          </a:p>
          <a:p>
            <a:pPr marL="266700" indent="-266700" algn="just">
              <a:buFont typeface="Wingdings" pitchFamily="2" charset="2"/>
              <a:buChar char="q"/>
            </a:pPr>
            <a:endParaRPr lang="ca-ES" sz="1400" dirty="0"/>
          </a:p>
          <a:p>
            <a:pPr marL="266700" indent="-266700" algn="just">
              <a:buFont typeface="Wingdings" pitchFamily="2" charset="2"/>
              <a:buChar char="q"/>
            </a:pPr>
            <a:endParaRPr lang="ca-ES" sz="1400" dirty="0"/>
          </a:p>
          <a:p>
            <a:pPr marL="266700" indent="-266700" algn="just">
              <a:buFont typeface="Wingdings" pitchFamily="2" charset="2"/>
              <a:buChar char="q"/>
            </a:pPr>
            <a:endParaRPr lang="ca-ES" sz="1400" dirty="0"/>
          </a:p>
          <a:p>
            <a:pPr marL="266700" indent="-266700" algn="just">
              <a:buFont typeface="Wingdings" pitchFamily="2" charset="2"/>
              <a:buChar char="q"/>
            </a:pPr>
            <a:endParaRPr lang="ca-ES" sz="1400" dirty="0"/>
          </a:p>
          <a:p>
            <a:pPr marL="266700" indent="-266700" algn="just"/>
            <a:endParaRPr lang="ca-ES" sz="1400" dirty="0"/>
          </a:p>
          <a:p>
            <a:pPr lvl="1">
              <a:buFontTx/>
              <a:buChar char="-"/>
            </a:pPr>
            <a:endParaRPr lang="ca-ES" sz="1400" dirty="0"/>
          </a:p>
          <a:p>
            <a:endParaRPr lang="ca-ES" sz="1400" dirty="0"/>
          </a:p>
          <a:p>
            <a:pPr marL="266700" indent="-266700" algn="just">
              <a:buFont typeface="Wingdings" pitchFamily="2" charset="2"/>
              <a:buChar char="q"/>
            </a:pPr>
            <a:endParaRPr lang="ca-ES" sz="1400" dirty="0"/>
          </a:p>
          <a:p>
            <a:pPr marL="266700" indent="-266700" algn="just">
              <a:buFont typeface="Wingdings" pitchFamily="2" charset="2"/>
              <a:buChar char="q"/>
            </a:pPr>
            <a:endParaRPr lang="ca-ES" sz="1400" dirty="0"/>
          </a:p>
          <a:p>
            <a:pPr marL="266700" indent="-266700" algn="just">
              <a:buFont typeface="Wingdings" pitchFamily="2" charset="2"/>
              <a:buChar char="q"/>
            </a:pPr>
            <a:endParaRPr lang="ca-ES" sz="1400" dirty="0"/>
          </a:p>
          <a:p>
            <a:pPr marL="266700" indent="-266700" algn="just"/>
            <a:endParaRPr lang="es-ES" sz="1400" dirty="0"/>
          </a:p>
          <a:p>
            <a:pPr marL="266700" indent="-266700" algn="just"/>
            <a:endParaRPr lang="es-ES" sz="1400" dirty="0"/>
          </a:p>
        </p:txBody>
      </p:sp>
    </p:spTree>
  </p:cSld>
  <p:clrMapOvr>
    <a:masterClrMapping/>
  </p:clrMapOvr>
  <p:transition>
    <p:strips dir="rd"/>
  </p:transition>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2 Marcador de número de diapositiva"/>
          <p:cNvSpPr txBox="1">
            <a:spLocks/>
          </p:cNvSpPr>
          <p:nvPr/>
        </p:nvSpPr>
        <p:spPr bwMode="auto">
          <a:xfrm>
            <a:off x="6875463" y="6553200"/>
            <a:ext cx="2133600" cy="188913"/>
          </a:xfrm>
          <a:prstGeom prst="rect">
            <a:avLst/>
          </a:prstGeom>
          <a:noFill/>
          <a:ln w="9525">
            <a:noFill/>
            <a:miter lim="800000"/>
            <a:headEnd/>
            <a:tailEnd/>
          </a:ln>
        </p:spPr>
        <p:txBody>
          <a:bodyPr/>
          <a:lstStyle/>
          <a:p>
            <a:pPr algn="r"/>
            <a:fld id="{8720BE1E-47FA-4AA1-9CEB-894D7F0B8865}" type="slidenum">
              <a:rPr lang="es-ES" sz="900"/>
              <a:pPr algn="r"/>
              <a:t>50</a:t>
            </a:fld>
            <a:endParaRPr lang="es-ES" sz="900" dirty="0"/>
          </a:p>
        </p:txBody>
      </p:sp>
      <p:sp>
        <p:nvSpPr>
          <p:cNvPr id="24" name="Text Box 42"/>
          <p:cNvSpPr txBox="1">
            <a:spLocks noChangeArrowheads="1"/>
          </p:cNvSpPr>
          <p:nvPr/>
        </p:nvSpPr>
        <p:spPr bwMode="auto">
          <a:xfrm>
            <a:off x="0" y="0"/>
            <a:ext cx="9144000" cy="692150"/>
          </a:xfrm>
          <a:prstGeom prst="rect">
            <a:avLst/>
          </a:prstGeom>
          <a:noFill/>
          <a:ln w="12700">
            <a:noFill/>
            <a:miter lim="800000"/>
            <a:headEnd/>
            <a:tailEnd/>
          </a:ln>
        </p:spPr>
        <p:txBody>
          <a:bodyPr anchor="ctr"/>
          <a:lstStyle/>
          <a:p>
            <a:pPr algn="ctr" eaLnBrk="0" hangingPunct="0">
              <a:spcBef>
                <a:spcPct val="50000"/>
              </a:spcBef>
              <a:buClr>
                <a:srgbClr val="CC0000"/>
              </a:buClr>
              <a:buFont typeface="Wingdings" pitchFamily="2" charset="2"/>
              <a:buNone/>
            </a:pPr>
            <a:r>
              <a:rPr lang="ca-ES" sz="2000" b="1" dirty="0">
                <a:solidFill>
                  <a:srgbClr val="6A1727"/>
                </a:solidFill>
              </a:rPr>
              <a:t>9. Annex</a:t>
            </a:r>
          </a:p>
        </p:txBody>
      </p:sp>
      <p:sp>
        <p:nvSpPr>
          <p:cNvPr id="17" name="Text Box 28">
            <a:extLst>
              <a:ext uri="{FF2B5EF4-FFF2-40B4-BE49-F238E27FC236}">
                <a16:creationId xmlns:a16="http://schemas.microsoft.com/office/drawing/2014/main" xmlns="" id="{9D05DC08-5AAA-4A45-941F-7E68B26FA307}"/>
              </a:ext>
            </a:extLst>
          </p:cNvPr>
          <p:cNvSpPr txBox="1">
            <a:spLocks noChangeArrowheads="1"/>
          </p:cNvSpPr>
          <p:nvPr/>
        </p:nvSpPr>
        <p:spPr bwMode="auto">
          <a:xfrm>
            <a:off x="284093" y="1671489"/>
            <a:ext cx="8497888" cy="4881711"/>
          </a:xfrm>
          <a:prstGeom prst="rect">
            <a:avLst/>
          </a:prstGeom>
          <a:noFill/>
          <a:ln w="9525">
            <a:noFill/>
            <a:miter lim="800000"/>
            <a:headEnd/>
            <a:tailEnd/>
          </a:ln>
        </p:spPr>
        <p:txBody>
          <a:bodyPr/>
          <a:lstStyle/>
          <a:p>
            <a:pPr marL="171450" indent="-171450" algn="just">
              <a:lnSpc>
                <a:spcPct val="150000"/>
              </a:lnSpc>
              <a:buClr>
                <a:srgbClr val="006600"/>
              </a:buClr>
              <a:buFont typeface="Arial" panose="020B0604020202020204" pitchFamily="34" charset="0"/>
              <a:buChar char="•"/>
            </a:pPr>
            <a:r>
              <a:rPr lang="pt-BR" sz="1200" i="1" noProof="1">
                <a:solidFill>
                  <a:schemeClr val="tx1">
                    <a:lumMod val="50000"/>
                    <a:lumOff val="50000"/>
                  </a:schemeClr>
                </a:solidFill>
              </a:rPr>
              <a:t>Monitora de menjador</a:t>
            </a:r>
          </a:p>
          <a:p>
            <a:pPr marL="171450" indent="-171450" algn="just">
              <a:lnSpc>
                <a:spcPct val="150000"/>
              </a:lnSpc>
              <a:buClr>
                <a:srgbClr val="006600"/>
              </a:buClr>
              <a:buFont typeface="Arial" panose="020B0604020202020204" pitchFamily="34" charset="0"/>
              <a:buChar char="•"/>
            </a:pPr>
            <a:r>
              <a:rPr lang="pt-BR" sz="1200" i="1" noProof="1">
                <a:solidFill>
                  <a:schemeClr val="tx1">
                    <a:lumMod val="50000"/>
                    <a:lumOff val="50000"/>
                  </a:schemeClr>
                </a:solidFill>
              </a:rPr>
              <a:t>Encargado de proyectos sociales, encargado de estudios.</a:t>
            </a:r>
          </a:p>
          <a:p>
            <a:pPr marL="171450" indent="-171450" algn="just">
              <a:lnSpc>
                <a:spcPct val="150000"/>
              </a:lnSpc>
              <a:buClr>
                <a:srgbClr val="006600"/>
              </a:buClr>
              <a:buFont typeface="Arial" panose="020B0604020202020204" pitchFamily="34" charset="0"/>
              <a:buChar char="•"/>
            </a:pPr>
            <a:r>
              <a:rPr lang="pt-BR" sz="1200" i="1" noProof="1">
                <a:solidFill>
                  <a:schemeClr val="tx1">
                    <a:lumMod val="50000"/>
                    <a:lumOff val="50000"/>
                  </a:schemeClr>
                </a:solidFill>
              </a:rPr>
              <a:t>Fundaciones y ONG</a:t>
            </a:r>
          </a:p>
          <a:p>
            <a:pPr marL="171450" indent="-171450" algn="just">
              <a:lnSpc>
                <a:spcPct val="150000"/>
              </a:lnSpc>
              <a:buClr>
                <a:srgbClr val="006600"/>
              </a:buClr>
              <a:buFont typeface="Arial" panose="020B0604020202020204" pitchFamily="34" charset="0"/>
              <a:buChar char="•"/>
            </a:pPr>
            <a:r>
              <a:rPr lang="pt-BR" sz="1200" i="1" noProof="1">
                <a:solidFill>
                  <a:schemeClr val="tx1">
                    <a:lumMod val="50000"/>
                    <a:lumOff val="50000"/>
                  </a:schemeClr>
                </a:solidFill>
              </a:rPr>
              <a:t>tècnic de Joventut</a:t>
            </a:r>
          </a:p>
          <a:p>
            <a:pPr marL="171450" indent="-171450" algn="just">
              <a:lnSpc>
                <a:spcPct val="150000"/>
              </a:lnSpc>
              <a:buClr>
                <a:srgbClr val="006600"/>
              </a:buClr>
              <a:buFont typeface="Arial" panose="020B0604020202020204" pitchFamily="34" charset="0"/>
              <a:buChar char="•"/>
            </a:pPr>
            <a:r>
              <a:rPr lang="pt-BR" sz="1200" i="1" noProof="1">
                <a:solidFill>
                  <a:schemeClr val="tx1">
                    <a:lumMod val="50000"/>
                    <a:lumOff val="50000"/>
                  </a:schemeClr>
                </a:solidFill>
              </a:rPr>
              <a:t>em sembla que no quadro gaire amb l'enquesta. tinc més de 60 anys, treballo com a director de relacions ciutadanes del casal dels infants i, és clar, que el que he après m'ajuda a millorar l'acciócomunit</a:t>
            </a:r>
          </a:p>
          <a:p>
            <a:pPr marL="171450" indent="-171450" algn="just">
              <a:lnSpc>
                <a:spcPct val="150000"/>
              </a:lnSpc>
              <a:buClr>
                <a:srgbClr val="006600"/>
              </a:buClr>
              <a:buFont typeface="Arial" panose="020B0604020202020204" pitchFamily="34" charset="0"/>
              <a:buChar char="•"/>
            </a:pPr>
            <a:r>
              <a:rPr lang="pt-BR" sz="1200" i="1" noProof="1">
                <a:solidFill>
                  <a:schemeClr val="tx1">
                    <a:lumMod val="50000"/>
                    <a:lumOff val="50000"/>
                  </a:schemeClr>
                </a:solidFill>
              </a:rPr>
              <a:t>Relacionada amb l'àmbit de l'ocupació</a:t>
            </a:r>
          </a:p>
          <a:p>
            <a:pPr marL="171450" indent="-171450" algn="just">
              <a:lnSpc>
                <a:spcPct val="150000"/>
              </a:lnSpc>
              <a:buClr>
                <a:srgbClr val="006600"/>
              </a:buClr>
              <a:buFont typeface="Arial" panose="020B0604020202020204" pitchFamily="34" charset="0"/>
              <a:buChar char="•"/>
            </a:pPr>
            <a:r>
              <a:rPr lang="pt-BR" sz="1200" i="1" noProof="1">
                <a:solidFill>
                  <a:schemeClr val="tx1">
                    <a:lumMod val="50000"/>
                    <a:lumOff val="50000"/>
                  </a:schemeClr>
                </a:solidFill>
              </a:rPr>
              <a:t>Cafeteria comunitària que té per objectiu ajudar a dones refugiades i immigrants.</a:t>
            </a:r>
          </a:p>
          <a:p>
            <a:pPr marL="171450" indent="-171450" algn="just">
              <a:lnSpc>
                <a:spcPct val="150000"/>
              </a:lnSpc>
              <a:buClr>
                <a:srgbClr val="006600"/>
              </a:buClr>
              <a:buFont typeface="Arial" panose="020B0604020202020204" pitchFamily="34" charset="0"/>
              <a:buChar char="•"/>
            </a:pPr>
            <a:r>
              <a:rPr lang="pt-BR" sz="1200" i="1" noProof="1">
                <a:solidFill>
                  <a:schemeClr val="tx1">
                    <a:lumMod val="50000"/>
                    <a:lumOff val="50000"/>
                  </a:schemeClr>
                </a:solidFill>
              </a:rPr>
              <a:t>Sigo en busca de trabajo, pero realizo docencia en carácter auxiliar, ya que no cuento con la titulación para ejercer de catedrático</a:t>
            </a:r>
          </a:p>
          <a:p>
            <a:pPr marL="171450" indent="-171450" algn="just">
              <a:lnSpc>
                <a:spcPct val="150000"/>
              </a:lnSpc>
              <a:buClr>
                <a:srgbClr val="006600"/>
              </a:buClr>
              <a:buFont typeface="Arial" panose="020B0604020202020204" pitchFamily="34" charset="0"/>
              <a:buChar char="•"/>
            </a:pPr>
            <a:r>
              <a:rPr lang="pt-BR" sz="1200" i="1" noProof="1">
                <a:solidFill>
                  <a:schemeClr val="tx1">
                    <a:lumMod val="50000"/>
                    <a:lumOff val="50000"/>
                  </a:schemeClr>
                </a:solidFill>
              </a:rPr>
              <a:t>Tècnic habitatge</a:t>
            </a:r>
          </a:p>
          <a:p>
            <a:pPr marL="171450" indent="-171450" algn="just">
              <a:lnSpc>
                <a:spcPct val="150000"/>
              </a:lnSpc>
              <a:buClr>
                <a:srgbClr val="006600"/>
              </a:buClr>
              <a:buFont typeface="Arial" panose="020B0604020202020204" pitchFamily="34" charset="0"/>
              <a:buChar char="•"/>
            </a:pPr>
            <a:r>
              <a:rPr lang="pt-BR" sz="1200" i="1" noProof="1">
                <a:solidFill>
                  <a:schemeClr val="tx1">
                    <a:lumMod val="50000"/>
                    <a:lumOff val="50000"/>
                  </a:schemeClr>
                </a:solidFill>
              </a:rPr>
              <a:t>SERVEI DE CARA AL PÚBLIC I GERENT DE LOCAL</a:t>
            </a:r>
          </a:p>
          <a:p>
            <a:pPr marL="171450" indent="-171450" algn="just">
              <a:lnSpc>
                <a:spcPct val="150000"/>
              </a:lnSpc>
              <a:buClr>
                <a:srgbClr val="006600"/>
              </a:buClr>
              <a:buFont typeface="Arial" panose="020B0604020202020204" pitchFamily="34" charset="0"/>
              <a:buChar char="•"/>
            </a:pPr>
            <a:r>
              <a:rPr lang="pt-BR" sz="1200" i="1" noProof="1">
                <a:solidFill>
                  <a:schemeClr val="tx1">
                    <a:lumMod val="50000"/>
                    <a:lumOff val="50000"/>
                  </a:schemeClr>
                </a:solidFill>
              </a:rPr>
              <a:t>Treballar Social</a:t>
            </a:r>
          </a:p>
          <a:p>
            <a:pPr marL="171450" indent="-171450" algn="just">
              <a:lnSpc>
                <a:spcPct val="150000"/>
              </a:lnSpc>
              <a:buClr>
                <a:srgbClr val="006600"/>
              </a:buClr>
              <a:buFont typeface="Arial" panose="020B0604020202020204" pitchFamily="34" charset="0"/>
              <a:buChar char="•"/>
            </a:pPr>
            <a:r>
              <a:rPr lang="pt-BR" sz="1200" i="1" noProof="1">
                <a:solidFill>
                  <a:schemeClr val="tx1">
                    <a:lumMod val="50000"/>
                    <a:lumOff val="50000"/>
                  </a:schemeClr>
                </a:solidFill>
              </a:rPr>
              <a:t>Coordinador de cursos de formaci</a:t>
            </a:r>
          </a:p>
        </p:txBody>
      </p:sp>
      <p:sp>
        <p:nvSpPr>
          <p:cNvPr id="6" name="17 Rectángulo">
            <a:extLst>
              <a:ext uri="{FF2B5EF4-FFF2-40B4-BE49-F238E27FC236}">
                <a16:creationId xmlns:a16="http://schemas.microsoft.com/office/drawing/2014/main" xmlns="" id="{EDB86684-BEBB-4C74-960E-3114888903B0}"/>
              </a:ext>
            </a:extLst>
          </p:cNvPr>
          <p:cNvSpPr/>
          <p:nvPr/>
        </p:nvSpPr>
        <p:spPr>
          <a:xfrm>
            <a:off x="2943106" y="1318704"/>
            <a:ext cx="3427541" cy="276999"/>
          </a:xfrm>
          <a:prstGeom prst="rect">
            <a:avLst/>
          </a:prstGeom>
        </p:spPr>
        <p:txBody>
          <a:bodyPr wrap="none">
            <a:spAutoFit/>
          </a:bodyPr>
          <a:lstStyle/>
          <a:p>
            <a:pPr algn="ctr"/>
            <a:r>
              <a:rPr lang="ca-ES" sz="1200" b="1" i="1" dirty="0">
                <a:sym typeface="Helvetica" pitchFamily="34" charset="0"/>
              </a:rPr>
              <a:t>Quin tipus de feina tens o has tingut?</a:t>
            </a:r>
            <a:endParaRPr lang="es-ES" sz="1200" b="1" i="1" dirty="0"/>
          </a:p>
        </p:txBody>
      </p:sp>
      <p:sp>
        <p:nvSpPr>
          <p:cNvPr id="7" name="24 Rectángulo redondeado">
            <a:extLst>
              <a:ext uri="{FF2B5EF4-FFF2-40B4-BE49-F238E27FC236}">
                <a16:creationId xmlns:a16="http://schemas.microsoft.com/office/drawing/2014/main" xmlns="" id="{223E2CAF-1F8E-4806-9A0C-9241D39644CC}"/>
              </a:ext>
            </a:extLst>
          </p:cNvPr>
          <p:cNvSpPr/>
          <p:nvPr/>
        </p:nvSpPr>
        <p:spPr>
          <a:xfrm>
            <a:off x="323850" y="840135"/>
            <a:ext cx="8135938" cy="356617"/>
          </a:xfrm>
          <a:prstGeom prst="roundRect">
            <a:avLst/>
          </a:prstGeom>
          <a:solidFill>
            <a:srgbClr val="0066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ca-ES" sz="1600" b="1" dirty="0">
                <a:solidFill>
                  <a:srgbClr val="FFFFFF"/>
                </a:solidFill>
                <a:sym typeface="Helvetica" pitchFamily="34" charset="0"/>
              </a:rPr>
              <a:t>9.1. Respostes obertes</a:t>
            </a:r>
          </a:p>
        </p:txBody>
      </p:sp>
    </p:spTree>
    <p:extLst>
      <p:ext uri="{BB962C8B-B14F-4D97-AF65-F5344CB8AC3E}">
        <p14:creationId xmlns:p14="http://schemas.microsoft.com/office/powerpoint/2010/main" val="1930252591"/>
      </p:ext>
    </p:extLst>
  </p:cSld>
  <p:clrMapOvr>
    <a:masterClrMapping/>
  </p:clrMapOvr>
  <p:transition>
    <p:strips dir="rd"/>
  </p:transition>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2 Marcador de número de diapositiva"/>
          <p:cNvSpPr txBox="1">
            <a:spLocks/>
          </p:cNvSpPr>
          <p:nvPr/>
        </p:nvSpPr>
        <p:spPr bwMode="auto">
          <a:xfrm>
            <a:off x="6875463" y="6553200"/>
            <a:ext cx="2133600" cy="188913"/>
          </a:xfrm>
          <a:prstGeom prst="rect">
            <a:avLst/>
          </a:prstGeom>
          <a:noFill/>
          <a:ln w="9525">
            <a:noFill/>
            <a:miter lim="800000"/>
            <a:headEnd/>
            <a:tailEnd/>
          </a:ln>
        </p:spPr>
        <p:txBody>
          <a:bodyPr/>
          <a:lstStyle/>
          <a:p>
            <a:pPr algn="r"/>
            <a:fld id="{8720BE1E-47FA-4AA1-9CEB-894D7F0B8865}" type="slidenum">
              <a:rPr lang="es-ES" sz="900"/>
              <a:pPr algn="r"/>
              <a:t>51</a:t>
            </a:fld>
            <a:endParaRPr lang="es-ES" sz="900" dirty="0"/>
          </a:p>
        </p:txBody>
      </p:sp>
      <p:sp>
        <p:nvSpPr>
          <p:cNvPr id="24" name="Text Box 42"/>
          <p:cNvSpPr txBox="1">
            <a:spLocks noChangeArrowheads="1"/>
          </p:cNvSpPr>
          <p:nvPr/>
        </p:nvSpPr>
        <p:spPr bwMode="auto">
          <a:xfrm>
            <a:off x="0" y="0"/>
            <a:ext cx="9144000" cy="692150"/>
          </a:xfrm>
          <a:prstGeom prst="rect">
            <a:avLst/>
          </a:prstGeom>
          <a:noFill/>
          <a:ln w="12700">
            <a:noFill/>
            <a:miter lim="800000"/>
            <a:headEnd/>
            <a:tailEnd/>
          </a:ln>
        </p:spPr>
        <p:txBody>
          <a:bodyPr anchor="ctr"/>
          <a:lstStyle/>
          <a:p>
            <a:pPr algn="ctr" eaLnBrk="0" hangingPunct="0">
              <a:spcBef>
                <a:spcPct val="50000"/>
              </a:spcBef>
              <a:buClr>
                <a:srgbClr val="CC0000"/>
              </a:buClr>
              <a:buFont typeface="Wingdings" pitchFamily="2" charset="2"/>
              <a:buNone/>
            </a:pPr>
            <a:r>
              <a:rPr lang="ca-ES" sz="2000" b="1" dirty="0">
                <a:solidFill>
                  <a:srgbClr val="6A1727"/>
                </a:solidFill>
              </a:rPr>
              <a:t>9. Annex</a:t>
            </a:r>
          </a:p>
        </p:txBody>
      </p:sp>
      <p:sp>
        <p:nvSpPr>
          <p:cNvPr id="17" name="Text Box 28">
            <a:extLst>
              <a:ext uri="{FF2B5EF4-FFF2-40B4-BE49-F238E27FC236}">
                <a16:creationId xmlns:a16="http://schemas.microsoft.com/office/drawing/2014/main" xmlns="" id="{9D05DC08-5AAA-4A45-941F-7E68B26FA307}"/>
              </a:ext>
            </a:extLst>
          </p:cNvPr>
          <p:cNvSpPr txBox="1">
            <a:spLocks noChangeArrowheads="1"/>
          </p:cNvSpPr>
          <p:nvPr/>
        </p:nvSpPr>
        <p:spPr bwMode="auto">
          <a:xfrm>
            <a:off x="323056" y="1976289"/>
            <a:ext cx="8497888" cy="4881711"/>
          </a:xfrm>
          <a:prstGeom prst="rect">
            <a:avLst/>
          </a:prstGeom>
          <a:noFill/>
          <a:ln w="9525">
            <a:noFill/>
            <a:miter lim="800000"/>
            <a:headEnd/>
            <a:tailEnd/>
          </a:ln>
        </p:spPr>
        <p:txBody>
          <a:bodyPr/>
          <a:lstStyle/>
          <a:p>
            <a:pPr marL="171450" indent="-171450" algn="just">
              <a:lnSpc>
                <a:spcPct val="150000"/>
              </a:lnSpc>
              <a:buClr>
                <a:srgbClr val="006600"/>
              </a:buClr>
              <a:buFont typeface="Arial" panose="020B0604020202020204" pitchFamily="34" charset="0"/>
              <a:buChar char="•"/>
            </a:pPr>
            <a:r>
              <a:rPr lang="es-ES" sz="1200" i="1" noProof="1">
                <a:solidFill>
                  <a:schemeClr val="tx1">
                    <a:lumMod val="50000"/>
                    <a:lumOff val="50000"/>
                  </a:schemeClr>
                </a:solidFill>
              </a:rPr>
              <a:t>monitoratge</a:t>
            </a:r>
          </a:p>
          <a:p>
            <a:pPr marL="171450" indent="-171450" algn="just">
              <a:lnSpc>
                <a:spcPct val="150000"/>
              </a:lnSpc>
              <a:buClr>
                <a:srgbClr val="006600"/>
              </a:buClr>
              <a:buFont typeface="Arial" panose="020B0604020202020204" pitchFamily="34" charset="0"/>
              <a:buChar char="•"/>
            </a:pPr>
            <a:r>
              <a:rPr lang="es-ES" sz="1200" i="1" noProof="1">
                <a:solidFill>
                  <a:schemeClr val="tx1">
                    <a:lumMod val="50000"/>
                    <a:lumOff val="50000"/>
                  </a:schemeClr>
                </a:solidFill>
              </a:rPr>
              <a:t>Fer funcionar la cafeteria, treballar amb les dones voluntàries, organitzar tallers..</a:t>
            </a:r>
          </a:p>
        </p:txBody>
      </p:sp>
      <p:sp>
        <p:nvSpPr>
          <p:cNvPr id="8" name="17 Rectángulo">
            <a:extLst>
              <a:ext uri="{FF2B5EF4-FFF2-40B4-BE49-F238E27FC236}">
                <a16:creationId xmlns:a16="http://schemas.microsoft.com/office/drawing/2014/main" xmlns="" id="{37161A42-2B8D-4D6F-808F-367667D3D8C6}"/>
              </a:ext>
            </a:extLst>
          </p:cNvPr>
          <p:cNvSpPr/>
          <p:nvPr/>
        </p:nvSpPr>
        <p:spPr>
          <a:xfrm>
            <a:off x="2483845" y="1318704"/>
            <a:ext cx="4346062" cy="276999"/>
          </a:xfrm>
          <a:prstGeom prst="rect">
            <a:avLst/>
          </a:prstGeom>
        </p:spPr>
        <p:txBody>
          <a:bodyPr wrap="none">
            <a:spAutoFit/>
          </a:bodyPr>
          <a:lstStyle/>
          <a:p>
            <a:pPr algn="ctr"/>
            <a:r>
              <a:rPr lang="pt-BR" sz="1200" b="1" i="1" dirty="0">
                <a:sym typeface="Helvetica" pitchFamily="34" charset="0"/>
              </a:rPr>
              <a:t>[</a:t>
            </a:r>
            <a:r>
              <a:rPr lang="pt-BR" sz="1200" b="1" i="1" dirty="0" err="1">
                <a:sym typeface="Helvetica" pitchFamily="34" charset="0"/>
              </a:rPr>
              <a:t>Altres</a:t>
            </a:r>
            <a:r>
              <a:rPr lang="pt-BR" sz="1200" b="1" i="1" dirty="0">
                <a:sym typeface="Helvetica" pitchFamily="34" charset="0"/>
              </a:rPr>
              <a:t>] Quines </a:t>
            </a:r>
            <a:r>
              <a:rPr lang="pt-BR" sz="1200" b="1" i="1" dirty="0" err="1">
                <a:sym typeface="Helvetica" pitchFamily="34" charset="0"/>
              </a:rPr>
              <a:t>funcions</a:t>
            </a:r>
            <a:r>
              <a:rPr lang="pt-BR" sz="1200" b="1" i="1" dirty="0">
                <a:sym typeface="Helvetica" pitchFamily="34" charset="0"/>
              </a:rPr>
              <a:t>/</a:t>
            </a:r>
            <a:r>
              <a:rPr lang="pt-BR" sz="1200" b="1" i="1" dirty="0" err="1">
                <a:sym typeface="Helvetica" pitchFamily="34" charset="0"/>
              </a:rPr>
              <a:t>àrees</a:t>
            </a:r>
            <a:r>
              <a:rPr lang="pt-BR" sz="1200" b="1" i="1" dirty="0">
                <a:sym typeface="Helvetica" pitchFamily="34" charset="0"/>
              </a:rPr>
              <a:t> </a:t>
            </a:r>
            <a:r>
              <a:rPr lang="pt-BR" sz="1200" b="1" i="1" dirty="0" err="1">
                <a:sym typeface="Helvetica" pitchFamily="34" charset="0"/>
              </a:rPr>
              <a:t>hi</a:t>
            </a:r>
            <a:r>
              <a:rPr lang="pt-BR" sz="1200" b="1" i="1" dirty="0">
                <a:sym typeface="Helvetica" pitchFamily="34" charset="0"/>
              </a:rPr>
              <a:t> </a:t>
            </a:r>
            <a:r>
              <a:rPr lang="pt-BR" sz="1200" b="1" i="1" dirty="0" err="1">
                <a:sym typeface="Helvetica" pitchFamily="34" charset="0"/>
              </a:rPr>
              <a:t>fas</a:t>
            </a:r>
            <a:r>
              <a:rPr lang="pt-BR" sz="1200" b="1" i="1" dirty="0">
                <a:sym typeface="Helvetica" pitchFamily="34" charset="0"/>
              </a:rPr>
              <a:t> o </a:t>
            </a:r>
            <a:r>
              <a:rPr lang="pt-BR" sz="1200" b="1" i="1" dirty="0" err="1">
                <a:sym typeface="Helvetica" pitchFamily="34" charset="0"/>
              </a:rPr>
              <a:t>hi</a:t>
            </a:r>
            <a:r>
              <a:rPr lang="pt-BR" sz="1200" b="1" i="1" dirty="0">
                <a:sym typeface="Helvetica" pitchFamily="34" charset="0"/>
              </a:rPr>
              <a:t> </a:t>
            </a:r>
            <a:r>
              <a:rPr lang="pt-BR" sz="1200" b="1" i="1" dirty="0" err="1">
                <a:sym typeface="Helvetica" pitchFamily="34" charset="0"/>
              </a:rPr>
              <a:t>feies</a:t>
            </a:r>
            <a:r>
              <a:rPr lang="pt-BR" sz="1200" b="1" i="1" dirty="0">
                <a:sym typeface="Helvetica" pitchFamily="34" charset="0"/>
              </a:rPr>
              <a:t>?</a:t>
            </a:r>
            <a:endParaRPr lang="es-ES" sz="1200" b="1" i="1" dirty="0"/>
          </a:p>
        </p:txBody>
      </p:sp>
      <p:sp>
        <p:nvSpPr>
          <p:cNvPr id="9" name="24 Rectángulo redondeado">
            <a:extLst>
              <a:ext uri="{FF2B5EF4-FFF2-40B4-BE49-F238E27FC236}">
                <a16:creationId xmlns:a16="http://schemas.microsoft.com/office/drawing/2014/main" xmlns="" id="{F7A3854C-5460-4E09-8CF3-98C01881191C}"/>
              </a:ext>
            </a:extLst>
          </p:cNvPr>
          <p:cNvSpPr/>
          <p:nvPr/>
        </p:nvSpPr>
        <p:spPr>
          <a:xfrm>
            <a:off x="323850" y="840135"/>
            <a:ext cx="8135938" cy="356617"/>
          </a:xfrm>
          <a:prstGeom prst="roundRect">
            <a:avLst/>
          </a:prstGeom>
          <a:solidFill>
            <a:srgbClr val="0066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ca-ES" sz="1600" b="1" dirty="0">
                <a:solidFill>
                  <a:srgbClr val="FFFFFF"/>
                </a:solidFill>
                <a:sym typeface="Helvetica" pitchFamily="34" charset="0"/>
              </a:rPr>
              <a:t>9.1. Respostes obertes</a:t>
            </a:r>
          </a:p>
        </p:txBody>
      </p:sp>
    </p:spTree>
    <p:extLst>
      <p:ext uri="{BB962C8B-B14F-4D97-AF65-F5344CB8AC3E}">
        <p14:creationId xmlns:p14="http://schemas.microsoft.com/office/powerpoint/2010/main" val="32022279"/>
      </p:ext>
    </p:extLst>
  </p:cSld>
  <p:clrMapOvr>
    <a:masterClrMapping/>
  </p:clrMapOvr>
  <p:transition>
    <p:strips dir="rd"/>
  </p:transition>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2 Marcador de número de diapositiva"/>
          <p:cNvSpPr txBox="1">
            <a:spLocks/>
          </p:cNvSpPr>
          <p:nvPr/>
        </p:nvSpPr>
        <p:spPr bwMode="auto">
          <a:xfrm>
            <a:off x="6875463" y="6553200"/>
            <a:ext cx="2133600" cy="188913"/>
          </a:xfrm>
          <a:prstGeom prst="rect">
            <a:avLst/>
          </a:prstGeom>
          <a:noFill/>
          <a:ln w="9525">
            <a:noFill/>
            <a:miter lim="800000"/>
            <a:headEnd/>
            <a:tailEnd/>
          </a:ln>
        </p:spPr>
        <p:txBody>
          <a:bodyPr/>
          <a:lstStyle/>
          <a:p>
            <a:pPr algn="r"/>
            <a:fld id="{8720BE1E-47FA-4AA1-9CEB-894D7F0B8865}" type="slidenum">
              <a:rPr lang="es-ES" sz="900"/>
              <a:pPr algn="r"/>
              <a:t>52</a:t>
            </a:fld>
            <a:endParaRPr lang="es-ES" sz="900" dirty="0"/>
          </a:p>
        </p:txBody>
      </p:sp>
      <p:sp>
        <p:nvSpPr>
          <p:cNvPr id="24" name="Text Box 42"/>
          <p:cNvSpPr txBox="1">
            <a:spLocks noChangeArrowheads="1"/>
          </p:cNvSpPr>
          <p:nvPr/>
        </p:nvSpPr>
        <p:spPr bwMode="auto">
          <a:xfrm>
            <a:off x="0" y="0"/>
            <a:ext cx="9144000" cy="692150"/>
          </a:xfrm>
          <a:prstGeom prst="rect">
            <a:avLst/>
          </a:prstGeom>
          <a:noFill/>
          <a:ln w="12700">
            <a:noFill/>
            <a:miter lim="800000"/>
            <a:headEnd/>
            <a:tailEnd/>
          </a:ln>
        </p:spPr>
        <p:txBody>
          <a:bodyPr anchor="ctr"/>
          <a:lstStyle/>
          <a:p>
            <a:pPr algn="ctr" eaLnBrk="0" hangingPunct="0">
              <a:spcBef>
                <a:spcPct val="50000"/>
              </a:spcBef>
              <a:buClr>
                <a:srgbClr val="CC0000"/>
              </a:buClr>
              <a:buFont typeface="Wingdings" pitchFamily="2" charset="2"/>
              <a:buNone/>
            </a:pPr>
            <a:r>
              <a:rPr lang="ca-ES" sz="2000" b="1" dirty="0">
                <a:solidFill>
                  <a:srgbClr val="6A1727"/>
                </a:solidFill>
              </a:rPr>
              <a:t>9. Annex</a:t>
            </a:r>
          </a:p>
        </p:txBody>
      </p:sp>
      <p:sp>
        <p:nvSpPr>
          <p:cNvPr id="17" name="Text Box 28">
            <a:extLst>
              <a:ext uri="{FF2B5EF4-FFF2-40B4-BE49-F238E27FC236}">
                <a16:creationId xmlns:a16="http://schemas.microsoft.com/office/drawing/2014/main" xmlns="" id="{9D05DC08-5AAA-4A45-941F-7E68B26FA307}"/>
              </a:ext>
            </a:extLst>
          </p:cNvPr>
          <p:cNvSpPr txBox="1">
            <a:spLocks noChangeArrowheads="1"/>
          </p:cNvSpPr>
          <p:nvPr/>
        </p:nvSpPr>
        <p:spPr bwMode="auto">
          <a:xfrm>
            <a:off x="323055" y="1827522"/>
            <a:ext cx="8497888" cy="4881711"/>
          </a:xfrm>
          <a:prstGeom prst="rect">
            <a:avLst/>
          </a:prstGeom>
          <a:noFill/>
          <a:ln w="9525">
            <a:noFill/>
            <a:miter lim="800000"/>
            <a:headEnd/>
            <a:tailEnd/>
          </a:ln>
        </p:spPr>
        <p:txBody>
          <a:bodyPr/>
          <a:lstStyle/>
          <a:p>
            <a:pPr marL="171450" indent="-171450" algn="just">
              <a:lnSpc>
                <a:spcPct val="150000"/>
              </a:lnSpc>
              <a:buClr>
                <a:srgbClr val="006600"/>
              </a:buClr>
              <a:buFont typeface="Arial" panose="020B0604020202020204" pitchFamily="34" charset="0"/>
              <a:buChar char="•"/>
            </a:pPr>
            <a:r>
              <a:rPr lang="es-ES" sz="1200" i="1" noProof="1">
                <a:solidFill>
                  <a:schemeClr val="tx1">
                    <a:lumMod val="50000"/>
                    <a:lumOff val="50000"/>
                  </a:schemeClr>
                </a:solidFill>
              </a:rPr>
              <a:t>cap		</a:t>
            </a:r>
          </a:p>
          <a:p>
            <a:pPr marL="171450" indent="-171450" algn="just">
              <a:lnSpc>
                <a:spcPct val="150000"/>
              </a:lnSpc>
              <a:buClr>
                <a:srgbClr val="006600"/>
              </a:buClr>
              <a:buFont typeface="Arial" panose="020B0604020202020204" pitchFamily="34" charset="0"/>
              <a:buChar char="•"/>
            </a:pPr>
            <a:r>
              <a:rPr lang="es-ES" sz="1200" i="1" noProof="1">
                <a:solidFill>
                  <a:schemeClr val="tx1">
                    <a:lumMod val="50000"/>
                    <a:lumOff val="50000"/>
                  </a:schemeClr>
                </a:solidFill>
              </a:rPr>
              <a:t>Fundación Multitudes</a:t>
            </a:r>
          </a:p>
          <a:p>
            <a:pPr marL="171450" indent="-171450" algn="just">
              <a:lnSpc>
                <a:spcPct val="150000"/>
              </a:lnSpc>
              <a:buClr>
                <a:srgbClr val="006600"/>
              </a:buClr>
              <a:buFont typeface="Arial" panose="020B0604020202020204" pitchFamily="34" charset="0"/>
              <a:buChar char="•"/>
            </a:pPr>
            <a:r>
              <a:rPr lang="es-ES" sz="1200" i="1" noProof="1">
                <a:solidFill>
                  <a:schemeClr val="tx1">
                    <a:lumMod val="50000"/>
                    <a:lumOff val="50000"/>
                  </a:schemeClr>
                </a:solidFill>
              </a:rPr>
              <a:t>Consejo para la transparencia	</a:t>
            </a:r>
          </a:p>
          <a:p>
            <a:pPr marL="171450" indent="-171450" algn="just">
              <a:lnSpc>
                <a:spcPct val="150000"/>
              </a:lnSpc>
              <a:buClr>
                <a:srgbClr val="006600"/>
              </a:buClr>
              <a:buFont typeface="Arial" panose="020B0604020202020204" pitchFamily="34" charset="0"/>
              <a:buChar char="•"/>
            </a:pPr>
            <a:r>
              <a:rPr lang="es-ES" sz="1200" i="1" noProof="1">
                <a:solidFill>
                  <a:schemeClr val="tx1">
                    <a:lumMod val="50000"/>
                    <a:lumOff val="50000"/>
                  </a:schemeClr>
                </a:solidFill>
              </a:rPr>
              <a:t>Opengov Consultores</a:t>
            </a:r>
          </a:p>
          <a:p>
            <a:pPr marL="171450" indent="-171450" algn="just">
              <a:lnSpc>
                <a:spcPct val="150000"/>
              </a:lnSpc>
              <a:buClr>
                <a:srgbClr val="006600"/>
              </a:buClr>
              <a:buFont typeface="Arial" panose="020B0604020202020204" pitchFamily="34" charset="0"/>
              <a:buChar char="•"/>
            </a:pPr>
            <a:r>
              <a:rPr lang="es-ES" sz="1200" i="1" noProof="1">
                <a:solidFill>
                  <a:schemeClr val="tx1">
                    <a:lumMod val="50000"/>
                    <a:lumOff val="50000"/>
                  </a:schemeClr>
                </a:solidFill>
              </a:rPr>
              <a:t>Organización Internacional del Trabajo	</a:t>
            </a:r>
          </a:p>
          <a:p>
            <a:pPr marL="171450" indent="-171450" algn="just">
              <a:lnSpc>
                <a:spcPct val="150000"/>
              </a:lnSpc>
              <a:buClr>
                <a:srgbClr val="006600"/>
              </a:buClr>
              <a:buFont typeface="Arial" panose="020B0604020202020204" pitchFamily="34" charset="0"/>
              <a:buChar char="•"/>
            </a:pPr>
            <a:r>
              <a:rPr lang="es-ES" sz="1200" i="1" noProof="1">
                <a:solidFill>
                  <a:schemeClr val="tx1">
                    <a:lumMod val="50000"/>
                    <a:lumOff val="50000"/>
                  </a:schemeClr>
                </a:solidFill>
              </a:rPr>
              <a:t>Red PaPaz	</a:t>
            </a:r>
          </a:p>
          <a:p>
            <a:pPr marL="171450" indent="-171450" algn="just">
              <a:lnSpc>
                <a:spcPct val="150000"/>
              </a:lnSpc>
              <a:buClr>
                <a:srgbClr val="006600"/>
              </a:buClr>
              <a:buFont typeface="Arial" panose="020B0604020202020204" pitchFamily="34" charset="0"/>
              <a:buChar char="•"/>
            </a:pPr>
            <a:r>
              <a:rPr lang="es-ES" sz="1200" i="1" noProof="1">
                <a:solidFill>
                  <a:schemeClr val="tx1">
                    <a:lumMod val="50000"/>
                    <a:lumOff val="50000"/>
                  </a:schemeClr>
                </a:solidFill>
              </a:rPr>
              <a:t>Ajuntament de Granollers	</a:t>
            </a:r>
          </a:p>
          <a:p>
            <a:pPr marL="171450" indent="-171450" algn="just">
              <a:lnSpc>
                <a:spcPct val="150000"/>
              </a:lnSpc>
              <a:buClr>
                <a:srgbClr val="006600"/>
              </a:buClr>
              <a:buFont typeface="Arial" panose="020B0604020202020204" pitchFamily="34" charset="0"/>
              <a:buChar char="•"/>
            </a:pPr>
            <a:r>
              <a:rPr lang="es-ES" sz="1200" i="1" noProof="1">
                <a:solidFill>
                  <a:schemeClr val="tx1">
                    <a:lumMod val="50000"/>
                    <a:lumOff val="50000"/>
                  </a:schemeClr>
                </a:solidFill>
              </a:rPr>
              <a:t>Ajuntament de Santa Eulàlia de Ronça	</a:t>
            </a:r>
          </a:p>
          <a:p>
            <a:pPr marL="171450" indent="-171450" algn="just">
              <a:lnSpc>
                <a:spcPct val="150000"/>
              </a:lnSpc>
              <a:buClr>
                <a:srgbClr val="006600"/>
              </a:buClr>
              <a:buFont typeface="Arial" panose="020B0604020202020204" pitchFamily="34" charset="0"/>
              <a:buChar char="•"/>
            </a:pPr>
            <a:r>
              <a:rPr lang="es-ES" sz="1200" i="1" noProof="1">
                <a:solidFill>
                  <a:schemeClr val="tx1">
                    <a:lumMod val="50000"/>
                    <a:lumOff val="50000"/>
                  </a:schemeClr>
                </a:solidFill>
              </a:rPr>
              <a:t>Ajuntament de Montornè</a:t>
            </a:r>
          </a:p>
          <a:p>
            <a:pPr marL="171450" indent="-171450" algn="just">
              <a:lnSpc>
                <a:spcPct val="150000"/>
              </a:lnSpc>
              <a:buClr>
                <a:srgbClr val="006600"/>
              </a:buClr>
              <a:buFont typeface="Arial" panose="020B0604020202020204" pitchFamily="34" charset="0"/>
              <a:buChar char="•"/>
            </a:pPr>
            <a:r>
              <a:rPr lang="es-ES" sz="1200" i="1" noProof="1">
                <a:solidFill>
                  <a:schemeClr val="tx1">
                    <a:lumMod val="50000"/>
                    <a:lumOff val="50000"/>
                  </a:schemeClr>
                </a:solidFill>
              </a:rPr>
              <a:t>casal dels infants acció social als barri		</a:t>
            </a:r>
          </a:p>
          <a:p>
            <a:pPr marL="171450" indent="-171450" algn="just">
              <a:lnSpc>
                <a:spcPct val="150000"/>
              </a:lnSpc>
              <a:buClr>
                <a:srgbClr val="006600"/>
              </a:buClr>
              <a:buFont typeface="Arial" panose="020B0604020202020204" pitchFamily="34" charset="0"/>
              <a:buChar char="•"/>
            </a:pPr>
            <a:r>
              <a:rPr lang="es-ES" sz="1200" i="1" noProof="1">
                <a:solidFill>
                  <a:schemeClr val="tx1">
                    <a:lumMod val="50000"/>
                    <a:lumOff val="50000"/>
                  </a:schemeClr>
                </a:solidFill>
              </a:rPr>
              <a:t>Diputacio de Barcelona		</a:t>
            </a:r>
          </a:p>
          <a:p>
            <a:pPr marL="171450" indent="-171450" algn="just">
              <a:lnSpc>
                <a:spcPct val="150000"/>
              </a:lnSpc>
              <a:buClr>
                <a:srgbClr val="006600"/>
              </a:buClr>
              <a:buFont typeface="Arial" panose="020B0604020202020204" pitchFamily="34" charset="0"/>
              <a:buChar char="•"/>
            </a:pPr>
            <a:r>
              <a:rPr lang="es-ES" sz="1200" i="1" noProof="1">
                <a:solidFill>
                  <a:schemeClr val="tx1">
                    <a:lumMod val="50000"/>
                    <a:lumOff val="50000"/>
                  </a:schemeClr>
                </a:solidFill>
              </a:rPr>
              <a:t>Tincat CIC				</a:t>
            </a:r>
          </a:p>
          <a:p>
            <a:pPr marL="171450" indent="-171450" algn="just">
              <a:lnSpc>
                <a:spcPct val="150000"/>
              </a:lnSpc>
              <a:buClr>
                <a:srgbClr val="006600"/>
              </a:buClr>
              <a:buFont typeface="Arial" panose="020B0604020202020204" pitchFamily="34" charset="0"/>
              <a:buChar char="•"/>
            </a:pPr>
            <a:r>
              <a:rPr lang="es-ES" sz="1200" i="1" noProof="1">
                <a:solidFill>
                  <a:schemeClr val="tx1">
                    <a:lumMod val="50000"/>
                    <a:lumOff val="50000"/>
                  </a:schemeClr>
                </a:solidFill>
              </a:rPr>
              <a:t>Prat Espais						</a:t>
            </a:r>
          </a:p>
          <a:p>
            <a:pPr marL="171450" indent="-171450" algn="just">
              <a:lnSpc>
                <a:spcPct val="150000"/>
              </a:lnSpc>
              <a:buClr>
                <a:srgbClr val="006600"/>
              </a:buClr>
              <a:buFont typeface="Arial" panose="020B0604020202020204" pitchFamily="34" charset="0"/>
              <a:buChar char="•"/>
            </a:pPr>
            <a:r>
              <a:rPr lang="es-ES" sz="1200" i="1" noProof="1">
                <a:solidFill>
                  <a:schemeClr val="tx1">
                    <a:lumMod val="50000"/>
                    <a:lumOff val="50000"/>
                  </a:schemeClr>
                </a:solidFill>
              </a:rPr>
              <a:t>Ajuntament de l'Hospitalet de LLobregat		</a:t>
            </a:r>
          </a:p>
        </p:txBody>
      </p:sp>
      <p:sp>
        <p:nvSpPr>
          <p:cNvPr id="9" name="17 Rectángulo">
            <a:extLst>
              <a:ext uri="{FF2B5EF4-FFF2-40B4-BE49-F238E27FC236}">
                <a16:creationId xmlns:a16="http://schemas.microsoft.com/office/drawing/2014/main" xmlns="" id="{C7787983-6E87-4DC5-B2ED-C515C73DEEEC}"/>
              </a:ext>
            </a:extLst>
          </p:cNvPr>
          <p:cNvSpPr/>
          <p:nvPr/>
        </p:nvSpPr>
        <p:spPr>
          <a:xfrm>
            <a:off x="1004359" y="1261343"/>
            <a:ext cx="7135287" cy="646331"/>
          </a:xfrm>
          <a:prstGeom prst="rect">
            <a:avLst/>
          </a:prstGeom>
        </p:spPr>
        <p:txBody>
          <a:bodyPr wrap="none">
            <a:spAutoFit/>
          </a:bodyPr>
          <a:lstStyle/>
          <a:p>
            <a:pPr algn="ctr"/>
            <a:r>
              <a:rPr lang="ca-ES" sz="1200" b="1" i="1" dirty="0"/>
              <a:t>Podríeu indicar el nom de l’empresa o empreses </a:t>
            </a:r>
          </a:p>
          <a:p>
            <a:pPr algn="ctr"/>
            <a:r>
              <a:rPr lang="ca-ES" sz="1200" b="1" i="1" dirty="0"/>
              <a:t>on hagueu desenvolupat feines que estiguin relacionades</a:t>
            </a:r>
          </a:p>
          <a:p>
            <a:pPr algn="ctr"/>
            <a:r>
              <a:rPr lang="ca-ES" sz="1200" b="1" i="1" dirty="0"/>
              <a:t> amb els vostres estudis a l’Escola Dr. Robert (finalitzats el curs 2016/2017)?</a:t>
            </a:r>
            <a:endParaRPr lang="es-ES" sz="1200" i="1" dirty="0"/>
          </a:p>
        </p:txBody>
      </p:sp>
      <p:sp>
        <p:nvSpPr>
          <p:cNvPr id="7" name="24 Rectángulo redondeado">
            <a:extLst>
              <a:ext uri="{FF2B5EF4-FFF2-40B4-BE49-F238E27FC236}">
                <a16:creationId xmlns:a16="http://schemas.microsoft.com/office/drawing/2014/main" xmlns="" id="{086DD991-ED44-4758-A362-2C994D678A9C}"/>
              </a:ext>
            </a:extLst>
          </p:cNvPr>
          <p:cNvSpPr/>
          <p:nvPr/>
        </p:nvSpPr>
        <p:spPr>
          <a:xfrm>
            <a:off x="323850" y="840135"/>
            <a:ext cx="8135938" cy="356617"/>
          </a:xfrm>
          <a:prstGeom prst="roundRect">
            <a:avLst/>
          </a:prstGeom>
          <a:solidFill>
            <a:srgbClr val="0066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ca-ES" sz="1600" b="1" dirty="0">
                <a:solidFill>
                  <a:srgbClr val="FFFFFF"/>
                </a:solidFill>
                <a:sym typeface="Helvetica" pitchFamily="34" charset="0"/>
              </a:rPr>
              <a:t>9.1. Respostes obertes</a:t>
            </a:r>
          </a:p>
        </p:txBody>
      </p:sp>
    </p:spTree>
    <p:extLst>
      <p:ext uri="{BB962C8B-B14F-4D97-AF65-F5344CB8AC3E}">
        <p14:creationId xmlns:p14="http://schemas.microsoft.com/office/powerpoint/2010/main" val="4049278329"/>
      </p:ext>
    </p:extLst>
  </p:cSld>
  <p:clrMapOvr>
    <a:masterClrMapping/>
  </p:clrMapOvr>
  <p:transition>
    <p:strips dir="rd"/>
  </p:transition>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2 Marcador de número de diapositiva"/>
          <p:cNvSpPr txBox="1">
            <a:spLocks/>
          </p:cNvSpPr>
          <p:nvPr/>
        </p:nvSpPr>
        <p:spPr bwMode="auto">
          <a:xfrm>
            <a:off x="6875463" y="6553200"/>
            <a:ext cx="2133600" cy="188913"/>
          </a:xfrm>
          <a:prstGeom prst="rect">
            <a:avLst/>
          </a:prstGeom>
          <a:noFill/>
          <a:ln w="9525">
            <a:noFill/>
            <a:miter lim="800000"/>
            <a:headEnd/>
            <a:tailEnd/>
          </a:ln>
        </p:spPr>
        <p:txBody>
          <a:bodyPr/>
          <a:lstStyle/>
          <a:p>
            <a:pPr algn="r"/>
            <a:fld id="{8720BE1E-47FA-4AA1-9CEB-894D7F0B8865}" type="slidenum">
              <a:rPr lang="es-ES" sz="900"/>
              <a:pPr algn="r"/>
              <a:t>53</a:t>
            </a:fld>
            <a:endParaRPr lang="es-ES" sz="900" dirty="0"/>
          </a:p>
        </p:txBody>
      </p:sp>
      <p:sp>
        <p:nvSpPr>
          <p:cNvPr id="24" name="Text Box 42"/>
          <p:cNvSpPr txBox="1">
            <a:spLocks noChangeArrowheads="1"/>
          </p:cNvSpPr>
          <p:nvPr/>
        </p:nvSpPr>
        <p:spPr bwMode="auto">
          <a:xfrm>
            <a:off x="0" y="0"/>
            <a:ext cx="9144000" cy="692150"/>
          </a:xfrm>
          <a:prstGeom prst="rect">
            <a:avLst/>
          </a:prstGeom>
          <a:noFill/>
          <a:ln w="12700">
            <a:noFill/>
            <a:miter lim="800000"/>
            <a:headEnd/>
            <a:tailEnd/>
          </a:ln>
        </p:spPr>
        <p:txBody>
          <a:bodyPr anchor="ctr"/>
          <a:lstStyle/>
          <a:p>
            <a:pPr algn="ctr" eaLnBrk="0" hangingPunct="0">
              <a:spcBef>
                <a:spcPct val="50000"/>
              </a:spcBef>
              <a:buClr>
                <a:srgbClr val="CC0000"/>
              </a:buClr>
              <a:buFont typeface="Wingdings" pitchFamily="2" charset="2"/>
              <a:buNone/>
            </a:pPr>
            <a:r>
              <a:rPr lang="ca-ES" sz="2000" b="1" dirty="0">
                <a:solidFill>
                  <a:srgbClr val="6A1727"/>
                </a:solidFill>
              </a:rPr>
              <a:t>9. Annex</a:t>
            </a:r>
          </a:p>
        </p:txBody>
      </p:sp>
      <p:sp>
        <p:nvSpPr>
          <p:cNvPr id="17" name="Text Box 28">
            <a:extLst>
              <a:ext uri="{FF2B5EF4-FFF2-40B4-BE49-F238E27FC236}">
                <a16:creationId xmlns:a16="http://schemas.microsoft.com/office/drawing/2014/main" xmlns="" id="{9D05DC08-5AAA-4A45-941F-7E68B26FA307}"/>
              </a:ext>
            </a:extLst>
          </p:cNvPr>
          <p:cNvSpPr txBox="1">
            <a:spLocks noChangeArrowheads="1"/>
          </p:cNvSpPr>
          <p:nvPr/>
        </p:nvSpPr>
        <p:spPr bwMode="auto">
          <a:xfrm>
            <a:off x="323055" y="1819871"/>
            <a:ext cx="8497888" cy="4881711"/>
          </a:xfrm>
          <a:prstGeom prst="rect">
            <a:avLst/>
          </a:prstGeom>
          <a:noFill/>
          <a:ln w="9525">
            <a:noFill/>
            <a:miter lim="800000"/>
            <a:headEnd/>
            <a:tailEnd/>
          </a:ln>
        </p:spPr>
        <p:txBody>
          <a:bodyPr/>
          <a:lstStyle/>
          <a:p>
            <a:pPr marL="171450" indent="-171450" algn="just">
              <a:lnSpc>
                <a:spcPct val="150000"/>
              </a:lnSpc>
              <a:buClr>
                <a:srgbClr val="006600"/>
              </a:buClr>
              <a:buFont typeface="Arial" panose="020B0604020202020204" pitchFamily="34" charset="0"/>
              <a:buChar char="•"/>
            </a:pPr>
            <a:r>
              <a:rPr lang="es-ES" sz="1200" i="1" noProof="1">
                <a:solidFill>
                  <a:schemeClr val="tx1">
                    <a:lumMod val="50000"/>
                    <a:lumOff val="50000"/>
                  </a:schemeClr>
                </a:solidFill>
              </a:rPr>
              <a:t>Alrededor de 3</a:t>
            </a:r>
          </a:p>
          <a:p>
            <a:pPr marL="171450" indent="-171450" algn="just">
              <a:lnSpc>
                <a:spcPct val="150000"/>
              </a:lnSpc>
              <a:buClr>
                <a:srgbClr val="006600"/>
              </a:buClr>
              <a:buFont typeface="Arial" panose="020B0604020202020204" pitchFamily="34" charset="0"/>
              <a:buChar char="•"/>
            </a:pPr>
            <a:r>
              <a:rPr lang="es-ES" sz="1200" i="1" noProof="1">
                <a:solidFill>
                  <a:schemeClr val="tx1">
                    <a:lumMod val="50000"/>
                    <a:lumOff val="50000"/>
                  </a:schemeClr>
                </a:solidFill>
              </a:rPr>
              <a:t>a la meva edat segur que no tinc propostes!</a:t>
            </a:r>
          </a:p>
          <a:p>
            <a:pPr marL="171450" indent="-171450" algn="just">
              <a:lnSpc>
                <a:spcPct val="150000"/>
              </a:lnSpc>
              <a:buClr>
                <a:srgbClr val="006600"/>
              </a:buClr>
              <a:buFont typeface="Arial" panose="020B0604020202020204" pitchFamily="34" charset="0"/>
              <a:buChar char="•"/>
            </a:pPr>
            <a:r>
              <a:rPr lang="es-ES" sz="1200" i="1" noProof="1">
                <a:solidFill>
                  <a:schemeClr val="tx1">
                    <a:lumMod val="50000"/>
                    <a:lumOff val="50000"/>
                  </a:schemeClr>
                </a:solidFill>
              </a:rPr>
              <a:t>Feina de consultoria.</a:t>
            </a:r>
          </a:p>
          <a:p>
            <a:pPr marL="171450" indent="-171450" algn="just">
              <a:lnSpc>
                <a:spcPct val="150000"/>
              </a:lnSpc>
              <a:buClr>
                <a:srgbClr val="006600"/>
              </a:buClr>
              <a:buFont typeface="Arial" panose="020B0604020202020204" pitchFamily="34" charset="0"/>
              <a:buChar char="•"/>
            </a:pPr>
            <a:r>
              <a:rPr lang="es-ES" sz="1200" i="1" noProof="1">
                <a:solidFill>
                  <a:schemeClr val="tx1">
                    <a:lumMod val="50000"/>
                    <a:lumOff val="50000"/>
                  </a:schemeClr>
                </a:solidFill>
              </a:rPr>
              <a:t>NO, FER EL MÀSTER NO M'HA AJUDAT A ACONSEGUIR FEINA</a:t>
            </a:r>
          </a:p>
          <a:p>
            <a:pPr marL="171450" indent="-171450" algn="just">
              <a:lnSpc>
                <a:spcPct val="150000"/>
              </a:lnSpc>
              <a:buClr>
                <a:srgbClr val="006600"/>
              </a:buClr>
              <a:buFont typeface="Arial" panose="020B0604020202020204" pitchFamily="34" charset="0"/>
              <a:buChar char="•"/>
            </a:pPr>
            <a:endParaRPr lang="es-ES" sz="1200" i="1" noProof="1">
              <a:solidFill>
                <a:schemeClr val="tx1">
                  <a:lumMod val="50000"/>
                  <a:lumOff val="50000"/>
                </a:schemeClr>
              </a:solidFill>
            </a:endParaRPr>
          </a:p>
          <a:p>
            <a:pPr marL="171450" indent="-171450" algn="just">
              <a:lnSpc>
                <a:spcPct val="150000"/>
              </a:lnSpc>
              <a:buClr>
                <a:srgbClr val="006600"/>
              </a:buClr>
              <a:buFont typeface="Arial" panose="020B0604020202020204" pitchFamily="34" charset="0"/>
              <a:buChar char="•"/>
            </a:pPr>
            <a:endParaRPr lang="es-ES" sz="1200" i="1" noProof="1">
              <a:solidFill>
                <a:schemeClr val="tx1">
                  <a:lumMod val="50000"/>
                  <a:lumOff val="50000"/>
                </a:schemeClr>
              </a:solidFill>
            </a:endParaRPr>
          </a:p>
        </p:txBody>
      </p:sp>
      <p:sp>
        <p:nvSpPr>
          <p:cNvPr id="7" name="17 Rectángulo">
            <a:extLst>
              <a:ext uri="{FF2B5EF4-FFF2-40B4-BE49-F238E27FC236}">
                <a16:creationId xmlns:a16="http://schemas.microsoft.com/office/drawing/2014/main" xmlns="" id="{BF97D462-76D7-48AC-8BC9-74BD735FA22C}"/>
              </a:ext>
            </a:extLst>
          </p:cNvPr>
          <p:cNvSpPr/>
          <p:nvPr/>
        </p:nvSpPr>
        <p:spPr>
          <a:xfrm>
            <a:off x="1325760" y="1257168"/>
            <a:ext cx="6492483" cy="461665"/>
          </a:xfrm>
          <a:prstGeom prst="rect">
            <a:avLst/>
          </a:prstGeom>
        </p:spPr>
        <p:txBody>
          <a:bodyPr wrap="none">
            <a:spAutoFit/>
          </a:bodyPr>
          <a:lstStyle/>
          <a:p>
            <a:pPr algn="ctr"/>
            <a:r>
              <a:rPr lang="ca-ES" sz="1200" b="1" i="1" dirty="0"/>
              <a:t>Des que vas acabar els estudis a l’Escola Dr. Robert (curs 2016/2017), </a:t>
            </a:r>
          </a:p>
          <a:p>
            <a:pPr algn="ctr"/>
            <a:r>
              <a:rPr lang="ca-ES" sz="1200" b="1" i="1" dirty="0"/>
              <a:t>quantes feines has rebutjat per considerar-les poc adequades?</a:t>
            </a:r>
            <a:endParaRPr lang="es-ES" sz="1200" i="1" dirty="0"/>
          </a:p>
        </p:txBody>
      </p:sp>
      <p:sp>
        <p:nvSpPr>
          <p:cNvPr id="9" name="24 Rectángulo redondeado">
            <a:extLst>
              <a:ext uri="{FF2B5EF4-FFF2-40B4-BE49-F238E27FC236}">
                <a16:creationId xmlns:a16="http://schemas.microsoft.com/office/drawing/2014/main" xmlns="" id="{9EEACB91-60E6-49A1-B730-E93777EC40A3}"/>
              </a:ext>
            </a:extLst>
          </p:cNvPr>
          <p:cNvSpPr/>
          <p:nvPr/>
        </p:nvSpPr>
        <p:spPr>
          <a:xfrm>
            <a:off x="323850" y="840135"/>
            <a:ext cx="8135938" cy="356617"/>
          </a:xfrm>
          <a:prstGeom prst="roundRect">
            <a:avLst/>
          </a:prstGeom>
          <a:solidFill>
            <a:srgbClr val="0066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ca-ES" sz="1600" b="1" dirty="0">
                <a:solidFill>
                  <a:srgbClr val="FFFFFF"/>
                </a:solidFill>
                <a:sym typeface="Helvetica" pitchFamily="34" charset="0"/>
              </a:rPr>
              <a:t>9.1. Respostes obertes</a:t>
            </a:r>
          </a:p>
        </p:txBody>
      </p:sp>
    </p:spTree>
    <p:extLst>
      <p:ext uri="{BB962C8B-B14F-4D97-AF65-F5344CB8AC3E}">
        <p14:creationId xmlns:p14="http://schemas.microsoft.com/office/powerpoint/2010/main" val="1175084329"/>
      </p:ext>
    </p:extLst>
  </p:cSld>
  <p:clrMapOvr>
    <a:masterClrMapping/>
  </p:clrMapOvr>
  <p:transition>
    <p:strips dir="rd"/>
  </p:transition>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2 Marcador de número de diapositiva"/>
          <p:cNvSpPr txBox="1">
            <a:spLocks/>
          </p:cNvSpPr>
          <p:nvPr/>
        </p:nvSpPr>
        <p:spPr bwMode="auto">
          <a:xfrm>
            <a:off x="6875463" y="6553200"/>
            <a:ext cx="2133600" cy="188913"/>
          </a:xfrm>
          <a:prstGeom prst="rect">
            <a:avLst/>
          </a:prstGeom>
          <a:noFill/>
          <a:ln w="9525">
            <a:noFill/>
            <a:miter lim="800000"/>
            <a:headEnd/>
            <a:tailEnd/>
          </a:ln>
        </p:spPr>
        <p:txBody>
          <a:bodyPr/>
          <a:lstStyle/>
          <a:p>
            <a:pPr algn="r"/>
            <a:fld id="{8720BE1E-47FA-4AA1-9CEB-894D7F0B8865}" type="slidenum">
              <a:rPr lang="es-ES" sz="900"/>
              <a:pPr algn="r"/>
              <a:t>54</a:t>
            </a:fld>
            <a:endParaRPr lang="es-ES" sz="900" dirty="0"/>
          </a:p>
        </p:txBody>
      </p:sp>
      <p:sp>
        <p:nvSpPr>
          <p:cNvPr id="24" name="Text Box 42"/>
          <p:cNvSpPr txBox="1">
            <a:spLocks noChangeArrowheads="1"/>
          </p:cNvSpPr>
          <p:nvPr/>
        </p:nvSpPr>
        <p:spPr bwMode="auto">
          <a:xfrm>
            <a:off x="0" y="0"/>
            <a:ext cx="9144000" cy="692150"/>
          </a:xfrm>
          <a:prstGeom prst="rect">
            <a:avLst/>
          </a:prstGeom>
          <a:noFill/>
          <a:ln w="12700">
            <a:noFill/>
            <a:miter lim="800000"/>
            <a:headEnd/>
            <a:tailEnd/>
          </a:ln>
        </p:spPr>
        <p:txBody>
          <a:bodyPr anchor="ctr"/>
          <a:lstStyle/>
          <a:p>
            <a:pPr algn="ctr" eaLnBrk="0" hangingPunct="0">
              <a:spcBef>
                <a:spcPct val="50000"/>
              </a:spcBef>
              <a:buClr>
                <a:srgbClr val="CC0000"/>
              </a:buClr>
              <a:buFont typeface="Wingdings" pitchFamily="2" charset="2"/>
              <a:buNone/>
            </a:pPr>
            <a:r>
              <a:rPr lang="ca-ES" sz="2000" b="1" dirty="0">
                <a:solidFill>
                  <a:srgbClr val="6A1727"/>
                </a:solidFill>
              </a:rPr>
              <a:t>9. Annex</a:t>
            </a:r>
          </a:p>
        </p:txBody>
      </p:sp>
      <p:sp>
        <p:nvSpPr>
          <p:cNvPr id="17" name="Text Box 28">
            <a:extLst>
              <a:ext uri="{FF2B5EF4-FFF2-40B4-BE49-F238E27FC236}">
                <a16:creationId xmlns:a16="http://schemas.microsoft.com/office/drawing/2014/main" xmlns="" id="{9D05DC08-5AAA-4A45-941F-7E68B26FA307}"/>
              </a:ext>
            </a:extLst>
          </p:cNvPr>
          <p:cNvSpPr txBox="1">
            <a:spLocks noChangeArrowheads="1"/>
          </p:cNvSpPr>
          <p:nvPr/>
        </p:nvSpPr>
        <p:spPr bwMode="auto">
          <a:xfrm>
            <a:off x="323055" y="1621736"/>
            <a:ext cx="8497888" cy="4881711"/>
          </a:xfrm>
          <a:prstGeom prst="rect">
            <a:avLst/>
          </a:prstGeom>
          <a:noFill/>
          <a:ln w="9525">
            <a:noFill/>
            <a:miter lim="800000"/>
            <a:headEnd/>
            <a:tailEnd/>
          </a:ln>
        </p:spPr>
        <p:txBody>
          <a:bodyPr/>
          <a:lstStyle/>
          <a:p>
            <a:pPr marL="171450" indent="-171450" algn="just">
              <a:lnSpc>
                <a:spcPct val="150000"/>
              </a:lnSpc>
              <a:buClr>
                <a:srgbClr val="006600"/>
              </a:buClr>
              <a:buFont typeface="Arial" panose="020B0604020202020204" pitchFamily="34" charset="0"/>
              <a:buChar char="•"/>
            </a:pPr>
            <a:r>
              <a:rPr lang="es-ES" sz="1200" i="1" noProof="1">
                <a:solidFill>
                  <a:schemeClr val="tx1">
                    <a:lumMod val="50000"/>
                    <a:lumOff val="50000"/>
                  </a:schemeClr>
                </a:solidFill>
              </a:rPr>
              <a:t>l'horari</a:t>
            </a:r>
          </a:p>
          <a:p>
            <a:pPr marL="171450" indent="-171450" algn="just">
              <a:lnSpc>
                <a:spcPct val="150000"/>
              </a:lnSpc>
              <a:buClr>
                <a:srgbClr val="006600"/>
              </a:buClr>
              <a:buFont typeface="Arial" panose="020B0604020202020204" pitchFamily="34" charset="0"/>
              <a:buChar char="•"/>
            </a:pPr>
            <a:r>
              <a:rPr lang="es-ES" sz="1200" i="1" noProof="1">
                <a:solidFill>
                  <a:schemeClr val="tx1">
                    <a:lumMod val="50000"/>
                    <a:lumOff val="50000"/>
                  </a:schemeClr>
                </a:solidFill>
              </a:rPr>
              <a:t>La experiencia práctica</a:t>
            </a:r>
          </a:p>
          <a:p>
            <a:pPr marL="171450" indent="-171450" algn="just">
              <a:lnSpc>
                <a:spcPct val="150000"/>
              </a:lnSpc>
              <a:buClr>
                <a:srgbClr val="006600"/>
              </a:buClr>
              <a:buFont typeface="Arial" panose="020B0604020202020204" pitchFamily="34" charset="0"/>
              <a:buChar char="•"/>
            </a:pPr>
            <a:r>
              <a:rPr lang="es-ES" sz="1200" i="1" noProof="1">
                <a:solidFill>
                  <a:schemeClr val="tx1">
                    <a:lumMod val="50000"/>
                    <a:lumOff val="50000"/>
                  </a:schemeClr>
                </a:solidFill>
              </a:rPr>
              <a:t>Los estudios de caso</a:t>
            </a:r>
          </a:p>
          <a:p>
            <a:pPr marL="171450" indent="-171450" algn="just">
              <a:lnSpc>
                <a:spcPct val="150000"/>
              </a:lnSpc>
              <a:buClr>
                <a:srgbClr val="006600"/>
              </a:buClr>
              <a:buFont typeface="Arial" panose="020B0604020202020204" pitchFamily="34" charset="0"/>
              <a:buChar char="•"/>
            </a:pPr>
            <a:r>
              <a:rPr lang="es-ES" sz="1200" i="1" noProof="1">
                <a:solidFill>
                  <a:schemeClr val="tx1">
                    <a:lumMod val="50000"/>
                    <a:lumOff val="50000"/>
                  </a:schemeClr>
                </a:solidFill>
              </a:rPr>
              <a:t>Debats</a:t>
            </a:r>
          </a:p>
          <a:p>
            <a:pPr marL="171450" indent="-171450" algn="just">
              <a:lnSpc>
                <a:spcPct val="150000"/>
              </a:lnSpc>
              <a:buClr>
                <a:srgbClr val="006600"/>
              </a:buClr>
              <a:buFont typeface="Arial" panose="020B0604020202020204" pitchFamily="34" charset="0"/>
              <a:buChar char="•"/>
            </a:pPr>
            <a:r>
              <a:rPr lang="es-ES" sz="1200" i="1" noProof="1">
                <a:solidFill>
                  <a:schemeClr val="tx1">
                    <a:lumMod val="50000"/>
                    <a:lumOff val="50000"/>
                  </a:schemeClr>
                </a:solidFill>
              </a:rPr>
              <a:t>analítica</a:t>
            </a:r>
          </a:p>
          <a:p>
            <a:pPr marL="171450" indent="-171450" algn="just">
              <a:lnSpc>
                <a:spcPct val="150000"/>
              </a:lnSpc>
              <a:buClr>
                <a:srgbClr val="006600"/>
              </a:buClr>
              <a:buFont typeface="Arial" panose="020B0604020202020204" pitchFamily="34" charset="0"/>
              <a:buChar char="•"/>
            </a:pPr>
            <a:r>
              <a:rPr lang="es-ES" sz="1200" i="1" noProof="1">
                <a:solidFill>
                  <a:schemeClr val="tx1">
                    <a:lumMod val="50000"/>
                    <a:lumOff val="50000"/>
                  </a:schemeClr>
                </a:solidFill>
              </a:rPr>
              <a:t>Visita i treballs casos practics</a:t>
            </a:r>
          </a:p>
          <a:p>
            <a:pPr marL="171450" indent="-171450" algn="just">
              <a:lnSpc>
                <a:spcPct val="150000"/>
              </a:lnSpc>
              <a:buClr>
                <a:srgbClr val="006600"/>
              </a:buClr>
              <a:buFont typeface="Arial" panose="020B0604020202020204" pitchFamily="34" charset="0"/>
              <a:buChar char="•"/>
            </a:pPr>
            <a:r>
              <a:rPr lang="es-ES" sz="1200" i="1" noProof="1">
                <a:solidFill>
                  <a:schemeClr val="tx1">
                    <a:lumMod val="50000"/>
                    <a:lumOff val="50000"/>
                  </a:schemeClr>
                </a:solidFill>
              </a:rPr>
              <a:t>Visita a casos pràctics</a:t>
            </a:r>
          </a:p>
          <a:p>
            <a:pPr marL="171450" indent="-171450" algn="just">
              <a:lnSpc>
                <a:spcPct val="150000"/>
              </a:lnSpc>
              <a:buClr>
                <a:srgbClr val="006600"/>
              </a:buClr>
              <a:buFont typeface="Arial" panose="020B0604020202020204" pitchFamily="34" charset="0"/>
              <a:buChar char="•"/>
            </a:pPr>
            <a:r>
              <a:rPr lang="es-ES" sz="1200" i="1" noProof="1">
                <a:solidFill>
                  <a:schemeClr val="tx1">
                    <a:lumMod val="50000"/>
                    <a:lumOff val="50000"/>
                  </a:schemeClr>
                </a:solidFill>
              </a:rPr>
              <a:t>Docentes y disertantes de primera calidad</a:t>
            </a:r>
          </a:p>
          <a:p>
            <a:pPr marL="171450" indent="-171450" algn="just">
              <a:lnSpc>
                <a:spcPct val="150000"/>
              </a:lnSpc>
              <a:buClr>
                <a:srgbClr val="006600"/>
              </a:buClr>
              <a:buFont typeface="Arial" panose="020B0604020202020204" pitchFamily="34" charset="0"/>
              <a:buChar char="•"/>
            </a:pPr>
            <a:r>
              <a:rPr lang="es-ES" sz="1200" i="1" noProof="1">
                <a:solidFill>
                  <a:schemeClr val="tx1">
                    <a:lumMod val="50000"/>
                    <a:lumOff val="50000"/>
                  </a:schemeClr>
                </a:solidFill>
              </a:rPr>
              <a:t>DIVERSITAT DOCENT</a:t>
            </a:r>
          </a:p>
          <a:p>
            <a:pPr marL="171450" indent="-171450" algn="just">
              <a:lnSpc>
                <a:spcPct val="150000"/>
              </a:lnSpc>
              <a:buClr>
                <a:srgbClr val="006600"/>
              </a:buClr>
              <a:buFont typeface="Arial" panose="020B0604020202020204" pitchFamily="34" charset="0"/>
              <a:buChar char="•"/>
            </a:pPr>
            <a:r>
              <a:rPr lang="es-ES" sz="1200" i="1" noProof="1">
                <a:solidFill>
                  <a:schemeClr val="tx1">
                    <a:lumMod val="50000"/>
                    <a:lumOff val="50000"/>
                  </a:schemeClr>
                </a:solidFill>
              </a:rPr>
              <a:t>Algunes pràctiques.</a:t>
            </a:r>
          </a:p>
          <a:p>
            <a:pPr marL="171450" indent="-171450" algn="just">
              <a:lnSpc>
                <a:spcPct val="150000"/>
              </a:lnSpc>
              <a:buClr>
                <a:srgbClr val="006600"/>
              </a:buClr>
              <a:buFont typeface="Arial" panose="020B0604020202020204" pitchFamily="34" charset="0"/>
              <a:buChar char="•"/>
            </a:pPr>
            <a:r>
              <a:rPr lang="es-ES" sz="1200" i="1" noProof="1">
                <a:solidFill>
                  <a:schemeClr val="tx1">
                    <a:lumMod val="50000"/>
                    <a:lumOff val="50000"/>
                  </a:schemeClr>
                </a:solidFill>
              </a:rPr>
              <a:t>Coneixement</a:t>
            </a:r>
          </a:p>
          <a:p>
            <a:pPr marL="171450" indent="-171450" algn="just">
              <a:lnSpc>
                <a:spcPct val="150000"/>
              </a:lnSpc>
              <a:buClr>
                <a:srgbClr val="006600"/>
              </a:buClr>
              <a:buFont typeface="Arial" panose="020B0604020202020204" pitchFamily="34" charset="0"/>
              <a:buChar char="•"/>
            </a:pPr>
            <a:r>
              <a:rPr lang="es-ES" sz="1200" i="1" noProof="1">
                <a:solidFill>
                  <a:schemeClr val="tx1">
                    <a:lumMod val="50000"/>
                    <a:lumOff val="50000"/>
                  </a:schemeClr>
                </a:solidFill>
              </a:rPr>
              <a:t>els companys i companyes</a:t>
            </a:r>
          </a:p>
          <a:p>
            <a:pPr marL="171450" indent="-171450" algn="just">
              <a:lnSpc>
                <a:spcPct val="150000"/>
              </a:lnSpc>
              <a:buClr>
                <a:srgbClr val="006600"/>
              </a:buClr>
              <a:buFont typeface="Arial" panose="020B0604020202020204" pitchFamily="34" charset="0"/>
              <a:buChar char="•"/>
            </a:pPr>
            <a:r>
              <a:rPr lang="es-ES" sz="1200" i="1" noProof="1">
                <a:solidFill>
                  <a:schemeClr val="tx1">
                    <a:lumMod val="50000"/>
                    <a:lumOff val="50000"/>
                  </a:schemeClr>
                </a:solidFill>
              </a:rPr>
              <a:t>Las técnicas de acción comunitaria</a:t>
            </a:r>
          </a:p>
          <a:p>
            <a:pPr marL="171450" indent="-171450" algn="just">
              <a:lnSpc>
                <a:spcPct val="150000"/>
              </a:lnSpc>
              <a:buClr>
                <a:srgbClr val="006600"/>
              </a:buClr>
              <a:buFont typeface="Arial" panose="020B0604020202020204" pitchFamily="34" charset="0"/>
              <a:buChar char="•"/>
            </a:pPr>
            <a:r>
              <a:rPr lang="es-ES" sz="1200" i="1" noProof="1">
                <a:solidFill>
                  <a:schemeClr val="tx1">
                    <a:lumMod val="50000"/>
                    <a:lumOff val="50000"/>
                  </a:schemeClr>
                </a:solidFill>
              </a:rPr>
              <a:t>La posibilidad de acceder a otros contextos</a:t>
            </a:r>
          </a:p>
          <a:p>
            <a:pPr marL="171450" indent="-171450" algn="just">
              <a:lnSpc>
                <a:spcPct val="150000"/>
              </a:lnSpc>
              <a:buClr>
                <a:srgbClr val="006600"/>
              </a:buClr>
              <a:buFont typeface="Arial" panose="020B0604020202020204" pitchFamily="34" charset="0"/>
              <a:buChar char="•"/>
            </a:pPr>
            <a:r>
              <a:rPr lang="es-ES" sz="1200" i="1" noProof="1">
                <a:solidFill>
                  <a:schemeClr val="tx1">
                    <a:lumMod val="50000"/>
                    <a:lumOff val="50000"/>
                  </a:schemeClr>
                </a:solidFill>
              </a:rPr>
              <a:t>Continguts teòrics</a:t>
            </a:r>
          </a:p>
          <a:p>
            <a:pPr marL="171450" indent="-171450" algn="just">
              <a:lnSpc>
                <a:spcPct val="150000"/>
              </a:lnSpc>
              <a:buClr>
                <a:srgbClr val="006600"/>
              </a:buClr>
              <a:buFont typeface="Arial" panose="020B0604020202020204" pitchFamily="34" charset="0"/>
              <a:buChar char="•"/>
            </a:pPr>
            <a:r>
              <a:rPr lang="es-ES" sz="1200" i="1" noProof="1">
                <a:solidFill>
                  <a:schemeClr val="tx1">
                    <a:lumMod val="50000"/>
                    <a:lumOff val="50000"/>
                  </a:schemeClr>
                </a:solidFill>
              </a:rPr>
              <a:t>formació teòrica</a:t>
            </a:r>
          </a:p>
          <a:p>
            <a:pPr marL="171450" indent="-171450" algn="just">
              <a:lnSpc>
                <a:spcPct val="150000"/>
              </a:lnSpc>
              <a:buClr>
                <a:srgbClr val="006600"/>
              </a:buClr>
              <a:buFont typeface="Arial" panose="020B0604020202020204" pitchFamily="34" charset="0"/>
              <a:buChar char="•"/>
            </a:pPr>
            <a:r>
              <a:rPr lang="es-ES" sz="1200" i="1" noProof="1">
                <a:solidFill>
                  <a:schemeClr val="tx1">
                    <a:lumMod val="50000"/>
                    <a:lumOff val="50000"/>
                  </a:schemeClr>
                </a:solidFill>
              </a:rPr>
              <a:t>Duport rebut per fer  el TFM</a:t>
            </a:r>
          </a:p>
          <a:p>
            <a:pPr marL="171450" indent="-171450" algn="just">
              <a:lnSpc>
                <a:spcPct val="150000"/>
              </a:lnSpc>
              <a:buClr>
                <a:srgbClr val="006600"/>
              </a:buClr>
              <a:buFont typeface="Arial" panose="020B0604020202020204" pitchFamily="34" charset="0"/>
              <a:buChar char="•"/>
            </a:pPr>
            <a:r>
              <a:rPr lang="es-ES" sz="1200" i="1" noProof="1">
                <a:solidFill>
                  <a:schemeClr val="tx1">
                    <a:lumMod val="50000"/>
                    <a:lumOff val="50000"/>
                  </a:schemeClr>
                </a:solidFill>
              </a:rPr>
              <a:t>Lectures</a:t>
            </a:r>
          </a:p>
          <a:p>
            <a:pPr marL="171450" indent="-171450" algn="just">
              <a:lnSpc>
                <a:spcPct val="150000"/>
              </a:lnSpc>
              <a:buClr>
                <a:srgbClr val="006600"/>
              </a:buClr>
              <a:buFont typeface="Arial" panose="020B0604020202020204" pitchFamily="34" charset="0"/>
              <a:buChar char="•"/>
            </a:pPr>
            <a:endParaRPr lang="es-ES" sz="1200" i="1" noProof="1">
              <a:solidFill>
                <a:schemeClr val="tx1">
                  <a:lumMod val="50000"/>
                  <a:lumOff val="50000"/>
                </a:schemeClr>
              </a:solidFill>
            </a:endParaRPr>
          </a:p>
          <a:p>
            <a:pPr marL="171450" indent="-171450" algn="just">
              <a:lnSpc>
                <a:spcPct val="150000"/>
              </a:lnSpc>
              <a:buClr>
                <a:srgbClr val="006600"/>
              </a:buClr>
              <a:buFont typeface="Arial" panose="020B0604020202020204" pitchFamily="34" charset="0"/>
              <a:buChar char="•"/>
            </a:pPr>
            <a:endParaRPr lang="es-ES" sz="1200" i="1" noProof="1">
              <a:solidFill>
                <a:schemeClr val="tx1">
                  <a:lumMod val="50000"/>
                  <a:lumOff val="50000"/>
                </a:schemeClr>
              </a:solidFill>
            </a:endParaRPr>
          </a:p>
        </p:txBody>
      </p:sp>
      <p:sp>
        <p:nvSpPr>
          <p:cNvPr id="7" name="17 Rectángulo">
            <a:extLst>
              <a:ext uri="{FF2B5EF4-FFF2-40B4-BE49-F238E27FC236}">
                <a16:creationId xmlns:a16="http://schemas.microsoft.com/office/drawing/2014/main" xmlns="" id="{A90AB1B2-95D0-490D-9B3D-8743A3D260D0}"/>
              </a:ext>
            </a:extLst>
          </p:cNvPr>
          <p:cNvSpPr/>
          <p:nvPr/>
        </p:nvSpPr>
        <p:spPr>
          <a:xfrm>
            <a:off x="813599" y="1344737"/>
            <a:ext cx="7516801" cy="276999"/>
          </a:xfrm>
          <a:prstGeom prst="rect">
            <a:avLst/>
          </a:prstGeom>
        </p:spPr>
        <p:txBody>
          <a:bodyPr wrap="none">
            <a:spAutoFit/>
          </a:bodyPr>
          <a:lstStyle/>
          <a:p>
            <a:r>
              <a:rPr lang="ca-ES" sz="1200" b="1" i="1" dirty="0"/>
              <a:t>Des del teu punt de vista, quins són els principals punts forts de la formació rebuda?</a:t>
            </a:r>
            <a:endParaRPr lang="es-ES" sz="1200" i="1" dirty="0"/>
          </a:p>
        </p:txBody>
      </p:sp>
      <p:sp>
        <p:nvSpPr>
          <p:cNvPr id="9" name="24 Rectángulo redondeado">
            <a:extLst>
              <a:ext uri="{FF2B5EF4-FFF2-40B4-BE49-F238E27FC236}">
                <a16:creationId xmlns:a16="http://schemas.microsoft.com/office/drawing/2014/main" xmlns="" id="{DA6BBD4A-97B7-4BB9-96A0-C2391AF081DB}"/>
              </a:ext>
            </a:extLst>
          </p:cNvPr>
          <p:cNvSpPr/>
          <p:nvPr/>
        </p:nvSpPr>
        <p:spPr>
          <a:xfrm>
            <a:off x="323850" y="840135"/>
            <a:ext cx="8135938" cy="356617"/>
          </a:xfrm>
          <a:prstGeom prst="roundRect">
            <a:avLst/>
          </a:prstGeom>
          <a:solidFill>
            <a:srgbClr val="0066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ca-ES" sz="1600" b="1" dirty="0">
                <a:solidFill>
                  <a:srgbClr val="FFFFFF"/>
                </a:solidFill>
                <a:sym typeface="Helvetica" pitchFamily="34" charset="0"/>
              </a:rPr>
              <a:t>9.1. Respostes obertes</a:t>
            </a:r>
          </a:p>
        </p:txBody>
      </p:sp>
    </p:spTree>
    <p:extLst>
      <p:ext uri="{BB962C8B-B14F-4D97-AF65-F5344CB8AC3E}">
        <p14:creationId xmlns:p14="http://schemas.microsoft.com/office/powerpoint/2010/main" val="3518454120"/>
      </p:ext>
    </p:extLst>
  </p:cSld>
  <p:clrMapOvr>
    <a:masterClrMapping/>
  </p:clrMapOvr>
  <p:transition>
    <p:strips dir="rd"/>
  </p:transition>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2 Marcador de número de diapositiva"/>
          <p:cNvSpPr txBox="1">
            <a:spLocks/>
          </p:cNvSpPr>
          <p:nvPr/>
        </p:nvSpPr>
        <p:spPr bwMode="auto">
          <a:xfrm>
            <a:off x="6875463" y="6553200"/>
            <a:ext cx="2133600" cy="188913"/>
          </a:xfrm>
          <a:prstGeom prst="rect">
            <a:avLst/>
          </a:prstGeom>
          <a:noFill/>
          <a:ln w="9525">
            <a:noFill/>
            <a:miter lim="800000"/>
            <a:headEnd/>
            <a:tailEnd/>
          </a:ln>
        </p:spPr>
        <p:txBody>
          <a:bodyPr/>
          <a:lstStyle/>
          <a:p>
            <a:pPr algn="r"/>
            <a:fld id="{8720BE1E-47FA-4AA1-9CEB-894D7F0B8865}" type="slidenum">
              <a:rPr lang="es-ES" sz="900"/>
              <a:pPr algn="r"/>
              <a:t>55</a:t>
            </a:fld>
            <a:endParaRPr lang="es-ES" sz="900" dirty="0"/>
          </a:p>
        </p:txBody>
      </p:sp>
      <p:sp>
        <p:nvSpPr>
          <p:cNvPr id="24" name="Text Box 42"/>
          <p:cNvSpPr txBox="1">
            <a:spLocks noChangeArrowheads="1"/>
          </p:cNvSpPr>
          <p:nvPr/>
        </p:nvSpPr>
        <p:spPr bwMode="auto">
          <a:xfrm>
            <a:off x="0" y="0"/>
            <a:ext cx="9144000" cy="692150"/>
          </a:xfrm>
          <a:prstGeom prst="rect">
            <a:avLst/>
          </a:prstGeom>
          <a:noFill/>
          <a:ln w="12700">
            <a:noFill/>
            <a:miter lim="800000"/>
            <a:headEnd/>
            <a:tailEnd/>
          </a:ln>
        </p:spPr>
        <p:txBody>
          <a:bodyPr anchor="ctr"/>
          <a:lstStyle/>
          <a:p>
            <a:pPr algn="ctr" eaLnBrk="0" hangingPunct="0">
              <a:spcBef>
                <a:spcPct val="50000"/>
              </a:spcBef>
              <a:buClr>
                <a:srgbClr val="CC0000"/>
              </a:buClr>
              <a:buFont typeface="Wingdings" pitchFamily="2" charset="2"/>
              <a:buNone/>
            </a:pPr>
            <a:r>
              <a:rPr lang="ca-ES" sz="2000" b="1" dirty="0">
                <a:solidFill>
                  <a:srgbClr val="6A1727"/>
                </a:solidFill>
              </a:rPr>
              <a:t>9. Annex</a:t>
            </a:r>
          </a:p>
        </p:txBody>
      </p:sp>
      <p:sp>
        <p:nvSpPr>
          <p:cNvPr id="17" name="Text Box 28">
            <a:extLst>
              <a:ext uri="{FF2B5EF4-FFF2-40B4-BE49-F238E27FC236}">
                <a16:creationId xmlns:a16="http://schemas.microsoft.com/office/drawing/2014/main" xmlns="" id="{9D05DC08-5AAA-4A45-941F-7E68B26FA307}"/>
              </a:ext>
            </a:extLst>
          </p:cNvPr>
          <p:cNvSpPr txBox="1">
            <a:spLocks noChangeArrowheads="1"/>
          </p:cNvSpPr>
          <p:nvPr/>
        </p:nvSpPr>
        <p:spPr bwMode="auto">
          <a:xfrm>
            <a:off x="323055" y="1621736"/>
            <a:ext cx="8497888" cy="4881711"/>
          </a:xfrm>
          <a:prstGeom prst="rect">
            <a:avLst/>
          </a:prstGeom>
          <a:noFill/>
          <a:ln w="9525">
            <a:noFill/>
            <a:miter lim="800000"/>
            <a:headEnd/>
            <a:tailEnd/>
          </a:ln>
        </p:spPr>
        <p:txBody>
          <a:bodyPr/>
          <a:lstStyle/>
          <a:p>
            <a:pPr marL="171450" indent="-171450" algn="just">
              <a:lnSpc>
                <a:spcPct val="150000"/>
              </a:lnSpc>
              <a:buClr>
                <a:srgbClr val="006600"/>
              </a:buClr>
              <a:buFont typeface="Arial" panose="020B0604020202020204" pitchFamily="34" charset="0"/>
              <a:buChar char="•"/>
            </a:pPr>
            <a:r>
              <a:rPr lang="es-ES" sz="1200" i="1" noProof="1">
                <a:solidFill>
                  <a:schemeClr val="tx1">
                    <a:lumMod val="50000"/>
                    <a:lumOff val="50000"/>
                  </a:schemeClr>
                </a:solidFill>
              </a:rPr>
              <a:t>MULTITEMÀTICA</a:t>
            </a:r>
          </a:p>
          <a:p>
            <a:pPr marL="171450" indent="-171450" algn="just">
              <a:lnSpc>
                <a:spcPct val="150000"/>
              </a:lnSpc>
              <a:buClr>
                <a:srgbClr val="006600"/>
              </a:buClr>
              <a:buFont typeface="Arial" panose="020B0604020202020204" pitchFamily="34" charset="0"/>
              <a:buChar char="•"/>
            </a:pPr>
            <a:r>
              <a:rPr lang="es-ES" sz="1200" i="1" noProof="1">
                <a:solidFill>
                  <a:schemeClr val="tx1">
                    <a:lumMod val="50000"/>
                    <a:lumOff val="50000"/>
                  </a:schemeClr>
                </a:solidFill>
              </a:rPr>
              <a:t>Sandra Ezquerra</a:t>
            </a:r>
          </a:p>
          <a:p>
            <a:pPr marL="171450" indent="-171450" algn="just">
              <a:lnSpc>
                <a:spcPct val="150000"/>
              </a:lnSpc>
              <a:buClr>
                <a:srgbClr val="006600"/>
              </a:buClr>
              <a:buFont typeface="Arial" panose="020B0604020202020204" pitchFamily="34" charset="0"/>
              <a:buChar char="•"/>
            </a:pPr>
            <a:r>
              <a:rPr lang="es-ES" sz="1200" i="1" noProof="1">
                <a:solidFill>
                  <a:schemeClr val="tx1">
                    <a:lumMod val="50000"/>
                    <a:lumOff val="50000"/>
                  </a:schemeClr>
                </a:solidFill>
              </a:rPr>
              <a:t>Realitat Social</a:t>
            </a:r>
          </a:p>
          <a:p>
            <a:pPr marL="171450" indent="-171450" algn="just">
              <a:lnSpc>
                <a:spcPct val="150000"/>
              </a:lnSpc>
              <a:buClr>
                <a:srgbClr val="006600"/>
              </a:buClr>
              <a:buFont typeface="Arial" panose="020B0604020202020204" pitchFamily="34" charset="0"/>
              <a:buChar char="•"/>
            </a:pPr>
            <a:r>
              <a:rPr lang="es-ES" sz="1200" i="1" noProof="1">
                <a:solidFill>
                  <a:schemeClr val="tx1">
                    <a:lumMod val="50000"/>
                    <a:lumOff val="50000"/>
                  </a:schemeClr>
                </a:solidFill>
              </a:rPr>
              <a:t>que els professors anessin canviant depenent del tema que treballem</a:t>
            </a:r>
          </a:p>
          <a:p>
            <a:pPr marL="171450" indent="-171450" algn="just">
              <a:lnSpc>
                <a:spcPct val="150000"/>
              </a:lnSpc>
              <a:buClr>
                <a:srgbClr val="006600"/>
              </a:buClr>
              <a:buFont typeface="Arial" panose="020B0604020202020204" pitchFamily="34" charset="0"/>
              <a:buChar char="•"/>
            </a:pPr>
            <a:r>
              <a:rPr lang="es-ES" sz="1200" i="1" noProof="1">
                <a:solidFill>
                  <a:schemeClr val="tx1">
                    <a:lumMod val="50000"/>
                    <a:lumOff val="50000"/>
                  </a:schemeClr>
                </a:solidFill>
              </a:rPr>
              <a:t>El pensamiento critico</a:t>
            </a:r>
          </a:p>
          <a:p>
            <a:pPr marL="171450" indent="-171450" algn="just">
              <a:lnSpc>
                <a:spcPct val="150000"/>
              </a:lnSpc>
              <a:buClr>
                <a:srgbClr val="006600"/>
              </a:buClr>
              <a:buFont typeface="Arial" panose="020B0604020202020204" pitchFamily="34" charset="0"/>
              <a:buChar char="•"/>
            </a:pPr>
            <a:r>
              <a:rPr lang="es-ES" sz="1200" i="1" noProof="1">
                <a:solidFill>
                  <a:schemeClr val="tx1">
                    <a:lumMod val="50000"/>
                    <a:lumOff val="50000"/>
                  </a:schemeClr>
                </a:solidFill>
              </a:rPr>
              <a:t>Estudis de casos reals</a:t>
            </a:r>
          </a:p>
          <a:p>
            <a:pPr marL="171450" indent="-171450" algn="just">
              <a:lnSpc>
                <a:spcPct val="150000"/>
              </a:lnSpc>
              <a:buClr>
                <a:srgbClr val="006600"/>
              </a:buClr>
              <a:buFont typeface="Arial" panose="020B0604020202020204" pitchFamily="34" charset="0"/>
              <a:buChar char="•"/>
            </a:pPr>
            <a:r>
              <a:rPr lang="es-ES" sz="1200" i="1" noProof="1">
                <a:solidFill>
                  <a:schemeClr val="tx1">
                    <a:lumMod val="50000"/>
                    <a:lumOff val="50000"/>
                  </a:schemeClr>
                </a:solidFill>
              </a:rPr>
              <a:t>recerca</a:t>
            </a:r>
          </a:p>
          <a:p>
            <a:pPr marL="171450" indent="-171450" algn="just">
              <a:lnSpc>
                <a:spcPct val="150000"/>
              </a:lnSpc>
              <a:buClr>
                <a:srgbClr val="006600"/>
              </a:buClr>
              <a:buFont typeface="Arial" panose="020B0604020202020204" pitchFamily="34" charset="0"/>
              <a:buChar char="•"/>
            </a:pPr>
            <a:r>
              <a:rPr lang="es-ES" sz="1200" i="1" noProof="1">
                <a:solidFill>
                  <a:schemeClr val="tx1">
                    <a:lumMod val="50000"/>
                    <a:lumOff val="50000"/>
                  </a:schemeClr>
                </a:solidFill>
              </a:rPr>
              <a:t>Temari</a:t>
            </a:r>
          </a:p>
          <a:p>
            <a:pPr marL="171450" indent="-171450" algn="just">
              <a:lnSpc>
                <a:spcPct val="150000"/>
              </a:lnSpc>
              <a:buClr>
                <a:srgbClr val="006600"/>
              </a:buClr>
              <a:buFont typeface="Arial" panose="020B0604020202020204" pitchFamily="34" charset="0"/>
              <a:buChar char="•"/>
            </a:pPr>
            <a:r>
              <a:rPr lang="es-ES" sz="1200" i="1" noProof="1">
                <a:solidFill>
                  <a:schemeClr val="tx1">
                    <a:lumMod val="50000"/>
                    <a:lumOff val="50000"/>
                  </a:schemeClr>
                </a:solidFill>
              </a:rPr>
              <a:t>El lloc i horari.</a:t>
            </a:r>
          </a:p>
          <a:p>
            <a:pPr marL="171450" indent="-171450" algn="just">
              <a:lnSpc>
                <a:spcPct val="150000"/>
              </a:lnSpc>
              <a:buClr>
                <a:srgbClr val="006600"/>
              </a:buClr>
              <a:buFont typeface="Arial" panose="020B0604020202020204" pitchFamily="34" charset="0"/>
              <a:buChar char="•"/>
            </a:pPr>
            <a:endParaRPr lang="es-ES" sz="1200" i="1" noProof="1">
              <a:solidFill>
                <a:schemeClr val="tx1">
                  <a:lumMod val="50000"/>
                  <a:lumOff val="50000"/>
                </a:schemeClr>
              </a:solidFill>
            </a:endParaRPr>
          </a:p>
          <a:p>
            <a:pPr marL="171450" indent="-171450" algn="just">
              <a:lnSpc>
                <a:spcPct val="150000"/>
              </a:lnSpc>
              <a:buClr>
                <a:srgbClr val="006600"/>
              </a:buClr>
              <a:buFont typeface="Arial" panose="020B0604020202020204" pitchFamily="34" charset="0"/>
              <a:buChar char="•"/>
            </a:pPr>
            <a:endParaRPr lang="es-ES" sz="1200" i="1" noProof="1">
              <a:solidFill>
                <a:schemeClr val="tx1">
                  <a:lumMod val="50000"/>
                  <a:lumOff val="50000"/>
                </a:schemeClr>
              </a:solidFill>
            </a:endParaRPr>
          </a:p>
        </p:txBody>
      </p:sp>
      <p:sp>
        <p:nvSpPr>
          <p:cNvPr id="7" name="17 Rectángulo">
            <a:extLst>
              <a:ext uri="{FF2B5EF4-FFF2-40B4-BE49-F238E27FC236}">
                <a16:creationId xmlns:a16="http://schemas.microsoft.com/office/drawing/2014/main" xmlns="" id="{A90AB1B2-95D0-490D-9B3D-8743A3D260D0}"/>
              </a:ext>
            </a:extLst>
          </p:cNvPr>
          <p:cNvSpPr/>
          <p:nvPr/>
        </p:nvSpPr>
        <p:spPr>
          <a:xfrm>
            <a:off x="813599" y="1344737"/>
            <a:ext cx="7516801" cy="276999"/>
          </a:xfrm>
          <a:prstGeom prst="rect">
            <a:avLst/>
          </a:prstGeom>
        </p:spPr>
        <p:txBody>
          <a:bodyPr wrap="none">
            <a:spAutoFit/>
          </a:bodyPr>
          <a:lstStyle/>
          <a:p>
            <a:r>
              <a:rPr lang="ca-ES" sz="1200" b="1" i="1" dirty="0"/>
              <a:t>Des del teu punt de vista, quins són els principals punts forts de la formació rebuda?</a:t>
            </a:r>
            <a:endParaRPr lang="es-ES" sz="1200" i="1" dirty="0"/>
          </a:p>
        </p:txBody>
      </p:sp>
      <p:sp>
        <p:nvSpPr>
          <p:cNvPr id="9" name="24 Rectángulo redondeado">
            <a:extLst>
              <a:ext uri="{FF2B5EF4-FFF2-40B4-BE49-F238E27FC236}">
                <a16:creationId xmlns:a16="http://schemas.microsoft.com/office/drawing/2014/main" xmlns="" id="{DA6BBD4A-97B7-4BB9-96A0-C2391AF081DB}"/>
              </a:ext>
            </a:extLst>
          </p:cNvPr>
          <p:cNvSpPr/>
          <p:nvPr/>
        </p:nvSpPr>
        <p:spPr>
          <a:xfrm>
            <a:off x="323850" y="840135"/>
            <a:ext cx="8135938" cy="356617"/>
          </a:xfrm>
          <a:prstGeom prst="roundRect">
            <a:avLst/>
          </a:prstGeom>
          <a:solidFill>
            <a:srgbClr val="0066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ca-ES" sz="1600" b="1" dirty="0">
                <a:solidFill>
                  <a:srgbClr val="FFFFFF"/>
                </a:solidFill>
                <a:sym typeface="Helvetica" pitchFamily="34" charset="0"/>
              </a:rPr>
              <a:t>9.1. Respostes obertes</a:t>
            </a:r>
          </a:p>
        </p:txBody>
      </p:sp>
    </p:spTree>
    <p:extLst>
      <p:ext uri="{BB962C8B-B14F-4D97-AF65-F5344CB8AC3E}">
        <p14:creationId xmlns:p14="http://schemas.microsoft.com/office/powerpoint/2010/main" val="3254103748"/>
      </p:ext>
    </p:extLst>
  </p:cSld>
  <p:clrMapOvr>
    <a:masterClrMapping/>
  </p:clrMapOvr>
  <p:transition>
    <p:strips dir="rd"/>
  </p:transition>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2 Marcador de número de diapositiva"/>
          <p:cNvSpPr txBox="1">
            <a:spLocks/>
          </p:cNvSpPr>
          <p:nvPr/>
        </p:nvSpPr>
        <p:spPr bwMode="auto">
          <a:xfrm>
            <a:off x="6875463" y="6553200"/>
            <a:ext cx="2133600" cy="188913"/>
          </a:xfrm>
          <a:prstGeom prst="rect">
            <a:avLst/>
          </a:prstGeom>
          <a:noFill/>
          <a:ln w="9525">
            <a:noFill/>
            <a:miter lim="800000"/>
            <a:headEnd/>
            <a:tailEnd/>
          </a:ln>
        </p:spPr>
        <p:txBody>
          <a:bodyPr/>
          <a:lstStyle/>
          <a:p>
            <a:pPr algn="r"/>
            <a:fld id="{8720BE1E-47FA-4AA1-9CEB-894D7F0B8865}" type="slidenum">
              <a:rPr lang="es-ES" sz="900"/>
              <a:pPr algn="r"/>
              <a:t>56</a:t>
            </a:fld>
            <a:endParaRPr lang="es-ES" sz="900" dirty="0"/>
          </a:p>
        </p:txBody>
      </p:sp>
      <p:sp>
        <p:nvSpPr>
          <p:cNvPr id="24" name="Text Box 42"/>
          <p:cNvSpPr txBox="1">
            <a:spLocks noChangeArrowheads="1"/>
          </p:cNvSpPr>
          <p:nvPr/>
        </p:nvSpPr>
        <p:spPr bwMode="auto">
          <a:xfrm>
            <a:off x="0" y="0"/>
            <a:ext cx="9144000" cy="692150"/>
          </a:xfrm>
          <a:prstGeom prst="rect">
            <a:avLst/>
          </a:prstGeom>
          <a:noFill/>
          <a:ln w="12700">
            <a:noFill/>
            <a:miter lim="800000"/>
            <a:headEnd/>
            <a:tailEnd/>
          </a:ln>
        </p:spPr>
        <p:txBody>
          <a:bodyPr anchor="ctr"/>
          <a:lstStyle/>
          <a:p>
            <a:pPr algn="ctr" eaLnBrk="0" hangingPunct="0">
              <a:spcBef>
                <a:spcPct val="50000"/>
              </a:spcBef>
              <a:buClr>
                <a:srgbClr val="CC0000"/>
              </a:buClr>
              <a:buFont typeface="Wingdings" pitchFamily="2" charset="2"/>
              <a:buNone/>
            </a:pPr>
            <a:r>
              <a:rPr lang="ca-ES" sz="2000" b="1" dirty="0">
                <a:solidFill>
                  <a:srgbClr val="6A1727"/>
                </a:solidFill>
              </a:rPr>
              <a:t>9. Annex</a:t>
            </a:r>
          </a:p>
        </p:txBody>
      </p:sp>
      <p:sp>
        <p:nvSpPr>
          <p:cNvPr id="17" name="Text Box 28">
            <a:extLst>
              <a:ext uri="{FF2B5EF4-FFF2-40B4-BE49-F238E27FC236}">
                <a16:creationId xmlns:a16="http://schemas.microsoft.com/office/drawing/2014/main" xmlns="" id="{9D05DC08-5AAA-4A45-941F-7E68B26FA307}"/>
              </a:ext>
            </a:extLst>
          </p:cNvPr>
          <p:cNvSpPr txBox="1">
            <a:spLocks noChangeArrowheads="1"/>
          </p:cNvSpPr>
          <p:nvPr/>
        </p:nvSpPr>
        <p:spPr bwMode="auto">
          <a:xfrm>
            <a:off x="323055" y="1621736"/>
            <a:ext cx="8497888" cy="4881711"/>
          </a:xfrm>
          <a:prstGeom prst="rect">
            <a:avLst/>
          </a:prstGeom>
          <a:noFill/>
          <a:ln w="9525">
            <a:noFill/>
            <a:miter lim="800000"/>
            <a:headEnd/>
            <a:tailEnd/>
          </a:ln>
        </p:spPr>
        <p:txBody>
          <a:bodyPr/>
          <a:lstStyle/>
          <a:p>
            <a:pPr marL="171450" indent="-171450" algn="just">
              <a:lnSpc>
                <a:spcPct val="150000"/>
              </a:lnSpc>
              <a:buClr>
                <a:srgbClr val="006600"/>
              </a:buClr>
              <a:buFont typeface="Arial" panose="020B0604020202020204" pitchFamily="34" charset="0"/>
              <a:buChar char="•"/>
            </a:pPr>
            <a:r>
              <a:rPr lang="es-ES" sz="1200" i="1" noProof="1">
                <a:solidFill>
                  <a:schemeClr val="tx1">
                    <a:lumMod val="50000"/>
                    <a:lumOff val="50000"/>
                  </a:schemeClr>
                </a:solidFill>
              </a:rPr>
              <a:t>La falta (un any després) de la titulació</a:t>
            </a:r>
          </a:p>
          <a:p>
            <a:pPr marL="171450" indent="-171450" algn="just">
              <a:lnSpc>
                <a:spcPct val="150000"/>
              </a:lnSpc>
              <a:buClr>
                <a:srgbClr val="006600"/>
              </a:buClr>
              <a:buFont typeface="Arial" panose="020B0604020202020204" pitchFamily="34" charset="0"/>
              <a:buChar char="•"/>
            </a:pPr>
            <a:r>
              <a:rPr lang="es-ES" sz="1200" i="1" noProof="1">
                <a:solidFill>
                  <a:schemeClr val="tx1">
                    <a:lumMod val="50000"/>
                    <a:lumOff val="50000"/>
                  </a:schemeClr>
                </a:solidFill>
              </a:rPr>
              <a:t>La larga espera de la recepción de titulo</a:t>
            </a:r>
          </a:p>
          <a:p>
            <a:pPr marL="171450" indent="-171450" algn="just">
              <a:lnSpc>
                <a:spcPct val="150000"/>
              </a:lnSpc>
              <a:buClr>
                <a:srgbClr val="006600"/>
              </a:buClr>
              <a:buFont typeface="Arial" panose="020B0604020202020204" pitchFamily="34" charset="0"/>
              <a:buChar char="•"/>
            </a:pPr>
            <a:r>
              <a:rPr lang="es-ES" sz="1200" i="1" noProof="1">
                <a:solidFill>
                  <a:schemeClr val="tx1">
                    <a:lumMod val="50000"/>
                    <a:lumOff val="50000"/>
                  </a:schemeClr>
                </a:solidFill>
              </a:rPr>
              <a:t>Poco rigor</a:t>
            </a:r>
          </a:p>
          <a:p>
            <a:pPr marL="171450" indent="-171450" algn="just">
              <a:lnSpc>
                <a:spcPct val="150000"/>
              </a:lnSpc>
              <a:buClr>
                <a:srgbClr val="006600"/>
              </a:buClr>
              <a:buFont typeface="Arial" panose="020B0604020202020204" pitchFamily="34" charset="0"/>
              <a:buChar char="•"/>
            </a:pPr>
            <a:r>
              <a:rPr lang="es-ES" sz="1200" i="1" noProof="1">
                <a:solidFill>
                  <a:schemeClr val="tx1">
                    <a:lumMod val="50000"/>
                    <a:lumOff val="50000"/>
                  </a:schemeClr>
                </a:solidFill>
              </a:rPr>
              <a:t>Cap</a:t>
            </a:r>
          </a:p>
          <a:p>
            <a:pPr marL="171450" indent="-171450" algn="just">
              <a:lnSpc>
                <a:spcPct val="150000"/>
              </a:lnSpc>
              <a:buClr>
                <a:srgbClr val="006600"/>
              </a:buClr>
              <a:buFont typeface="Arial" panose="020B0604020202020204" pitchFamily="34" charset="0"/>
              <a:buChar char="•"/>
            </a:pPr>
            <a:r>
              <a:rPr lang="es-ES" sz="1200" i="1" noProof="1">
                <a:solidFill>
                  <a:schemeClr val="tx1">
                    <a:lumMod val="50000"/>
                    <a:lumOff val="50000"/>
                  </a:schemeClr>
                </a:solidFill>
              </a:rPr>
              <a:t>Manca de temps per aprofundir els temes</a:t>
            </a:r>
          </a:p>
          <a:p>
            <a:pPr marL="171450" indent="-171450" algn="just">
              <a:lnSpc>
                <a:spcPct val="150000"/>
              </a:lnSpc>
              <a:buClr>
                <a:srgbClr val="006600"/>
              </a:buClr>
              <a:buFont typeface="Arial" panose="020B0604020202020204" pitchFamily="34" charset="0"/>
              <a:buChar char="•"/>
            </a:pPr>
            <a:r>
              <a:rPr lang="es-ES" sz="1200" i="1" noProof="1">
                <a:solidFill>
                  <a:schemeClr val="tx1">
                    <a:lumMod val="50000"/>
                    <a:lumOff val="50000"/>
                  </a:schemeClr>
                </a:solidFill>
              </a:rPr>
              <a:t>Pequeñas desorganizaciones dentro del directori</a:t>
            </a:r>
          </a:p>
          <a:p>
            <a:pPr marL="171450" indent="-171450" algn="just">
              <a:lnSpc>
                <a:spcPct val="150000"/>
              </a:lnSpc>
              <a:buClr>
                <a:srgbClr val="006600"/>
              </a:buClr>
              <a:buFont typeface="Arial" panose="020B0604020202020204" pitchFamily="34" charset="0"/>
              <a:buChar char="•"/>
            </a:pPr>
            <a:r>
              <a:rPr lang="es-ES" sz="1200" i="1" noProof="1">
                <a:solidFill>
                  <a:schemeClr val="tx1">
                    <a:lumMod val="50000"/>
                    <a:lumOff val="50000"/>
                  </a:schemeClr>
                </a:solidFill>
              </a:rPr>
              <a:t>HORARIS</a:t>
            </a:r>
          </a:p>
          <a:p>
            <a:pPr marL="171450" indent="-171450" algn="just">
              <a:lnSpc>
                <a:spcPct val="150000"/>
              </a:lnSpc>
              <a:buClr>
                <a:srgbClr val="006600"/>
              </a:buClr>
              <a:buFont typeface="Arial" panose="020B0604020202020204" pitchFamily="34" charset="0"/>
              <a:buChar char="•"/>
            </a:pPr>
            <a:r>
              <a:rPr lang="es-ES" sz="1200" i="1" noProof="1">
                <a:solidFill>
                  <a:schemeClr val="tx1">
                    <a:lumMod val="50000"/>
                    <a:lumOff val="50000"/>
                  </a:schemeClr>
                </a:solidFill>
              </a:rPr>
              <a:t>Repetición de conceptes.</a:t>
            </a:r>
          </a:p>
          <a:p>
            <a:pPr marL="171450" indent="-171450" algn="just">
              <a:lnSpc>
                <a:spcPct val="150000"/>
              </a:lnSpc>
              <a:buClr>
                <a:srgbClr val="006600"/>
              </a:buClr>
              <a:buFont typeface="Arial" panose="020B0604020202020204" pitchFamily="34" charset="0"/>
              <a:buChar char="•"/>
            </a:pPr>
            <a:r>
              <a:rPr lang="es-ES" sz="1200" i="1" noProof="1">
                <a:solidFill>
                  <a:schemeClr val="tx1">
                    <a:lumMod val="50000"/>
                    <a:lumOff val="50000"/>
                  </a:schemeClr>
                </a:solidFill>
              </a:rPr>
              <a:t>Personalment no tenia prou coneixement en la mat</a:t>
            </a:r>
          </a:p>
          <a:p>
            <a:pPr marL="171450" indent="-171450" algn="just">
              <a:lnSpc>
                <a:spcPct val="150000"/>
              </a:lnSpc>
              <a:buClr>
                <a:srgbClr val="006600"/>
              </a:buClr>
              <a:buFont typeface="Arial" panose="020B0604020202020204" pitchFamily="34" charset="0"/>
              <a:buChar char="•"/>
            </a:pPr>
            <a:r>
              <a:rPr lang="es-ES" sz="1200" i="1" noProof="1">
                <a:solidFill>
                  <a:schemeClr val="tx1">
                    <a:lumMod val="50000"/>
                    <a:lumOff val="50000"/>
                  </a:schemeClr>
                </a:solidFill>
              </a:rPr>
              <a:t>El preu excessiu per la formació rebuda i pel poc temps que dura aquest</a:t>
            </a:r>
          </a:p>
          <a:p>
            <a:pPr marL="171450" indent="-171450" algn="just">
              <a:lnSpc>
                <a:spcPct val="150000"/>
              </a:lnSpc>
              <a:buClr>
                <a:srgbClr val="006600"/>
              </a:buClr>
              <a:buFont typeface="Arial" panose="020B0604020202020204" pitchFamily="34" charset="0"/>
              <a:buChar char="•"/>
            </a:pPr>
            <a:r>
              <a:rPr lang="es-ES" sz="1200" i="1" noProof="1">
                <a:solidFill>
                  <a:schemeClr val="tx1">
                    <a:lumMod val="50000"/>
                    <a:lumOff val="50000"/>
                  </a:schemeClr>
                </a:solidFill>
              </a:rPr>
              <a:t>Bajo nivel de exigencia</a:t>
            </a:r>
          </a:p>
          <a:p>
            <a:pPr marL="171450" indent="-171450" algn="just">
              <a:lnSpc>
                <a:spcPct val="150000"/>
              </a:lnSpc>
              <a:buClr>
                <a:srgbClr val="006600"/>
              </a:buClr>
              <a:buFont typeface="Arial" panose="020B0604020202020204" pitchFamily="34" charset="0"/>
              <a:buChar char="•"/>
            </a:pPr>
            <a:r>
              <a:rPr lang="es-ES" sz="1200" i="1" noProof="1">
                <a:solidFill>
                  <a:schemeClr val="tx1">
                    <a:lumMod val="50000"/>
                    <a:lumOff val="50000"/>
                  </a:schemeClr>
                </a:solidFill>
              </a:rPr>
              <a:t>Certa descoordinació entre professorat en quan a temari</a:t>
            </a:r>
          </a:p>
          <a:p>
            <a:pPr marL="171450" indent="-171450" algn="just">
              <a:lnSpc>
                <a:spcPct val="150000"/>
              </a:lnSpc>
              <a:buClr>
                <a:srgbClr val="006600"/>
              </a:buClr>
              <a:buFont typeface="Arial" panose="020B0604020202020204" pitchFamily="34" charset="0"/>
              <a:buChar char="•"/>
            </a:pPr>
            <a:r>
              <a:rPr lang="es-ES" sz="1200" i="1" noProof="1">
                <a:solidFill>
                  <a:schemeClr val="tx1">
                    <a:lumMod val="50000"/>
                    <a:lumOff val="50000"/>
                  </a:schemeClr>
                </a:solidFill>
              </a:rPr>
              <a:t>Falta de mejor comunicación entre los coordinadores</a:t>
            </a:r>
          </a:p>
          <a:p>
            <a:pPr marL="171450" indent="-171450" algn="just">
              <a:lnSpc>
                <a:spcPct val="150000"/>
              </a:lnSpc>
              <a:buClr>
                <a:srgbClr val="006600"/>
              </a:buClr>
              <a:buFont typeface="Arial" panose="020B0604020202020204" pitchFamily="34" charset="0"/>
              <a:buChar char="•"/>
            </a:pPr>
            <a:r>
              <a:rPr lang="es-ES" sz="1200" i="1" noProof="1">
                <a:solidFill>
                  <a:schemeClr val="tx1">
                    <a:lumMod val="50000"/>
                    <a:lumOff val="50000"/>
                  </a:schemeClr>
                </a:solidFill>
              </a:rPr>
              <a:t>PREU</a:t>
            </a:r>
          </a:p>
          <a:p>
            <a:pPr marL="171450" indent="-171450" algn="just">
              <a:lnSpc>
                <a:spcPct val="150000"/>
              </a:lnSpc>
              <a:buClr>
                <a:srgbClr val="006600"/>
              </a:buClr>
              <a:buFont typeface="Arial" panose="020B0604020202020204" pitchFamily="34" charset="0"/>
              <a:buChar char="•"/>
            </a:pPr>
            <a:r>
              <a:rPr lang="es-ES" sz="1200" i="1" noProof="1">
                <a:solidFill>
                  <a:schemeClr val="tx1">
                    <a:lumMod val="50000"/>
                    <a:lumOff val="50000"/>
                  </a:schemeClr>
                </a:solidFill>
              </a:rPr>
              <a:t>Mala revisa de comentaris crítics.</a:t>
            </a:r>
          </a:p>
          <a:p>
            <a:pPr marL="171450" indent="-171450" algn="just">
              <a:lnSpc>
                <a:spcPct val="150000"/>
              </a:lnSpc>
              <a:buClr>
                <a:srgbClr val="006600"/>
              </a:buClr>
              <a:buFont typeface="Arial" panose="020B0604020202020204" pitchFamily="34" charset="0"/>
              <a:buChar char="•"/>
            </a:pPr>
            <a:r>
              <a:rPr lang="es-ES" sz="1200" i="1" noProof="1">
                <a:solidFill>
                  <a:schemeClr val="tx1">
                    <a:lumMod val="50000"/>
                    <a:lumOff val="50000"/>
                  </a:schemeClr>
                </a:solidFill>
              </a:rPr>
              <a:t>Matèries i temari molt abstracte, falta de comunicació amb els alumnes. Mals entesos que s'exterioritzen entre Igop, escola dr robert i UAB, la qual cosa fa que els alumnes encara estiguem més descontents amb el màster. Falta de seriositat i rigorositat pel preu del mà</a:t>
            </a:r>
          </a:p>
        </p:txBody>
      </p:sp>
      <p:sp>
        <p:nvSpPr>
          <p:cNvPr id="7" name="17 Rectángulo">
            <a:extLst>
              <a:ext uri="{FF2B5EF4-FFF2-40B4-BE49-F238E27FC236}">
                <a16:creationId xmlns:a16="http://schemas.microsoft.com/office/drawing/2014/main" xmlns="" id="{A90AB1B2-95D0-490D-9B3D-8743A3D260D0}"/>
              </a:ext>
            </a:extLst>
          </p:cNvPr>
          <p:cNvSpPr/>
          <p:nvPr/>
        </p:nvSpPr>
        <p:spPr>
          <a:xfrm>
            <a:off x="813599" y="1344737"/>
            <a:ext cx="7629012" cy="276999"/>
          </a:xfrm>
          <a:prstGeom prst="rect">
            <a:avLst/>
          </a:prstGeom>
        </p:spPr>
        <p:txBody>
          <a:bodyPr wrap="none">
            <a:spAutoFit/>
          </a:bodyPr>
          <a:lstStyle/>
          <a:p>
            <a:r>
              <a:rPr lang="ca-ES" sz="1200" b="1" i="1" dirty="0"/>
              <a:t>Des del teu punt de vista, quins són els principals punts febles de la formació rebuda?</a:t>
            </a:r>
            <a:endParaRPr lang="es-ES" sz="1200" i="1" dirty="0"/>
          </a:p>
        </p:txBody>
      </p:sp>
      <p:sp>
        <p:nvSpPr>
          <p:cNvPr id="9" name="24 Rectángulo redondeado">
            <a:extLst>
              <a:ext uri="{FF2B5EF4-FFF2-40B4-BE49-F238E27FC236}">
                <a16:creationId xmlns:a16="http://schemas.microsoft.com/office/drawing/2014/main" xmlns="" id="{DA6BBD4A-97B7-4BB9-96A0-C2391AF081DB}"/>
              </a:ext>
            </a:extLst>
          </p:cNvPr>
          <p:cNvSpPr/>
          <p:nvPr/>
        </p:nvSpPr>
        <p:spPr>
          <a:xfrm>
            <a:off x="323850" y="840135"/>
            <a:ext cx="8135938" cy="356617"/>
          </a:xfrm>
          <a:prstGeom prst="roundRect">
            <a:avLst/>
          </a:prstGeom>
          <a:solidFill>
            <a:srgbClr val="0066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ca-ES" sz="1600" b="1" dirty="0">
                <a:solidFill>
                  <a:srgbClr val="FFFFFF"/>
                </a:solidFill>
                <a:sym typeface="Helvetica" pitchFamily="34" charset="0"/>
              </a:rPr>
              <a:t>9.1. Respostes obertes</a:t>
            </a:r>
          </a:p>
        </p:txBody>
      </p:sp>
    </p:spTree>
    <p:extLst>
      <p:ext uri="{BB962C8B-B14F-4D97-AF65-F5344CB8AC3E}">
        <p14:creationId xmlns:p14="http://schemas.microsoft.com/office/powerpoint/2010/main" val="3393573948"/>
      </p:ext>
    </p:extLst>
  </p:cSld>
  <p:clrMapOvr>
    <a:masterClrMapping/>
  </p:clrMapOvr>
  <p:transition>
    <p:strips dir="rd"/>
  </p:transition>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2 Marcador de número de diapositiva"/>
          <p:cNvSpPr txBox="1">
            <a:spLocks/>
          </p:cNvSpPr>
          <p:nvPr/>
        </p:nvSpPr>
        <p:spPr bwMode="auto">
          <a:xfrm>
            <a:off x="6875463" y="6553200"/>
            <a:ext cx="2133600" cy="188913"/>
          </a:xfrm>
          <a:prstGeom prst="rect">
            <a:avLst/>
          </a:prstGeom>
          <a:noFill/>
          <a:ln w="9525">
            <a:noFill/>
            <a:miter lim="800000"/>
            <a:headEnd/>
            <a:tailEnd/>
          </a:ln>
        </p:spPr>
        <p:txBody>
          <a:bodyPr/>
          <a:lstStyle/>
          <a:p>
            <a:pPr algn="r"/>
            <a:fld id="{8720BE1E-47FA-4AA1-9CEB-894D7F0B8865}" type="slidenum">
              <a:rPr lang="es-ES" sz="900"/>
              <a:pPr algn="r"/>
              <a:t>57</a:t>
            </a:fld>
            <a:endParaRPr lang="es-ES" sz="900" dirty="0"/>
          </a:p>
        </p:txBody>
      </p:sp>
      <p:sp>
        <p:nvSpPr>
          <p:cNvPr id="24" name="Text Box 42"/>
          <p:cNvSpPr txBox="1">
            <a:spLocks noChangeArrowheads="1"/>
          </p:cNvSpPr>
          <p:nvPr/>
        </p:nvSpPr>
        <p:spPr bwMode="auto">
          <a:xfrm>
            <a:off x="0" y="0"/>
            <a:ext cx="9144000" cy="692150"/>
          </a:xfrm>
          <a:prstGeom prst="rect">
            <a:avLst/>
          </a:prstGeom>
          <a:noFill/>
          <a:ln w="12700">
            <a:noFill/>
            <a:miter lim="800000"/>
            <a:headEnd/>
            <a:tailEnd/>
          </a:ln>
        </p:spPr>
        <p:txBody>
          <a:bodyPr anchor="ctr"/>
          <a:lstStyle/>
          <a:p>
            <a:pPr algn="ctr" eaLnBrk="0" hangingPunct="0">
              <a:spcBef>
                <a:spcPct val="50000"/>
              </a:spcBef>
              <a:buClr>
                <a:srgbClr val="CC0000"/>
              </a:buClr>
              <a:buFont typeface="Wingdings" pitchFamily="2" charset="2"/>
              <a:buNone/>
            </a:pPr>
            <a:r>
              <a:rPr lang="ca-ES" sz="2000" b="1" dirty="0">
                <a:solidFill>
                  <a:srgbClr val="6A1727"/>
                </a:solidFill>
              </a:rPr>
              <a:t>9. Annex</a:t>
            </a:r>
          </a:p>
        </p:txBody>
      </p:sp>
      <p:sp>
        <p:nvSpPr>
          <p:cNvPr id="17" name="Text Box 28">
            <a:extLst>
              <a:ext uri="{FF2B5EF4-FFF2-40B4-BE49-F238E27FC236}">
                <a16:creationId xmlns:a16="http://schemas.microsoft.com/office/drawing/2014/main" xmlns="" id="{9D05DC08-5AAA-4A45-941F-7E68B26FA307}"/>
              </a:ext>
            </a:extLst>
          </p:cNvPr>
          <p:cNvSpPr txBox="1">
            <a:spLocks noChangeArrowheads="1"/>
          </p:cNvSpPr>
          <p:nvPr/>
        </p:nvSpPr>
        <p:spPr bwMode="auto">
          <a:xfrm>
            <a:off x="323055" y="1621736"/>
            <a:ext cx="8497888" cy="4881711"/>
          </a:xfrm>
          <a:prstGeom prst="rect">
            <a:avLst/>
          </a:prstGeom>
          <a:noFill/>
          <a:ln w="9525">
            <a:noFill/>
            <a:miter lim="800000"/>
            <a:headEnd/>
            <a:tailEnd/>
          </a:ln>
        </p:spPr>
        <p:txBody>
          <a:bodyPr/>
          <a:lstStyle/>
          <a:p>
            <a:pPr marL="171450" indent="-171450" algn="just">
              <a:lnSpc>
                <a:spcPct val="150000"/>
              </a:lnSpc>
              <a:buClr>
                <a:srgbClr val="006600"/>
              </a:buClr>
              <a:buFont typeface="Arial" panose="020B0604020202020204" pitchFamily="34" charset="0"/>
              <a:buChar char="•"/>
            </a:pPr>
            <a:endParaRPr lang="es-ES" sz="1200" i="1" noProof="1">
              <a:solidFill>
                <a:schemeClr val="tx1">
                  <a:lumMod val="50000"/>
                  <a:lumOff val="50000"/>
                </a:schemeClr>
              </a:solidFill>
            </a:endParaRPr>
          </a:p>
          <a:p>
            <a:pPr marL="171450" indent="-171450" algn="just">
              <a:lnSpc>
                <a:spcPct val="150000"/>
              </a:lnSpc>
              <a:buClr>
                <a:srgbClr val="006600"/>
              </a:buClr>
              <a:buFont typeface="Arial" panose="020B0604020202020204" pitchFamily="34" charset="0"/>
              <a:buChar char="•"/>
            </a:pPr>
            <a:r>
              <a:rPr lang="es-ES" sz="1200" i="1" noProof="1">
                <a:solidFill>
                  <a:schemeClr val="tx1">
                    <a:lumMod val="50000"/>
                    <a:lumOff val="50000"/>
                  </a:schemeClr>
                </a:solidFill>
              </a:rPr>
              <a:t>Lentitud en las gestiones académicas</a:t>
            </a:r>
          </a:p>
          <a:p>
            <a:pPr marL="171450" indent="-171450" algn="just">
              <a:lnSpc>
                <a:spcPct val="150000"/>
              </a:lnSpc>
              <a:buClr>
                <a:srgbClr val="006600"/>
              </a:buClr>
              <a:buFont typeface="Arial" panose="020B0604020202020204" pitchFamily="34" charset="0"/>
              <a:buChar char="•"/>
            </a:pPr>
            <a:r>
              <a:rPr lang="es-ES" sz="1200" i="1" noProof="1">
                <a:solidFill>
                  <a:schemeClr val="tx1">
                    <a:lumMod val="50000"/>
                    <a:lumOff val="50000"/>
                  </a:schemeClr>
                </a:solidFill>
              </a:rPr>
              <a:t>NO HI HAN SORTIDES</a:t>
            </a:r>
          </a:p>
          <a:p>
            <a:pPr marL="171450" indent="-171450" algn="just">
              <a:lnSpc>
                <a:spcPct val="150000"/>
              </a:lnSpc>
              <a:buClr>
                <a:srgbClr val="006600"/>
              </a:buClr>
              <a:buFont typeface="Arial" panose="020B0604020202020204" pitchFamily="34" charset="0"/>
              <a:buChar char="•"/>
            </a:pPr>
            <a:r>
              <a:rPr lang="es-ES" sz="1200" i="1" noProof="1">
                <a:solidFill>
                  <a:schemeClr val="tx1">
                    <a:lumMod val="50000"/>
                    <a:lumOff val="50000"/>
                  </a:schemeClr>
                </a:solidFill>
              </a:rPr>
              <a:t>Poca visión de gènere de forma transversal.</a:t>
            </a:r>
          </a:p>
        </p:txBody>
      </p:sp>
      <p:sp>
        <p:nvSpPr>
          <p:cNvPr id="7" name="17 Rectángulo">
            <a:extLst>
              <a:ext uri="{FF2B5EF4-FFF2-40B4-BE49-F238E27FC236}">
                <a16:creationId xmlns:a16="http://schemas.microsoft.com/office/drawing/2014/main" xmlns="" id="{A90AB1B2-95D0-490D-9B3D-8743A3D260D0}"/>
              </a:ext>
            </a:extLst>
          </p:cNvPr>
          <p:cNvSpPr/>
          <p:nvPr/>
        </p:nvSpPr>
        <p:spPr>
          <a:xfrm>
            <a:off x="813599" y="1344737"/>
            <a:ext cx="7629012" cy="276999"/>
          </a:xfrm>
          <a:prstGeom prst="rect">
            <a:avLst/>
          </a:prstGeom>
        </p:spPr>
        <p:txBody>
          <a:bodyPr wrap="none">
            <a:spAutoFit/>
          </a:bodyPr>
          <a:lstStyle/>
          <a:p>
            <a:r>
              <a:rPr lang="ca-ES" sz="1200" b="1" i="1" dirty="0"/>
              <a:t>Des del teu punt de vista, quins són els principals punts febles de la formació rebuda?</a:t>
            </a:r>
            <a:endParaRPr lang="es-ES" sz="1200" i="1" dirty="0"/>
          </a:p>
        </p:txBody>
      </p:sp>
      <p:sp>
        <p:nvSpPr>
          <p:cNvPr id="9" name="24 Rectángulo redondeado">
            <a:extLst>
              <a:ext uri="{FF2B5EF4-FFF2-40B4-BE49-F238E27FC236}">
                <a16:creationId xmlns:a16="http://schemas.microsoft.com/office/drawing/2014/main" xmlns="" id="{DA6BBD4A-97B7-4BB9-96A0-C2391AF081DB}"/>
              </a:ext>
            </a:extLst>
          </p:cNvPr>
          <p:cNvSpPr/>
          <p:nvPr/>
        </p:nvSpPr>
        <p:spPr>
          <a:xfrm>
            <a:off x="323850" y="840135"/>
            <a:ext cx="8135938" cy="356617"/>
          </a:xfrm>
          <a:prstGeom prst="roundRect">
            <a:avLst/>
          </a:prstGeom>
          <a:solidFill>
            <a:srgbClr val="0066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ca-ES" sz="1600" b="1" dirty="0">
                <a:solidFill>
                  <a:srgbClr val="FFFFFF"/>
                </a:solidFill>
                <a:sym typeface="Helvetica" pitchFamily="34" charset="0"/>
              </a:rPr>
              <a:t>9.1. Respostes obertes</a:t>
            </a:r>
          </a:p>
        </p:txBody>
      </p:sp>
    </p:spTree>
    <p:extLst>
      <p:ext uri="{BB962C8B-B14F-4D97-AF65-F5344CB8AC3E}">
        <p14:creationId xmlns:p14="http://schemas.microsoft.com/office/powerpoint/2010/main" val="3802815807"/>
      </p:ext>
    </p:extLst>
  </p:cSld>
  <p:clrMapOvr>
    <a:masterClrMapping/>
  </p:clrMapOvr>
  <p:transition>
    <p:strips dir="rd"/>
  </p:transition>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2 Marcador de número de diapositiva"/>
          <p:cNvSpPr txBox="1">
            <a:spLocks/>
          </p:cNvSpPr>
          <p:nvPr/>
        </p:nvSpPr>
        <p:spPr bwMode="auto">
          <a:xfrm>
            <a:off x="6875463" y="6553200"/>
            <a:ext cx="2133600" cy="188913"/>
          </a:xfrm>
          <a:prstGeom prst="rect">
            <a:avLst/>
          </a:prstGeom>
          <a:noFill/>
          <a:ln w="9525">
            <a:noFill/>
            <a:miter lim="800000"/>
            <a:headEnd/>
            <a:tailEnd/>
          </a:ln>
        </p:spPr>
        <p:txBody>
          <a:bodyPr/>
          <a:lstStyle/>
          <a:p>
            <a:pPr algn="r"/>
            <a:fld id="{8720BE1E-47FA-4AA1-9CEB-894D7F0B8865}" type="slidenum">
              <a:rPr lang="es-ES" sz="900"/>
              <a:pPr algn="r"/>
              <a:t>58</a:t>
            </a:fld>
            <a:endParaRPr lang="es-ES" sz="900" dirty="0"/>
          </a:p>
        </p:txBody>
      </p:sp>
      <p:sp>
        <p:nvSpPr>
          <p:cNvPr id="24" name="Text Box 42"/>
          <p:cNvSpPr txBox="1">
            <a:spLocks noChangeArrowheads="1"/>
          </p:cNvSpPr>
          <p:nvPr/>
        </p:nvSpPr>
        <p:spPr bwMode="auto">
          <a:xfrm>
            <a:off x="0" y="0"/>
            <a:ext cx="9144000" cy="692150"/>
          </a:xfrm>
          <a:prstGeom prst="rect">
            <a:avLst/>
          </a:prstGeom>
          <a:noFill/>
          <a:ln w="12700">
            <a:noFill/>
            <a:miter lim="800000"/>
            <a:headEnd/>
            <a:tailEnd/>
          </a:ln>
        </p:spPr>
        <p:txBody>
          <a:bodyPr anchor="ctr"/>
          <a:lstStyle/>
          <a:p>
            <a:pPr algn="ctr" eaLnBrk="0" hangingPunct="0">
              <a:spcBef>
                <a:spcPct val="50000"/>
              </a:spcBef>
              <a:buClr>
                <a:srgbClr val="CC0000"/>
              </a:buClr>
              <a:buFont typeface="Wingdings" pitchFamily="2" charset="2"/>
              <a:buNone/>
            </a:pPr>
            <a:r>
              <a:rPr lang="ca-ES" sz="2000" b="1" dirty="0">
                <a:solidFill>
                  <a:srgbClr val="6A1727"/>
                </a:solidFill>
              </a:rPr>
              <a:t>9. Annex</a:t>
            </a:r>
          </a:p>
        </p:txBody>
      </p:sp>
      <p:sp>
        <p:nvSpPr>
          <p:cNvPr id="8" name="Text Box 28">
            <a:extLst>
              <a:ext uri="{FF2B5EF4-FFF2-40B4-BE49-F238E27FC236}">
                <a16:creationId xmlns:a16="http://schemas.microsoft.com/office/drawing/2014/main" xmlns="" id="{864212B7-BB6D-42C9-BF81-AE047F22CA15}"/>
              </a:ext>
            </a:extLst>
          </p:cNvPr>
          <p:cNvSpPr txBox="1">
            <a:spLocks noChangeArrowheads="1"/>
          </p:cNvSpPr>
          <p:nvPr/>
        </p:nvSpPr>
        <p:spPr bwMode="auto">
          <a:xfrm>
            <a:off x="421069" y="2079536"/>
            <a:ext cx="8807917" cy="848678"/>
          </a:xfrm>
          <a:prstGeom prst="rect">
            <a:avLst/>
          </a:prstGeom>
          <a:noFill/>
          <a:ln w="9525">
            <a:noFill/>
            <a:miter lim="800000"/>
            <a:headEnd/>
            <a:tailEnd/>
          </a:ln>
        </p:spPr>
        <p:txBody>
          <a:bodyPr/>
          <a:lstStyle/>
          <a:p>
            <a:pPr marL="171450" indent="-171450" algn="just">
              <a:lnSpc>
                <a:spcPct val="150000"/>
              </a:lnSpc>
              <a:buClr>
                <a:srgbClr val="006600"/>
              </a:buClr>
              <a:buFont typeface="Arial" panose="020B0604020202020204" pitchFamily="34" charset="0"/>
              <a:buChar char="•"/>
            </a:pPr>
            <a:r>
              <a:rPr lang="es-ES" sz="1200" i="1" noProof="1">
                <a:solidFill>
                  <a:schemeClr val="tx1">
                    <a:lumMod val="50000"/>
                    <a:lumOff val="50000"/>
                  </a:schemeClr>
                </a:solidFill>
              </a:rPr>
              <a:t>Cámara de Comercio de Bogot</a:t>
            </a:r>
          </a:p>
          <a:p>
            <a:pPr marL="171450" indent="-171450" algn="just">
              <a:lnSpc>
                <a:spcPct val="150000"/>
              </a:lnSpc>
              <a:buClr>
                <a:srgbClr val="006600"/>
              </a:buClr>
              <a:buFont typeface="Arial" panose="020B0604020202020204" pitchFamily="34" charset="0"/>
              <a:buChar char="•"/>
            </a:pPr>
            <a:r>
              <a:rPr lang="es-ES" sz="1200" i="1" noProof="1">
                <a:solidFill>
                  <a:schemeClr val="tx1">
                    <a:lumMod val="50000"/>
                    <a:lumOff val="50000"/>
                  </a:schemeClr>
                </a:solidFill>
              </a:rPr>
              <a:t>GHS</a:t>
            </a:r>
          </a:p>
        </p:txBody>
      </p:sp>
      <p:sp>
        <p:nvSpPr>
          <p:cNvPr id="9" name="17 Rectángulo">
            <a:extLst>
              <a:ext uri="{FF2B5EF4-FFF2-40B4-BE49-F238E27FC236}">
                <a16:creationId xmlns:a16="http://schemas.microsoft.com/office/drawing/2014/main" xmlns="" id="{C8C2F17C-A7E6-444F-87E8-62909EDDCFDC}"/>
              </a:ext>
            </a:extLst>
          </p:cNvPr>
          <p:cNvSpPr/>
          <p:nvPr/>
        </p:nvSpPr>
        <p:spPr>
          <a:xfrm>
            <a:off x="2123728" y="1506155"/>
            <a:ext cx="5912754" cy="276999"/>
          </a:xfrm>
          <a:prstGeom prst="rect">
            <a:avLst/>
          </a:prstGeom>
        </p:spPr>
        <p:txBody>
          <a:bodyPr wrap="square">
            <a:spAutoFit/>
          </a:bodyPr>
          <a:lstStyle/>
          <a:p>
            <a:r>
              <a:rPr lang="es-ES" sz="1200" b="1" i="1" dirty="0"/>
              <a:t>A </a:t>
            </a:r>
            <a:r>
              <a:rPr lang="es-ES" sz="1200" b="1" i="1" dirty="0" err="1"/>
              <a:t>quin</a:t>
            </a:r>
            <a:r>
              <a:rPr lang="es-ES" sz="1200" b="1" i="1" dirty="0"/>
              <a:t> centre vas </a:t>
            </a:r>
            <a:r>
              <a:rPr lang="es-ES" sz="1200" b="1" i="1" dirty="0" err="1"/>
              <a:t>realitzar</a:t>
            </a:r>
            <a:r>
              <a:rPr lang="es-ES" sz="1200" b="1" i="1" dirty="0"/>
              <a:t> la </a:t>
            </a:r>
            <a:r>
              <a:rPr lang="es-ES" sz="1200" b="1" i="1" dirty="0" err="1"/>
              <a:t>formació</a:t>
            </a:r>
            <a:r>
              <a:rPr lang="es-ES" sz="1200" b="1" i="1" dirty="0"/>
              <a:t> de cursos </a:t>
            </a:r>
            <a:r>
              <a:rPr lang="es-ES" sz="1200" b="1" i="1" dirty="0" err="1"/>
              <a:t>d’especialització</a:t>
            </a:r>
            <a:r>
              <a:rPr lang="es-ES" sz="1200" b="1" i="1" dirty="0"/>
              <a:t>?</a:t>
            </a:r>
            <a:endParaRPr lang="es-ES" sz="1200" i="1" dirty="0"/>
          </a:p>
        </p:txBody>
      </p:sp>
      <p:sp>
        <p:nvSpPr>
          <p:cNvPr id="10" name="24 Rectángulo redondeado">
            <a:extLst>
              <a:ext uri="{FF2B5EF4-FFF2-40B4-BE49-F238E27FC236}">
                <a16:creationId xmlns:a16="http://schemas.microsoft.com/office/drawing/2014/main" xmlns="" id="{E7ABA698-01FF-44BF-B7AF-015B76EB7144}"/>
              </a:ext>
            </a:extLst>
          </p:cNvPr>
          <p:cNvSpPr/>
          <p:nvPr/>
        </p:nvSpPr>
        <p:spPr>
          <a:xfrm>
            <a:off x="323850" y="840135"/>
            <a:ext cx="8135938" cy="356617"/>
          </a:xfrm>
          <a:prstGeom prst="roundRect">
            <a:avLst/>
          </a:prstGeom>
          <a:solidFill>
            <a:srgbClr val="0066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ca-ES" sz="1600" b="1" dirty="0">
                <a:solidFill>
                  <a:srgbClr val="FFFFFF"/>
                </a:solidFill>
                <a:sym typeface="Helvetica" pitchFamily="34" charset="0"/>
              </a:rPr>
              <a:t>9.1. Respostes obertes</a:t>
            </a:r>
          </a:p>
        </p:txBody>
      </p:sp>
    </p:spTree>
    <p:extLst>
      <p:ext uri="{BB962C8B-B14F-4D97-AF65-F5344CB8AC3E}">
        <p14:creationId xmlns:p14="http://schemas.microsoft.com/office/powerpoint/2010/main" val="414815552"/>
      </p:ext>
    </p:extLst>
  </p:cSld>
  <p:clrMapOvr>
    <a:masterClrMapping/>
  </p:clrMapOvr>
  <p:transition>
    <p:strips dir="rd"/>
  </p:transition>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2 Marcador de número de diapositiva"/>
          <p:cNvSpPr txBox="1">
            <a:spLocks/>
          </p:cNvSpPr>
          <p:nvPr/>
        </p:nvSpPr>
        <p:spPr bwMode="auto">
          <a:xfrm>
            <a:off x="6875463" y="6553200"/>
            <a:ext cx="2133600" cy="188913"/>
          </a:xfrm>
          <a:prstGeom prst="rect">
            <a:avLst/>
          </a:prstGeom>
          <a:noFill/>
          <a:ln w="9525">
            <a:noFill/>
            <a:miter lim="800000"/>
            <a:headEnd/>
            <a:tailEnd/>
          </a:ln>
        </p:spPr>
        <p:txBody>
          <a:bodyPr/>
          <a:lstStyle/>
          <a:p>
            <a:pPr algn="r"/>
            <a:fld id="{8720BE1E-47FA-4AA1-9CEB-894D7F0B8865}" type="slidenum">
              <a:rPr lang="es-ES" sz="900"/>
              <a:pPr algn="r"/>
              <a:t>59</a:t>
            </a:fld>
            <a:endParaRPr lang="es-ES" sz="900" dirty="0"/>
          </a:p>
        </p:txBody>
      </p:sp>
      <p:sp>
        <p:nvSpPr>
          <p:cNvPr id="24" name="Text Box 42"/>
          <p:cNvSpPr txBox="1">
            <a:spLocks noChangeArrowheads="1"/>
          </p:cNvSpPr>
          <p:nvPr/>
        </p:nvSpPr>
        <p:spPr bwMode="auto">
          <a:xfrm>
            <a:off x="0" y="0"/>
            <a:ext cx="9144000" cy="692150"/>
          </a:xfrm>
          <a:prstGeom prst="rect">
            <a:avLst/>
          </a:prstGeom>
          <a:noFill/>
          <a:ln w="12700">
            <a:noFill/>
            <a:miter lim="800000"/>
            <a:headEnd/>
            <a:tailEnd/>
          </a:ln>
        </p:spPr>
        <p:txBody>
          <a:bodyPr anchor="ctr"/>
          <a:lstStyle/>
          <a:p>
            <a:pPr algn="ctr" eaLnBrk="0" hangingPunct="0">
              <a:spcBef>
                <a:spcPct val="50000"/>
              </a:spcBef>
              <a:buClr>
                <a:srgbClr val="CC0000"/>
              </a:buClr>
              <a:buFont typeface="Wingdings" pitchFamily="2" charset="2"/>
              <a:buNone/>
            </a:pPr>
            <a:r>
              <a:rPr lang="ca-ES" sz="2000" b="1" dirty="0">
                <a:solidFill>
                  <a:srgbClr val="6A1727"/>
                </a:solidFill>
              </a:rPr>
              <a:t>9. Annex</a:t>
            </a:r>
          </a:p>
        </p:txBody>
      </p:sp>
      <p:sp>
        <p:nvSpPr>
          <p:cNvPr id="17" name="Text Box 28">
            <a:extLst>
              <a:ext uri="{FF2B5EF4-FFF2-40B4-BE49-F238E27FC236}">
                <a16:creationId xmlns:a16="http://schemas.microsoft.com/office/drawing/2014/main" xmlns="" id="{9D05DC08-5AAA-4A45-941F-7E68B26FA307}"/>
              </a:ext>
            </a:extLst>
          </p:cNvPr>
          <p:cNvSpPr txBox="1">
            <a:spLocks noChangeArrowheads="1"/>
          </p:cNvSpPr>
          <p:nvPr/>
        </p:nvSpPr>
        <p:spPr bwMode="auto">
          <a:xfrm>
            <a:off x="323056" y="1673513"/>
            <a:ext cx="8497888" cy="4881711"/>
          </a:xfrm>
          <a:prstGeom prst="rect">
            <a:avLst/>
          </a:prstGeom>
          <a:noFill/>
          <a:ln w="9525">
            <a:noFill/>
            <a:miter lim="800000"/>
            <a:headEnd/>
            <a:tailEnd/>
          </a:ln>
        </p:spPr>
        <p:txBody>
          <a:bodyPr/>
          <a:lstStyle/>
          <a:p>
            <a:pPr marL="171450" indent="-171450" algn="just">
              <a:lnSpc>
                <a:spcPct val="150000"/>
              </a:lnSpc>
              <a:buClr>
                <a:srgbClr val="006600"/>
              </a:buClr>
              <a:buFont typeface="Arial" panose="020B0604020202020204" pitchFamily="34" charset="0"/>
              <a:buChar char="•"/>
            </a:pPr>
            <a:r>
              <a:rPr lang="es-ES" sz="1200" i="1" noProof="1">
                <a:solidFill>
                  <a:schemeClr val="tx1">
                    <a:lumMod val="50000"/>
                    <a:lumOff val="50000"/>
                  </a:schemeClr>
                </a:solidFill>
              </a:rPr>
              <a:t>M'agradaria que després de tot l'esforç (econòmic i personal al haver-me de desplaçar a Barcelona i fer 2 hores de trajecte casi cada dia), això es veiés materialitzat amb un màster "seriós" i digne del seu preu. De moment no tenim ni el resguard de la titulació. Un any després i és com si no haguéssim ni fet el màster. El temari que es va donar no era pas dolent, i que cada tema el fessin persones que hi entenen va estar bé. Trobo que algunes més que d'altres. En algunes classes se'ns feia reflexionar cosa que sempre s'agraeix. Altres era més aviat llegir un power point, cosa que podem fer des de casa. Però en general prou bé. El que passa, és que MAI s'hauria de mostrar als alumnes quan una cosa no funciona, i a nosaltres, al cap de dos mesos d'estar fent el màster, ja vam poder entreveure els malentesos que hi ha entre l'escola IGOP i l'escola Dr Rober, i entre la UAB. Això són coses que ha de solucionar cada entitat, però MAI repercutir en els alumnes. I aquests malentesos s'han anat incrementat a mesura que avançava al màster. I a hores d'ara, quan m'ho miro amb la distància d'un any vista, veig cada vegada més clar que no el repetiria mai. I això em fa pensar fins i tot, que vaig estar un any fent un màster de 5000€ quasi, quan podria haver-ne fet un altre que no m'agrades tant, però que fos més útil i sobretot seriós. Espero que ho pogu</a:t>
            </a:r>
          </a:p>
        </p:txBody>
      </p:sp>
      <p:sp>
        <p:nvSpPr>
          <p:cNvPr id="6" name="24 Rectángulo redondeado">
            <a:extLst>
              <a:ext uri="{FF2B5EF4-FFF2-40B4-BE49-F238E27FC236}">
                <a16:creationId xmlns:a16="http://schemas.microsoft.com/office/drawing/2014/main" xmlns="" id="{6660FD03-1D48-4B9B-A168-CF1216476CA8}"/>
              </a:ext>
            </a:extLst>
          </p:cNvPr>
          <p:cNvSpPr/>
          <p:nvPr/>
        </p:nvSpPr>
        <p:spPr>
          <a:xfrm>
            <a:off x="323850" y="840135"/>
            <a:ext cx="8135938" cy="356617"/>
          </a:xfrm>
          <a:prstGeom prst="roundRect">
            <a:avLst/>
          </a:prstGeom>
          <a:solidFill>
            <a:srgbClr val="0066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ca-ES" sz="1600" b="1" dirty="0">
                <a:solidFill>
                  <a:srgbClr val="FFFFFF"/>
                </a:solidFill>
                <a:sym typeface="Helvetica" pitchFamily="34" charset="0"/>
              </a:rPr>
              <a:t>9.1. Respostes obertes</a:t>
            </a:r>
          </a:p>
        </p:txBody>
      </p:sp>
      <p:sp>
        <p:nvSpPr>
          <p:cNvPr id="7" name="17 Rectángulo">
            <a:extLst>
              <a:ext uri="{FF2B5EF4-FFF2-40B4-BE49-F238E27FC236}">
                <a16:creationId xmlns:a16="http://schemas.microsoft.com/office/drawing/2014/main" xmlns="" id="{4BB23DEE-4D07-4CDD-8B73-FA99E10199D3}"/>
              </a:ext>
            </a:extLst>
          </p:cNvPr>
          <p:cNvSpPr/>
          <p:nvPr/>
        </p:nvSpPr>
        <p:spPr>
          <a:xfrm>
            <a:off x="2699792" y="1296633"/>
            <a:ext cx="5461655" cy="276999"/>
          </a:xfrm>
          <a:prstGeom prst="rect">
            <a:avLst/>
          </a:prstGeom>
        </p:spPr>
        <p:txBody>
          <a:bodyPr wrap="square">
            <a:spAutoFit/>
          </a:bodyPr>
          <a:lstStyle/>
          <a:p>
            <a:r>
              <a:rPr lang="es-ES" sz="1200" b="1" i="1" dirty="0" err="1"/>
              <a:t>Vols</a:t>
            </a:r>
            <a:r>
              <a:rPr lang="es-ES" sz="1200" b="1" i="1" dirty="0"/>
              <a:t> </a:t>
            </a:r>
            <a:r>
              <a:rPr lang="es-ES" sz="1200" b="1" i="1" dirty="0" err="1"/>
              <a:t>afegir</a:t>
            </a:r>
            <a:r>
              <a:rPr lang="es-ES" sz="1200" b="1" i="1" dirty="0"/>
              <a:t> </a:t>
            </a:r>
            <a:r>
              <a:rPr lang="es-ES" sz="1200" b="1" i="1" dirty="0" err="1"/>
              <a:t>algun</a:t>
            </a:r>
            <a:r>
              <a:rPr lang="es-ES" sz="1200" b="1" i="1" dirty="0"/>
              <a:t> </a:t>
            </a:r>
            <a:r>
              <a:rPr lang="es-ES" sz="1200" b="1" i="1" dirty="0" err="1"/>
              <a:t>comentari</a:t>
            </a:r>
            <a:r>
              <a:rPr lang="es-ES" sz="1200" b="1" i="1" dirty="0"/>
              <a:t> o </a:t>
            </a:r>
            <a:r>
              <a:rPr lang="es-ES" sz="1200" b="1" i="1" dirty="0" err="1"/>
              <a:t>suggeriment</a:t>
            </a:r>
            <a:r>
              <a:rPr lang="es-ES" sz="1200" b="1" i="1" dirty="0"/>
              <a:t>?</a:t>
            </a:r>
            <a:endParaRPr lang="es-ES" sz="1200" i="1" dirty="0"/>
          </a:p>
        </p:txBody>
      </p:sp>
    </p:spTree>
    <p:extLst>
      <p:ext uri="{BB962C8B-B14F-4D97-AF65-F5344CB8AC3E}">
        <p14:creationId xmlns:p14="http://schemas.microsoft.com/office/powerpoint/2010/main" val="4071876063"/>
      </p:ext>
    </p:extLst>
  </p:cSld>
  <p:clrMapOvr>
    <a:masterClrMapping/>
  </p:clrMapOvr>
  <p:transition>
    <p:strips dir="rd"/>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Text Box 42"/>
          <p:cNvSpPr txBox="1">
            <a:spLocks noChangeArrowheads="1"/>
          </p:cNvSpPr>
          <p:nvPr/>
        </p:nvSpPr>
        <p:spPr bwMode="auto">
          <a:xfrm>
            <a:off x="0" y="0"/>
            <a:ext cx="9144000" cy="692150"/>
          </a:xfrm>
          <a:prstGeom prst="rect">
            <a:avLst/>
          </a:prstGeom>
          <a:noFill/>
          <a:ln w="12700">
            <a:noFill/>
            <a:miter lim="800000"/>
            <a:headEnd/>
            <a:tailEnd/>
          </a:ln>
        </p:spPr>
        <p:txBody>
          <a:bodyPr anchor="ctr"/>
          <a:lstStyle/>
          <a:p>
            <a:pPr algn="ctr" eaLnBrk="0" hangingPunct="0">
              <a:spcBef>
                <a:spcPct val="50000"/>
              </a:spcBef>
              <a:buClr>
                <a:srgbClr val="CC0000"/>
              </a:buClr>
              <a:buFont typeface="Wingdings" pitchFamily="2" charset="2"/>
              <a:buNone/>
            </a:pPr>
            <a:r>
              <a:rPr lang="ca-ES" sz="2000" b="1" dirty="0">
                <a:solidFill>
                  <a:srgbClr val="6A1727"/>
                </a:solidFill>
              </a:rPr>
              <a:t>1. Objectius i metodologia</a:t>
            </a:r>
          </a:p>
        </p:txBody>
      </p:sp>
      <p:sp>
        <p:nvSpPr>
          <p:cNvPr id="22569" name="2 Marcador de número de diapositiva"/>
          <p:cNvSpPr txBox="1">
            <a:spLocks/>
          </p:cNvSpPr>
          <p:nvPr/>
        </p:nvSpPr>
        <p:spPr bwMode="auto">
          <a:xfrm>
            <a:off x="6875463" y="6553200"/>
            <a:ext cx="2133600" cy="188913"/>
          </a:xfrm>
          <a:prstGeom prst="rect">
            <a:avLst/>
          </a:prstGeom>
          <a:noFill/>
          <a:ln w="9525">
            <a:noFill/>
            <a:miter lim="800000"/>
            <a:headEnd/>
            <a:tailEnd/>
          </a:ln>
        </p:spPr>
        <p:txBody>
          <a:bodyPr/>
          <a:lstStyle/>
          <a:p>
            <a:pPr algn="r"/>
            <a:fld id="{998BCFAC-7249-4478-850B-00C86B06036F}" type="slidenum">
              <a:rPr lang="es-ES" sz="900"/>
              <a:pPr algn="r"/>
              <a:t>6</a:t>
            </a:fld>
            <a:endParaRPr lang="es-ES" sz="900"/>
          </a:p>
        </p:txBody>
      </p:sp>
      <p:sp>
        <p:nvSpPr>
          <p:cNvPr id="6" name="5 CuadroTexto"/>
          <p:cNvSpPr txBox="1"/>
          <p:nvPr/>
        </p:nvSpPr>
        <p:spPr>
          <a:xfrm>
            <a:off x="467544" y="3212976"/>
            <a:ext cx="1656184" cy="307777"/>
          </a:xfrm>
          <a:prstGeom prst="rect">
            <a:avLst/>
          </a:prstGeom>
          <a:solidFill>
            <a:schemeClr val="bg1">
              <a:lumMod val="50000"/>
            </a:schemeClr>
          </a:solidFill>
          <a:effectLst>
            <a:innerShdw blurRad="114300">
              <a:prstClr val="black"/>
            </a:innerShdw>
          </a:effectLst>
        </p:spPr>
        <p:txBody>
          <a:bodyPr wrap="square">
            <a:spAutoFit/>
          </a:bodyPr>
          <a:lstStyle/>
          <a:p>
            <a:pPr algn="ctr">
              <a:defRPr/>
            </a:pPr>
            <a:r>
              <a:rPr lang="ca-ES" sz="1400" b="1" dirty="0">
                <a:latin typeface="+mn-lt"/>
                <a:ea typeface="Helvetica" charset="0"/>
                <a:cs typeface="Helvetica" charset="0"/>
                <a:sym typeface="Helvetica" charset="0"/>
              </a:rPr>
              <a:t>30 titulats</a:t>
            </a:r>
          </a:p>
        </p:txBody>
      </p:sp>
      <p:sp>
        <p:nvSpPr>
          <p:cNvPr id="8" name="7 CuadroTexto"/>
          <p:cNvSpPr txBox="1"/>
          <p:nvPr/>
        </p:nvSpPr>
        <p:spPr>
          <a:xfrm>
            <a:off x="2843197" y="2708920"/>
            <a:ext cx="3140970" cy="246221"/>
          </a:xfrm>
          <a:prstGeom prst="rect">
            <a:avLst/>
          </a:prstGeom>
          <a:noFill/>
          <a:ln w="15875">
            <a:solidFill>
              <a:schemeClr val="bg1">
                <a:lumMod val="50000"/>
              </a:schemeClr>
            </a:solidFill>
          </a:ln>
          <a:effectLst>
            <a:innerShdw blurRad="114300">
              <a:prstClr val="black"/>
            </a:innerShdw>
          </a:effectLst>
        </p:spPr>
        <p:txBody>
          <a:bodyPr wrap="square">
            <a:spAutoFit/>
          </a:bodyPr>
          <a:lstStyle/>
          <a:p>
            <a:pPr algn="ctr">
              <a:defRPr/>
            </a:pPr>
            <a:r>
              <a:rPr lang="ca-ES" sz="1000" b="1" i="1" dirty="0">
                <a:latin typeface="+mn-lt"/>
                <a:ea typeface="Helvetica" charset="0"/>
                <a:cs typeface="Helvetica" charset="0"/>
                <a:sym typeface="Helvetica" charset="0"/>
              </a:rPr>
              <a:t> 1 enviament inicial</a:t>
            </a:r>
          </a:p>
        </p:txBody>
      </p:sp>
      <p:sp>
        <p:nvSpPr>
          <p:cNvPr id="9" name="8 CuadroTexto"/>
          <p:cNvSpPr txBox="1"/>
          <p:nvPr/>
        </p:nvSpPr>
        <p:spPr>
          <a:xfrm>
            <a:off x="2833869" y="4869160"/>
            <a:ext cx="3171416" cy="400110"/>
          </a:xfrm>
          <a:prstGeom prst="rect">
            <a:avLst/>
          </a:prstGeom>
          <a:noFill/>
          <a:ln w="15875">
            <a:solidFill>
              <a:schemeClr val="bg1">
                <a:lumMod val="50000"/>
              </a:schemeClr>
            </a:solidFill>
          </a:ln>
          <a:effectLst>
            <a:innerShdw blurRad="114300">
              <a:prstClr val="black"/>
            </a:innerShdw>
          </a:effectLst>
        </p:spPr>
        <p:txBody>
          <a:bodyPr wrap="square">
            <a:spAutoFit/>
          </a:bodyPr>
          <a:lstStyle/>
          <a:p>
            <a:pPr algn="ctr">
              <a:defRPr/>
            </a:pPr>
            <a:r>
              <a:rPr lang="ca-ES" sz="1000" b="1" i="1" dirty="0">
                <a:latin typeface="+mn-lt"/>
                <a:ea typeface="Helvetica" charset="0"/>
                <a:cs typeface="Helvetica" charset="0"/>
                <a:sym typeface="Helvetica" charset="0"/>
              </a:rPr>
              <a:t>Fins a 5 trucades telefòniques a cada titulat</a:t>
            </a:r>
          </a:p>
        </p:txBody>
      </p:sp>
      <p:sp>
        <p:nvSpPr>
          <p:cNvPr id="10" name="9 CuadroTexto"/>
          <p:cNvSpPr txBox="1"/>
          <p:nvPr/>
        </p:nvSpPr>
        <p:spPr>
          <a:xfrm>
            <a:off x="2843197" y="3068960"/>
            <a:ext cx="3140970" cy="246221"/>
          </a:xfrm>
          <a:prstGeom prst="rect">
            <a:avLst/>
          </a:prstGeom>
          <a:noFill/>
          <a:ln w="15875">
            <a:solidFill>
              <a:schemeClr val="bg1">
                <a:lumMod val="50000"/>
              </a:schemeClr>
            </a:solidFill>
          </a:ln>
          <a:effectLst>
            <a:innerShdw blurRad="114300">
              <a:prstClr val="black"/>
            </a:innerShdw>
          </a:effectLst>
        </p:spPr>
        <p:txBody>
          <a:bodyPr wrap="square">
            <a:spAutoFit/>
          </a:bodyPr>
          <a:lstStyle/>
          <a:p>
            <a:pPr algn="ctr">
              <a:defRPr/>
            </a:pPr>
            <a:r>
              <a:rPr lang="ca-ES" sz="1000" b="1" i="1" dirty="0">
                <a:latin typeface="+mn-lt"/>
                <a:ea typeface="Helvetica" charset="0"/>
                <a:cs typeface="Helvetica" charset="0"/>
                <a:sym typeface="Helvetica" charset="0"/>
              </a:rPr>
              <a:t>3 recordatoris generals</a:t>
            </a:r>
          </a:p>
        </p:txBody>
      </p:sp>
      <p:sp>
        <p:nvSpPr>
          <p:cNvPr id="11" name="10 CuadroTexto"/>
          <p:cNvSpPr txBox="1"/>
          <p:nvPr/>
        </p:nvSpPr>
        <p:spPr>
          <a:xfrm>
            <a:off x="2843197" y="3458169"/>
            <a:ext cx="3140970" cy="400110"/>
          </a:xfrm>
          <a:prstGeom prst="rect">
            <a:avLst/>
          </a:prstGeom>
          <a:noFill/>
          <a:ln w="15875">
            <a:solidFill>
              <a:schemeClr val="bg1">
                <a:lumMod val="50000"/>
              </a:schemeClr>
            </a:solidFill>
          </a:ln>
          <a:effectLst>
            <a:innerShdw blurRad="114300">
              <a:prstClr val="black"/>
            </a:innerShdw>
          </a:effectLst>
        </p:spPr>
        <p:txBody>
          <a:bodyPr wrap="square">
            <a:spAutoFit/>
          </a:bodyPr>
          <a:lstStyle/>
          <a:p>
            <a:pPr algn="ctr">
              <a:defRPr/>
            </a:pPr>
            <a:r>
              <a:rPr lang="ca-ES" sz="1000" b="1" i="1" dirty="0">
                <a:latin typeface="+mn-lt"/>
                <a:ea typeface="Helvetica" charset="0"/>
                <a:cs typeface="Helvetica" charset="0"/>
                <a:sym typeface="Helvetica" charset="0"/>
              </a:rPr>
              <a:t>Recordatoris específics després del contacte telefònic</a:t>
            </a:r>
          </a:p>
        </p:txBody>
      </p:sp>
      <p:sp>
        <p:nvSpPr>
          <p:cNvPr id="12" name="11 CuadroTexto"/>
          <p:cNvSpPr txBox="1"/>
          <p:nvPr/>
        </p:nvSpPr>
        <p:spPr>
          <a:xfrm>
            <a:off x="2483768" y="2175247"/>
            <a:ext cx="1656184" cy="461665"/>
          </a:xfrm>
          <a:prstGeom prst="rect">
            <a:avLst/>
          </a:prstGeom>
          <a:solidFill>
            <a:schemeClr val="bg1">
              <a:lumMod val="85000"/>
            </a:schemeClr>
          </a:solidFill>
          <a:effectLst>
            <a:innerShdw blurRad="114300">
              <a:prstClr val="black"/>
            </a:innerShdw>
          </a:effectLst>
        </p:spPr>
        <p:txBody>
          <a:bodyPr wrap="square">
            <a:spAutoFit/>
          </a:bodyPr>
          <a:lstStyle/>
          <a:p>
            <a:pPr algn="ctr">
              <a:defRPr/>
            </a:pPr>
            <a:r>
              <a:rPr lang="ca-ES" sz="1200" b="1" i="1" dirty="0">
                <a:latin typeface="+mn-lt"/>
                <a:ea typeface="Helvetica" charset="0"/>
                <a:cs typeface="Helvetica" charset="0"/>
                <a:sym typeface="Helvetica" charset="0"/>
              </a:rPr>
              <a:t>Estratègies </a:t>
            </a:r>
            <a:r>
              <a:rPr lang="ca-ES" sz="1200" b="1" i="1" dirty="0" err="1">
                <a:latin typeface="+mn-lt"/>
                <a:ea typeface="Helvetica" charset="0"/>
                <a:cs typeface="Helvetica" charset="0"/>
                <a:sym typeface="Helvetica" charset="0"/>
              </a:rPr>
              <a:t>online</a:t>
            </a:r>
            <a:endParaRPr lang="ca-ES" sz="1200" b="1" i="1" dirty="0">
              <a:latin typeface="+mn-lt"/>
              <a:ea typeface="Helvetica" charset="0"/>
              <a:cs typeface="Helvetica" charset="0"/>
              <a:sym typeface="Helvetica" charset="0"/>
            </a:endParaRPr>
          </a:p>
        </p:txBody>
      </p:sp>
      <p:sp>
        <p:nvSpPr>
          <p:cNvPr id="13" name="12 CuadroTexto"/>
          <p:cNvSpPr txBox="1"/>
          <p:nvPr/>
        </p:nvSpPr>
        <p:spPr>
          <a:xfrm>
            <a:off x="2483768" y="4191471"/>
            <a:ext cx="1512168" cy="461665"/>
          </a:xfrm>
          <a:prstGeom prst="rect">
            <a:avLst/>
          </a:prstGeom>
          <a:solidFill>
            <a:schemeClr val="bg1">
              <a:lumMod val="85000"/>
            </a:schemeClr>
          </a:solidFill>
          <a:effectLst>
            <a:innerShdw blurRad="114300">
              <a:prstClr val="black"/>
            </a:innerShdw>
          </a:effectLst>
        </p:spPr>
        <p:txBody>
          <a:bodyPr wrap="square">
            <a:spAutoFit/>
          </a:bodyPr>
          <a:lstStyle/>
          <a:p>
            <a:pPr algn="ctr">
              <a:defRPr/>
            </a:pPr>
            <a:r>
              <a:rPr lang="ca-ES" sz="1200" b="1" i="1" dirty="0">
                <a:latin typeface="+mn-lt"/>
                <a:ea typeface="Helvetica" charset="0"/>
                <a:cs typeface="Helvetica" charset="0"/>
                <a:sym typeface="Helvetica" charset="0"/>
              </a:rPr>
              <a:t>Seguiment telefònic</a:t>
            </a:r>
          </a:p>
        </p:txBody>
      </p:sp>
      <p:cxnSp>
        <p:nvCxnSpPr>
          <p:cNvPr id="14" name="13 Conector recto de flecha"/>
          <p:cNvCxnSpPr/>
          <p:nvPr/>
        </p:nvCxnSpPr>
        <p:spPr bwMode="auto">
          <a:xfrm flipV="1">
            <a:off x="1979712" y="2420888"/>
            <a:ext cx="432048" cy="720080"/>
          </a:xfrm>
          <a:prstGeom prst="straightConnector1">
            <a:avLst/>
          </a:prstGeom>
          <a:noFill/>
          <a:ln w="19050" cap="flat" cmpd="sng" algn="ctr">
            <a:solidFill>
              <a:schemeClr val="tx1"/>
            </a:solidFill>
            <a:prstDash val="solid"/>
            <a:round/>
            <a:headEnd type="none" w="med" len="med"/>
            <a:tailEnd type="arrow"/>
          </a:ln>
          <a:effectLst/>
        </p:spPr>
      </p:cxnSp>
      <p:cxnSp>
        <p:nvCxnSpPr>
          <p:cNvPr id="15" name="14 Conector recto de flecha"/>
          <p:cNvCxnSpPr/>
          <p:nvPr/>
        </p:nvCxnSpPr>
        <p:spPr bwMode="auto">
          <a:xfrm>
            <a:off x="1979712" y="3645024"/>
            <a:ext cx="432048" cy="792088"/>
          </a:xfrm>
          <a:prstGeom prst="straightConnector1">
            <a:avLst/>
          </a:prstGeom>
          <a:noFill/>
          <a:ln w="19050" cap="flat" cmpd="sng" algn="ctr">
            <a:solidFill>
              <a:schemeClr val="tx1"/>
            </a:solidFill>
            <a:prstDash val="solid"/>
            <a:round/>
            <a:headEnd type="none" w="med" len="med"/>
            <a:tailEnd type="arrow"/>
          </a:ln>
          <a:effectLst/>
        </p:spPr>
      </p:cxnSp>
      <p:cxnSp>
        <p:nvCxnSpPr>
          <p:cNvPr id="16" name="15 Conector recto de flecha"/>
          <p:cNvCxnSpPr/>
          <p:nvPr/>
        </p:nvCxnSpPr>
        <p:spPr bwMode="auto">
          <a:xfrm>
            <a:off x="4211960" y="2420888"/>
            <a:ext cx="2520280" cy="0"/>
          </a:xfrm>
          <a:prstGeom prst="straightConnector1">
            <a:avLst/>
          </a:prstGeom>
          <a:noFill/>
          <a:ln w="19050" cap="flat" cmpd="sng" algn="ctr">
            <a:solidFill>
              <a:schemeClr val="tx1"/>
            </a:solidFill>
            <a:prstDash val="solid"/>
            <a:round/>
            <a:headEnd type="none" w="med" len="med"/>
            <a:tailEnd type="arrow"/>
          </a:ln>
          <a:effectLst/>
        </p:spPr>
      </p:cxnSp>
      <p:cxnSp>
        <p:nvCxnSpPr>
          <p:cNvPr id="17" name="16 Conector recto de flecha"/>
          <p:cNvCxnSpPr/>
          <p:nvPr/>
        </p:nvCxnSpPr>
        <p:spPr bwMode="auto">
          <a:xfrm>
            <a:off x="4067944" y="4437112"/>
            <a:ext cx="2664296" cy="0"/>
          </a:xfrm>
          <a:prstGeom prst="straightConnector1">
            <a:avLst/>
          </a:prstGeom>
          <a:noFill/>
          <a:ln w="19050" cap="flat" cmpd="sng" algn="ctr">
            <a:solidFill>
              <a:schemeClr val="tx1"/>
            </a:solidFill>
            <a:prstDash val="solid"/>
            <a:round/>
            <a:headEnd type="none" w="med" len="med"/>
            <a:tailEnd type="arrow"/>
          </a:ln>
          <a:effectLst/>
        </p:spPr>
      </p:cxnSp>
      <p:cxnSp>
        <p:nvCxnSpPr>
          <p:cNvPr id="18" name="17 Conector recto"/>
          <p:cNvCxnSpPr/>
          <p:nvPr/>
        </p:nvCxnSpPr>
        <p:spPr bwMode="auto">
          <a:xfrm>
            <a:off x="2627784" y="2636912"/>
            <a:ext cx="0" cy="936000"/>
          </a:xfrm>
          <a:prstGeom prst="line">
            <a:avLst/>
          </a:prstGeom>
          <a:noFill/>
          <a:ln w="19050" cap="flat" cmpd="sng" algn="ctr">
            <a:solidFill>
              <a:schemeClr val="tx1"/>
            </a:solidFill>
            <a:prstDash val="solid"/>
            <a:round/>
            <a:headEnd type="none" w="med" len="med"/>
            <a:tailEnd type="none" w="med" len="med"/>
          </a:ln>
          <a:effectLst/>
        </p:spPr>
      </p:cxnSp>
      <p:cxnSp>
        <p:nvCxnSpPr>
          <p:cNvPr id="19" name="18 Conector recto de flecha"/>
          <p:cNvCxnSpPr/>
          <p:nvPr/>
        </p:nvCxnSpPr>
        <p:spPr bwMode="auto">
          <a:xfrm>
            <a:off x="2627784" y="2810745"/>
            <a:ext cx="216000" cy="0"/>
          </a:xfrm>
          <a:prstGeom prst="straightConnector1">
            <a:avLst/>
          </a:prstGeom>
          <a:noFill/>
          <a:ln w="19050" cap="flat" cmpd="sng" algn="ctr">
            <a:solidFill>
              <a:schemeClr val="tx1"/>
            </a:solidFill>
            <a:prstDash val="solid"/>
            <a:round/>
            <a:headEnd type="none" w="med" len="med"/>
            <a:tailEnd type="arrow"/>
          </a:ln>
          <a:effectLst/>
        </p:spPr>
      </p:cxnSp>
      <p:cxnSp>
        <p:nvCxnSpPr>
          <p:cNvPr id="20" name="19 Conector recto de flecha"/>
          <p:cNvCxnSpPr/>
          <p:nvPr/>
        </p:nvCxnSpPr>
        <p:spPr bwMode="auto">
          <a:xfrm>
            <a:off x="2627784" y="3195717"/>
            <a:ext cx="216000" cy="0"/>
          </a:xfrm>
          <a:prstGeom prst="straightConnector1">
            <a:avLst/>
          </a:prstGeom>
          <a:noFill/>
          <a:ln w="19050" cap="flat" cmpd="sng" algn="ctr">
            <a:solidFill>
              <a:schemeClr val="tx1"/>
            </a:solidFill>
            <a:prstDash val="solid"/>
            <a:round/>
            <a:headEnd type="none" w="med" len="med"/>
            <a:tailEnd type="arrow"/>
          </a:ln>
          <a:effectLst/>
        </p:spPr>
      </p:cxnSp>
      <p:cxnSp>
        <p:nvCxnSpPr>
          <p:cNvPr id="21" name="20 Conector recto de flecha"/>
          <p:cNvCxnSpPr/>
          <p:nvPr/>
        </p:nvCxnSpPr>
        <p:spPr bwMode="auto">
          <a:xfrm>
            <a:off x="2627784" y="3576975"/>
            <a:ext cx="216000" cy="0"/>
          </a:xfrm>
          <a:prstGeom prst="straightConnector1">
            <a:avLst/>
          </a:prstGeom>
          <a:noFill/>
          <a:ln w="19050" cap="flat" cmpd="sng" algn="ctr">
            <a:solidFill>
              <a:schemeClr val="tx1"/>
            </a:solidFill>
            <a:prstDash val="solid"/>
            <a:round/>
            <a:headEnd type="none" w="med" len="med"/>
            <a:tailEnd type="arrow"/>
          </a:ln>
          <a:effectLst/>
        </p:spPr>
      </p:cxnSp>
      <p:cxnSp>
        <p:nvCxnSpPr>
          <p:cNvPr id="22" name="21 Conector recto"/>
          <p:cNvCxnSpPr/>
          <p:nvPr/>
        </p:nvCxnSpPr>
        <p:spPr bwMode="auto">
          <a:xfrm>
            <a:off x="2627784" y="4638128"/>
            <a:ext cx="0" cy="432000"/>
          </a:xfrm>
          <a:prstGeom prst="line">
            <a:avLst/>
          </a:prstGeom>
          <a:noFill/>
          <a:ln w="19050" cap="flat" cmpd="sng" algn="ctr">
            <a:solidFill>
              <a:schemeClr val="tx1"/>
            </a:solidFill>
            <a:prstDash val="solid"/>
            <a:round/>
            <a:headEnd type="none" w="med" len="med"/>
            <a:tailEnd type="none" w="med" len="med"/>
          </a:ln>
          <a:effectLst/>
        </p:spPr>
      </p:cxnSp>
      <p:cxnSp>
        <p:nvCxnSpPr>
          <p:cNvPr id="23" name="22 Conector recto de flecha"/>
          <p:cNvCxnSpPr/>
          <p:nvPr/>
        </p:nvCxnSpPr>
        <p:spPr bwMode="auto">
          <a:xfrm>
            <a:off x="2627784" y="5075245"/>
            <a:ext cx="216000" cy="0"/>
          </a:xfrm>
          <a:prstGeom prst="straightConnector1">
            <a:avLst/>
          </a:prstGeom>
          <a:noFill/>
          <a:ln w="19050" cap="flat" cmpd="sng" algn="ctr">
            <a:solidFill>
              <a:schemeClr val="tx1"/>
            </a:solidFill>
            <a:prstDash val="solid"/>
            <a:round/>
            <a:headEnd type="none" w="med" len="med"/>
            <a:tailEnd type="arrow"/>
          </a:ln>
          <a:effectLst/>
        </p:spPr>
      </p:cxnSp>
      <p:sp>
        <p:nvSpPr>
          <p:cNvPr id="24" name="23 CuadroTexto"/>
          <p:cNvSpPr txBox="1"/>
          <p:nvPr/>
        </p:nvSpPr>
        <p:spPr>
          <a:xfrm>
            <a:off x="6804248" y="2276872"/>
            <a:ext cx="1656184" cy="307777"/>
          </a:xfrm>
          <a:prstGeom prst="rect">
            <a:avLst/>
          </a:prstGeom>
          <a:solidFill>
            <a:schemeClr val="bg1">
              <a:lumMod val="50000"/>
            </a:schemeClr>
          </a:solidFill>
          <a:effectLst>
            <a:innerShdw blurRad="114300">
              <a:prstClr val="black"/>
            </a:innerShdw>
          </a:effectLst>
        </p:spPr>
        <p:txBody>
          <a:bodyPr wrap="square">
            <a:spAutoFit/>
          </a:bodyPr>
          <a:lstStyle/>
          <a:p>
            <a:pPr algn="ctr">
              <a:defRPr/>
            </a:pPr>
            <a:r>
              <a:rPr lang="ca-ES" sz="1400" b="1" dirty="0">
                <a:latin typeface="+mn-lt"/>
                <a:ea typeface="Helvetica" charset="0"/>
                <a:cs typeface="Helvetica" charset="0"/>
                <a:sym typeface="Helvetica" charset="0"/>
              </a:rPr>
              <a:t>11</a:t>
            </a:r>
            <a:r>
              <a:rPr lang="ca-ES" sz="1400" b="1" dirty="0">
                <a:solidFill>
                  <a:srgbClr val="FF0000"/>
                </a:solidFill>
                <a:latin typeface="+mn-lt"/>
                <a:ea typeface="Helvetica" charset="0"/>
                <a:cs typeface="Helvetica" charset="0"/>
                <a:sym typeface="Helvetica" charset="0"/>
              </a:rPr>
              <a:t> </a:t>
            </a:r>
            <a:r>
              <a:rPr lang="ca-ES" sz="1400" b="1" dirty="0">
                <a:latin typeface="+mn-lt"/>
                <a:ea typeface="Helvetica" charset="0"/>
                <a:cs typeface="Helvetica" charset="0"/>
                <a:sym typeface="Helvetica" charset="0"/>
              </a:rPr>
              <a:t>respostes</a:t>
            </a:r>
          </a:p>
        </p:txBody>
      </p:sp>
      <p:sp>
        <p:nvSpPr>
          <p:cNvPr id="25" name="24 CuadroTexto"/>
          <p:cNvSpPr txBox="1"/>
          <p:nvPr/>
        </p:nvSpPr>
        <p:spPr>
          <a:xfrm>
            <a:off x="6804248" y="4273351"/>
            <a:ext cx="1656184" cy="307777"/>
          </a:xfrm>
          <a:prstGeom prst="rect">
            <a:avLst/>
          </a:prstGeom>
          <a:solidFill>
            <a:schemeClr val="bg1">
              <a:lumMod val="50000"/>
            </a:schemeClr>
          </a:solidFill>
          <a:effectLst>
            <a:innerShdw blurRad="114300">
              <a:prstClr val="black"/>
            </a:innerShdw>
          </a:effectLst>
        </p:spPr>
        <p:txBody>
          <a:bodyPr wrap="square">
            <a:spAutoFit/>
          </a:bodyPr>
          <a:lstStyle/>
          <a:p>
            <a:pPr algn="ctr">
              <a:defRPr/>
            </a:pPr>
            <a:r>
              <a:rPr lang="ca-ES" sz="1400" b="1" dirty="0">
                <a:latin typeface="+mn-lt"/>
                <a:ea typeface="Helvetica" charset="0"/>
                <a:cs typeface="Helvetica" charset="0"/>
                <a:sym typeface="Helvetica" charset="0"/>
              </a:rPr>
              <a:t>1 respostes</a:t>
            </a:r>
          </a:p>
        </p:txBody>
      </p:sp>
      <p:sp>
        <p:nvSpPr>
          <p:cNvPr id="26" name="25 Flecha abajo"/>
          <p:cNvSpPr/>
          <p:nvPr/>
        </p:nvSpPr>
        <p:spPr bwMode="auto">
          <a:xfrm>
            <a:off x="7380312" y="4941168"/>
            <a:ext cx="504056" cy="288032"/>
          </a:xfrm>
          <a:prstGeom prst="downArrow">
            <a:avLst/>
          </a:prstGeom>
          <a:noFill/>
          <a:ln w="3175" cap="flat" cmpd="sng" algn="ctr">
            <a:solidFill>
              <a:schemeClr val="tx1"/>
            </a:solidFill>
            <a:prstDash val="solid"/>
            <a:round/>
            <a:headEnd type="none" w="med" len="med"/>
            <a:tailEnd type="none" w="med" len="med"/>
          </a:ln>
          <a:effectLst/>
        </p:spPr>
        <p:txBody>
          <a:bodyPr vert="horz" wrap="square" lIns="90000" tIns="46800" rIns="90000" bIns="4680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s-ES" sz="1100" b="0" i="0" u="none" strike="noStrike" cap="none" normalizeH="0" baseline="0">
              <a:ln>
                <a:noFill/>
              </a:ln>
              <a:solidFill>
                <a:schemeClr val="tx1"/>
              </a:solidFill>
              <a:effectLst/>
              <a:latin typeface="Verdana" pitchFamily="34" charset="0"/>
              <a:ea typeface="ＭＳ Ｐゴシック" pitchFamily="34" charset="-128"/>
            </a:endParaRPr>
          </a:p>
        </p:txBody>
      </p:sp>
      <p:sp>
        <p:nvSpPr>
          <p:cNvPr id="28" name="27 CuadroTexto"/>
          <p:cNvSpPr txBox="1"/>
          <p:nvPr/>
        </p:nvSpPr>
        <p:spPr>
          <a:xfrm>
            <a:off x="323528" y="1412776"/>
            <a:ext cx="1872208" cy="307777"/>
          </a:xfrm>
          <a:prstGeom prst="rect">
            <a:avLst/>
          </a:prstGeom>
          <a:solidFill>
            <a:schemeClr val="bg1">
              <a:lumMod val="50000"/>
            </a:schemeClr>
          </a:solidFill>
          <a:effectLst>
            <a:innerShdw blurRad="114300">
              <a:prstClr val="black"/>
            </a:innerShdw>
          </a:effectLst>
        </p:spPr>
        <p:txBody>
          <a:bodyPr wrap="square">
            <a:spAutoFit/>
          </a:bodyPr>
          <a:lstStyle/>
          <a:p>
            <a:pPr algn="ctr">
              <a:defRPr/>
            </a:pPr>
            <a:r>
              <a:rPr lang="ca-ES" sz="1400" b="1" dirty="0">
                <a:solidFill>
                  <a:schemeClr val="bg1"/>
                </a:solidFill>
                <a:latin typeface="+mn-lt"/>
                <a:ea typeface="Helvetica" charset="0"/>
                <a:cs typeface="Helvetica" charset="0"/>
                <a:sym typeface="Helvetica" charset="0"/>
              </a:rPr>
              <a:t>Univers</a:t>
            </a:r>
          </a:p>
        </p:txBody>
      </p:sp>
      <p:sp>
        <p:nvSpPr>
          <p:cNvPr id="29" name="28 CuadroTexto"/>
          <p:cNvSpPr txBox="1"/>
          <p:nvPr/>
        </p:nvSpPr>
        <p:spPr>
          <a:xfrm>
            <a:off x="2339752" y="1412776"/>
            <a:ext cx="4176464" cy="307777"/>
          </a:xfrm>
          <a:prstGeom prst="rect">
            <a:avLst/>
          </a:prstGeom>
          <a:solidFill>
            <a:schemeClr val="bg1">
              <a:lumMod val="50000"/>
            </a:schemeClr>
          </a:solidFill>
          <a:effectLst>
            <a:innerShdw blurRad="114300">
              <a:prstClr val="black"/>
            </a:innerShdw>
          </a:effectLst>
        </p:spPr>
        <p:txBody>
          <a:bodyPr wrap="square">
            <a:spAutoFit/>
          </a:bodyPr>
          <a:lstStyle/>
          <a:p>
            <a:pPr algn="ctr">
              <a:defRPr/>
            </a:pPr>
            <a:r>
              <a:rPr lang="ca-ES" sz="1400" b="1" dirty="0">
                <a:solidFill>
                  <a:schemeClr val="bg1"/>
                </a:solidFill>
                <a:latin typeface="+mn-lt"/>
                <a:ea typeface="Helvetica" charset="0"/>
                <a:cs typeface="Helvetica" charset="0"/>
                <a:sym typeface="Helvetica" charset="0"/>
              </a:rPr>
              <a:t>Treball de camp</a:t>
            </a:r>
          </a:p>
        </p:txBody>
      </p:sp>
      <p:sp>
        <p:nvSpPr>
          <p:cNvPr id="30" name="29 CuadroTexto"/>
          <p:cNvSpPr txBox="1"/>
          <p:nvPr/>
        </p:nvSpPr>
        <p:spPr>
          <a:xfrm>
            <a:off x="6682346" y="1412776"/>
            <a:ext cx="1994110" cy="307777"/>
          </a:xfrm>
          <a:prstGeom prst="rect">
            <a:avLst/>
          </a:prstGeom>
          <a:solidFill>
            <a:schemeClr val="bg1">
              <a:lumMod val="50000"/>
            </a:schemeClr>
          </a:solidFill>
          <a:effectLst>
            <a:innerShdw blurRad="114300">
              <a:prstClr val="black"/>
            </a:innerShdw>
          </a:effectLst>
        </p:spPr>
        <p:txBody>
          <a:bodyPr wrap="square">
            <a:spAutoFit/>
          </a:bodyPr>
          <a:lstStyle/>
          <a:p>
            <a:pPr algn="ctr">
              <a:defRPr/>
            </a:pPr>
            <a:r>
              <a:rPr lang="ca-ES" sz="1400" b="1" dirty="0">
                <a:solidFill>
                  <a:schemeClr val="bg1"/>
                </a:solidFill>
                <a:latin typeface="+mn-lt"/>
                <a:ea typeface="Helvetica" charset="0"/>
                <a:cs typeface="Helvetica" charset="0"/>
                <a:sym typeface="Helvetica" charset="0"/>
              </a:rPr>
              <a:t>Respostes</a:t>
            </a:r>
          </a:p>
        </p:txBody>
      </p:sp>
      <p:sp>
        <p:nvSpPr>
          <p:cNvPr id="31" name="30 Rectángulo"/>
          <p:cNvSpPr/>
          <p:nvPr/>
        </p:nvSpPr>
        <p:spPr>
          <a:xfrm>
            <a:off x="4423114" y="2202429"/>
            <a:ext cx="1863011" cy="230832"/>
          </a:xfrm>
          <a:prstGeom prst="rect">
            <a:avLst/>
          </a:prstGeom>
        </p:spPr>
        <p:txBody>
          <a:bodyPr wrap="none">
            <a:spAutoFit/>
          </a:bodyPr>
          <a:lstStyle/>
          <a:p>
            <a:r>
              <a:rPr lang="ca-ES" sz="900" dirty="0">
                <a:ea typeface="Helvetica" charset="0"/>
                <a:cs typeface="Helvetica" charset="0"/>
                <a:sym typeface="Helvetica" charset="0"/>
              </a:rPr>
              <a:t>(2 maig 2018 - 1 juny 2018)</a:t>
            </a:r>
            <a:endParaRPr lang="es-ES" sz="900" dirty="0"/>
          </a:p>
        </p:txBody>
      </p:sp>
      <p:sp>
        <p:nvSpPr>
          <p:cNvPr id="35" name="34 CuadroTexto"/>
          <p:cNvSpPr txBox="1"/>
          <p:nvPr/>
        </p:nvSpPr>
        <p:spPr>
          <a:xfrm>
            <a:off x="6804248" y="5517232"/>
            <a:ext cx="1656184" cy="523220"/>
          </a:xfrm>
          <a:prstGeom prst="rect">
            <a:avLst/>
          </a:prstGeom>
          <a:solidFill>
            <a:srgbClr val="006600"/>
          </a:solidFill>
          <a:effectLst>
            <a:innerShdw blurRad="114300">
              <a:prstClr val="black"/>
            </a:innerShdw>
          </a:effectLst>
        </p:spPr>
        <p:txBody>
          <a:bodyPr wrap="square">
            <a:spAutoFit/>
          </a:bodyPr>
          <a:lstStyle/>
          <a:p>
            <a:pPr algn="ctr">
              <a:defRPr/>
            </a:pPr>
            <a:r>
              <a:rPr lang="ca-ES" sz="1400" b="1" dirty="0">
                <a:solidFill>
                  <a:schemeClr val="bg1"/>
                </a:solidFill>
                <a:latin typeface="+mn-lt"/>
                <a:ea typeface="Helvetica" charset="0"/>
                <a:cs typeface="Helvetica" charset="0"/>
                <a:sym typeface="Helvetica" charset="0"/>
              </a:rPr>
              <a:t>Total </a:t>
            </a:r>
          </a:p>
          <a:p>
            <a:pPr algn="ctr">
              <a:defRPr/>
            </a:pPr>
            <a:r>
              <a:rPr lang="ca-ES" sz="1400" b="1" dirty="0">
                <a:solidFill>
                  <a:schemeClr val="bg1"/>
                </a:solidFill>
                <a:latin typeface="+mn-lt"/>
                <a:ea typeface="Helvetica" charset="0"/>
                <a:cs typeface="Helvetica" charset="0"/>
                <a:sym typeface="Helvetica" charset="0"/>
              </a:rPr>
              <a:t>12 respostes</a:t>
            </a:r>
          </a:p>
        </p:txBody>
      </p:sp>
      <p:sp>
        <p:nvSpPr>
          <p:cNvPr id="38" name="37 CuadroTexto"/>
          <p:cNvSpPr txBox="1"/>
          <p:nvPr/>
        </p:nvSpPr>
        <p:spPr>
          <a:xfrm>
            <a:off x="2843808" y="5517232"/>
            <a:ext cx="3177683" cy="707886"/>
          </a:xfrm>
          <a:prstGeom prst="rect">
            <a:avLst/>
          </a:prstGeom>
          <a:noFill/>
          <a:ln w="15875">
            <a:solidFill>
              <a:schemeClr val="bg1">
                <a:lumMod val="50000"/>
              </a:schemeClr>
            </a:solidFill>
          </a:ln>
          <a:effectLst>
            <a:innerShdw blurRad="114300">
              <a:prstClr val="black"/>
            </a:innerShdw>
          </a:effectLst>
        </p:spPr>
        <p:txBody>
          <a:bodyPr wrap="square">
            <a:spAutoFit/>
          </a:bodyPr>
          <a:lstStyle/>
          <a:p>
            <a:pPr marL="92075" indent="-92075">
              <a:defRPr/>
            </a:pPr>
            <a:r>
              <a:rPr lang="ca-ES" sz="1000" b="1" i="1" dirty="0">
                <a:latin typeface="+mn-lt"/>
                <a:ea typeface="Helvetica" charset="0"/>
                <a:cs typeface="Helvetica" charset="0"/>
                <a:sym typeface="Helvetica" charset="0"/>
              </a:rPr>
              <a:t>- Realització de recordatoris per la resposta </a:t>
            </a:r>
            <a:r>
              <a:rPr lang="ca-ES" sz="1000" b="1" i="1" dirty="0" err="1">
                <a:latin typeface="+mn-lt"/>
                <a:ea typeface="Helvetica" charset="0"/>
                <a:cs typeface="Helvetica" charset="0"/>
                <a:sym typeface="Helvetica" charset="0"/>
              </a:rPr>
              <a:t>online</a:t>
            </a:r>
            <a:endParaRPr lang="ca-ES" sz="1000" b="1" i="1" dirty="0">
              <a:latin typeface="+mn-lt"/>
              <a:ea typeface="Helvetica" charset="0"/>
              <a:cs typeface="Helvetica" charset="0"/>
              <a:sym typeface="Helvetica" charset="0"/>
            </a:endParaRPr>
          </a:p>
          <a:p>
            <a:pPr>
              <a:defRPr/>
            </a:pPr>
            <a:r>
              <a:rPr lang="ca-ES" sz="1000" b="1" i="1" dirty="0">
                <a:latin typeface="+mn-lt"/>
                <a:ea typeface="Helvetica" charset="0"/>
                <a:cs typeface="Helvetica" charset="0"/>
                <a:sym typeface="Helvetica" charset="0"/>
              </a:rPr>
              <a:t>- Confirmació de les dades de contacte </a:t>
            </a:r>
          </a:p>
          <a:p>
            <a:pPr>
              <a:defRPr/>
            </a:pPr>
            <a:r>
              <a:rPr lang="ca-ES" sz="1000" b="1" i="1" dirty="0">
                <a:latin typeface="+mn-lt"/>
                <a:ea typeface="Helvetica" charset="0"/>
                <a:cs typeface="Helvetica" charset="0"/>
                <a:sym typeface="Helvetica" charset="0"/>
              </a:rPr>
              <a:t>- Realització d’enquestes via telefònica</a:t>
            </a:r>
          </a:p>
        </p:txBody>
      </p:sp>
      <p:sp>
        <p:nvSpPr>
          <p:cNvPr id="43" name="42 Flecha abajo"/>
          <p:cNvSpPr/>
          <p:nvPr/>
        </p:nvSpPr>
        <p:spPr bwMode="auto">
          <a:xfrm>
            <a:off x="4211960" y="5373216"/>
            <a:ext cx="360040" cy="72008"/>
          </a:xfrm>
          <a:prstGeom prst="downArrow">
            <a:avLst/>
          </a:prstGeom>
          <a:noFill/>
          <a:ln w="3175" cap="flat" cmpd="sng" algn="ctr">
            <a:solidFill>
              <a:schemeClr val="tx1"/>
            </a:solidFill>
            <a:prstDash val="solid"/>
            <a:round/>
            <a:headEnd type="none" w="med" len="med"/>
            <a:tailEnd type="none" w="med" len="med"/>
          </a:ln>
          <a:effectLst/>
        </p:spPr>
        <p:txBody>
          <a:bodyPr vert="horz" wrap="square" lIns="90000" tIns="46800" rIns="90000" bIns="4680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s-ES" sz="1100" b="0" i="0" u="none" strike="noStrike" cap="none" normalizeH="0" baseline="0">
              <a:ln>
                <a:noFill/>
              </a:ln>
              <a:solidFill>
                <a:schemeClr val="tx1"/>
              </a:solidFill>
              <a:effectLst/>
              <a:latin typeface="Verdana" pitchFamily="34" charset="0"/>
              <a:ea typeface="ＭＳ Ｐゴシック" pitchFamily="34" charset="-128"/>
            </a:endParaRPr>
          </a:p>
        </p:txBody>
      </p:sp>
      <p:sp>
        <p:nvSpPr>
          <p:cNvPr id="68" name="67 Rectángulo redondeado"/>
          <p:cNvSpPr/>
          <p:nvPr/>
        </p:nvSpPr>
        <p:spPr>
          <a:xfrm>
            <a:off x="251520" y="908720"/>
            <a:ext cx="2376264" cy="288032"/>
          </a:xfrm>
          <a:prstGeom prst="roundRect">
            <a:avLst/>
          </a:prstGeom>
          <a:solidFill>
            <a:srgbClr val="006600">
              <a:alpha val="67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ca-ES" sz="1400" b="1" dirty="0">
                <a:solidFill>
                  <a:srgbClr val="FFFFFF"/>
                </a:solidFill>
                <a:sym typeface="Helvetica" pitchFamily="34" charset="0"/>
              </a:rPr>
              <a:t>A. Treball de camp</a:t>
            </a:r>
          </a:p>
        </p:txBody>
      </p:sp>
      <p:sp>
        <p:nvSpPr>
          <p:cNvPr id="33" name="31 Rectángulo">
            <a:extLst>
              <a:ext uri="{FF2B5EF4-FFF2-40B4-BE49-F238E27FC236}">
                <a16:creationId xmlns:a16="http://schemas.microsoft.com/office/drawing/2014/main" xmlns="" id="{9760E2E3-6C50-4B83-AB67-D6DF2F88A878}"/>
              </a:ext>
            </a:extLst>
          </p:cNvPr>
          <p:cNvSpPr/>
          <p:nvPr/>
        </p:nvSpPr>
        <p:spPr>
          <a:xfrm>
            <a:off x="4355976" y="4198775"/>
            <a:ext cx="1883849" cy="230832"/>
          </a:xfrm>
          <a:prstGeom prst="rect">
            <a:avLst/>
          </a:prstGeom>
        </p:spPr>
        <p:txBody>
          <a:bodyPr wrap="none">
            <a:spAutoFit/>
          </a:bodyPr>
          <a:lstStyle/>
          <a:p>
            <a:r>
              <a:rPr lang="ca-ES" sz="900" dirty="0">
                <a:ea typeface="Helvetica" charset="0"/>
                <a:cs typeface="Helvetica" charset="0"/>
                <a:sym typeface="Helvetica" charset="0"/>
              </a:rPr>
              <a:t>(9 maig 2018 – 1 juny 2018)</a:t>
            </a:r>
            <a:endParaRPr lang="es-ES" sz="900" dirty="0"/>
          </a:p>
        </p:txBody>
      </p:sp>
    </p:spTree>
  </p:cSld>
  <p:clrMapOvr>
    <a:masterClrMapping/>
  </p:clrMapOvr>
  <p:transition>
    <p:strips dir="rd"/>
  </p:transition>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2 Marcador de número de diapositiva"/>
          <p:cNvSpPr txBox="1">
            <a:spLocks/>
          </p:cNvSpPr>
          <p:nvPr/>
        </p:nvSpPr>
        <p:spPr bwMode="auto">
          <a:xfrm>
            <a:off x="6875463" y="6553200"/>
            <a:ext cx="2133600" cy="188913"/>
          </a:xfrm>
          <a:prstGeom prst="rect">
            <a:avLst/>
          </a:prstGeom>
          <a:noFill/>
          <a:ln w="9525">
            <a:noFill/>
            <a:miter lim="800000"/>
            <a:headEnd/>
            <a:tailEnd/>
          </a:ln>
        </p:spPr>
        <p:txBody>
          <a:bodyPr/>
          <a:lstStyle/>
          <a:p>
            <a:pPr algn="r"/>
            <a:fld id="{8720BE1E-47FA-4AA1-9CEB-894D7F0B8865}" type="slidenum">
              <a:rPr lang="es-ES" sz="900"/>
              <a:pPr algn="r"/>
              <a:t>60</a:t>
            </a:fld>
            <a:endParaRPr lang="es-ES" sz="900" dirty="0"/>
          </a:p>
        </p:txBody>
      </p:sp>
      <p:sp>
        <p:nvSpPr>
          <p:cNvPr id="24" name="Text Box 42"/>
          <p:cNvSpPr txBox="1">
            <a:spLocks noChangeArrowheads="1"/>
          </p:cNvSpPr>
          <p:nvPr/>
        </p:nvSpPr>
        <p:spPr bwMode="auto">
          <a:xfrm>
            <a:off x="0" y="0"/>
            <a:ext cx="9144000" cy="692150"/>
          </a:xfrm>
          <a:prstGeom prst="rect">
            <a:avLst/>
          </a:prstGeom>
          <a:noFill/>
          <a:ln w="12700">
            <a:noFill/>
            <a:miter lim="800000"/>
            <a:headEnd/>
            <a:tailEnd/>
          </a:ln>
        </p:spPr>
        <p:txBody>
          <a:bodyPr anchor="ctr"/>
          <a:lstStyle/>
          <a:p>
            <a:pPr algn="ctr" eaLnBrk="0" hangingPunct="0">
              <a:spcBef>
                <a:spcPct val="50000"/>
              </a:spcBef>
              <a:buClr>
                <a:srgbClr val="CC0000"/>
              </a:buClr>
              <a:buFont typeface="Wingdings" pitchFamily="2" charset="2"/>
              <a:buNone/>
            </a:pPr>
            <a:r>
              <a:rPr lang="ca-ES" sz="2000" b="1" dirty="0">
                <a:solidFill>
                  <a:srgbClr val="6A1727"/>
                </a:solidFill>
              </a:rPr>
              <a:t>9. Annex</a:t>
            </a:r>
          </a:p>
        </p:txBody>
      </p:sp>
      <p:sp>
        <p:nvSpPr>
          <p:cNvPr id="17" name="Text Box 28">
            <a:extLst>
              <a:ext uri="{FF2B5EF4-FFF2-40B4-BE49-F238E27FC236}">
                <a16:creationId xmlns:a16="http://schemas.microsoft.com/office/drawing/2014/main" xmlns="" id="{9D05DC08-5AAA-4A45-941F-7E68B26FA307}"/>
              </a:ext>
            </a:extLst>
          </p:cNvPr>
          <p:cNvSpPr txBox="1">
            <a:spLocks noChangeArrowheads="1"/>
          </p:cNvSpPr>
          <p:nvPr/>
        </p:nvSpPr>
        <p:spPr bwMode="auto">
          <a:xfrm>
            <a:off x="323056" y="1673513"/>
            <a:ext cx="8497888" cy="4881711"/>
          </a:xfrm>
          <a:prstGeom prst="rect">
            <a:avLst/>
          </a:prstGeom>
          <a:noFill/>
          <a:ln w="9525">
            <a:noFill/>
            <a:miter lim="800000"/>
            <a:headEnd/>
            <a:tailEnd/>
          </a:ln>
        </p:spPr>
        <p:txBody>
          <a:bodyPr/>
          <a:lstStyle/>
          <a:p>
            <a:pPr marL="171450" indent="-171450" algn="just">
              <a:lnSpc>
                <a:spcPct val="150000"/>
              </a:lnSpc>
              <a:buClr>
                <a:srgbClr val="006600"/>
              </a:buClr>
              <a:buFont typeface="Arial" panose="020B0604020202020204" pitchFamily="34" charset="0"/>
              <a:buChar char="•"/>
            </a:pPr>
            <a:r>
              <a:rPr lang="es-ES" sz="1200" i="1" noProof="1">
                <a:solidFill>
                  <a:schemeClr val="tx1">
                    <a:lumMod val="50000"/>
                    <a:lumOff val="50000"/>
                  </a:schemeClr>
                </a:solidFill>
              </a:rPr>
              <a:t>Las demoras por parte de la escuela Dr Robert para acceder al título han dificultado muchos procesos</a:t>
            </a:r>
          </a:p>
          <a:p>
            <a:pPr marL="171450" indent="-171450" algn="just">
              <a:lnSpc>
                <a:spcPct val="150000"/>
              </a:lnSpc>
              <a:buClr>
                <a:srgbClr val="006600"/>
              </a:buClr>
              <a:buFont typeface="Arial" panose="020B0604020202020204" pitchFamily="34" charset="0"/>
              <a:buChar char="•"/>
            </a:pPr>
            <a:r>
              <a:rPr lang="es-ES" sz="1200" i="1" noProof="1">
                <a:solidFill>
                  <a:schemeClr val="tx1">
                    <a:lumMod val="50000"/>
                    <a:lumOff val="50000"/>
                  </a:schemeClr>
                </a:solidFill>
              </a:rPr>
              <a:t>no sé si us puc ajudar gaire!!!!</a:t>
            </a:r>
          </a:p>
          <a:p>
            <a:pPr marL="171450" indent="-171450" algn="just">
              <a:lnSpc>
                <a:spcPct val="150000"/>
              </a:lnSpc>
              <a:buClr>
                <a:srgbClr val="006600"/>
              </a:buClr>
              <a:buFont typeface="Arial" panose="020B0604020202020204" pitchFamily="34" charset="0"/>
              <a:buChar char="•"/>
            </a:pPr>
            <a:r>
              <a:rPr lang="es-ES" sz="1200" i="1" noProof="1">
                <a:solidFill>
                  <a:schemeClr val="tx1">
                    <a:lumMod val="50000"/>
                    <a:lumOff val="50000"/>
                  </a:schemeClr>
                </a:solidFill>
              </a:rPr>
              <a:t>La principal sugerencia va con relación a la obtención de la titulación oficial, ya sea por medio del sustituto o del mismo titulo, ya que pasaron casi un año y ninguno de los dos documento puede expedir la Fundación.</a:t>
            </a:r>
          </a:p>
          <a:p>
            <a:pPr marL="171450" indent="-171450" algn="just">
              <a:lnSpc>
                <a:spcPct val="150000"/>
              </a:lnSpc>
              <a:buClr>
                <a:srgbClr val="006600"/>
              </a:buClr>
              <a:buFont typeface="Arial" panose="020B0604020202020204" pitchFamily="34" charset="0"/>
              <a:buChar char="•"/>
            </a:pPr>
            <a:r>
              <a:rPr lang="es-ES" sz="1200" i="1" noProof="1">
                <a:solidFill>
                  <a:schemeClr val="tx1">
                    <a:lumMod val="50000"/>
                    <a:lumOff val="50000"/>
                  </a:schemeClr>
                </a:solidFill>
              </a:rPr>
              <a:t>NO, FER EL MÀSTER NO M'HA AJUDAT A ACONSEGUIR FEINA</a:t>
            </a:r>
          </a:p>
          <a:p>
            <a:pPr marL="171450" indent="-171450" algn="just">
              <a:lnSpc>
                <a:spcPct val="150000"/>
              </a:lnSpc>
              <a:buClr>
                <a:srgbClr val="006600"/>
              </a:buClr>
              <a:buFont typeface="Arial" panose="020B0604020202020204" pitchFamily="34" charset="0"/>
              <a:buChar char="•"/>
            </a:pPr>
            <a:r>
              <a:rPr lang="es-ES" sz="1200" i="1" noProof="1">
                <a:solidFill>
                  <a:schemeClr val="tx1">
                    <a:lumMod val="50000"/>
                    <a:lumOff val="50000"/>
                  </a:schemeClr>
                </a:solidFill>
              </a:rPr>
              <a:t>Encara no tenim el título, aviat farà un any que varem acavar... Hi ha molts problemes de gestió, i crec q es paga per un servei que no s'obté.</a:t>
            </a:r>
          </a:p>
        </p:txBody>
      </p:sp>
      <p:sp>
        <p:nvSpPr>
          <p:cNvPr id="6" name="24 Rectángulo redondeado">
            <a:extLst>
              <a:ext uri="{FF2B5EF4-FFF2-40B4-BE49-F238E27FC236}">
                <a16:creationId xmlns:a16="http://schemas.microsoft.com/office/drawing/2014/main" xmlns="" id="{6660FD03-1D48-4B9B-A168-CF1216476CA8}"/>
              </a:ext>
            </a:extLst>
          </p:cNvPr>
          <p:cNvSpPr/>
          <p:nvPr/>
        </p:nvSpPr>
        <p:spPr>
          <a:xfrm>
            <a:off x="323850" y="840135"/>
            <a:ext cx="8135938" cy="356617"/>
          </a:xfrm>
          <a:prstGeom prst="roundRect">
            <a:avLst/>
          </a:prstGeom>
          <a:solidFill>
            <a:srgbClr val="0066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ca-ES" sz="1600" b="1" dirty="0">
                <a:solidFill>
                  <a:srgbClr val="FFFFFF"/>
                </a:solidFill>
                <a:sym typeface="Helvetica" pitchFamily="34" charset="0"/>
              </a:rPr>
              <a:t>9.1. Respostes obertes</a:t>
            </a:r>
          </a:p>
        </p:txBody>
      </p:sp>
      <p:sp>
        <p:nvSpPr>
          <p:cNvPr id="7" name="17 Rectángulo">
            <a:extLst>
              <a:ext uri="{FF2B5EF4-FFF2-40B4-BE49-F238E27FC236}">
                <a16:creationId xmlns:a16="http://schemas.microsoft.com/office/drawing/2014/main" xmlns="" id="{4BB23DEE-4D07-4CDD-8B73-FA99E10199D3}"/>
              </a:ext>
            </a:extLst>
          </p:cNvPr>
          <p:cNvSpPr/>
          <p:nvPr/>
        </p:nvSpPr>
        <p:spPr>
          <a:xfrm>
            <a:off x="2699792" y="1296633"/>
            <a:ext cx="5461655" cy="276999"/>
          </a:xfrm>
          <a:prstGeom prst="rect">
            <a:avLst/>
          </a:prstGeom>
        </p:spPr>
        <p:txBody>
          <a:bodyPr wrap="square">
            <a:spAutoFit/>
          </a:bodyPr>
          <a:lstStyle/>
          <a:p>
            <a:r>
              <a:rPr lang="es-ES" sz="1200" b="1" i="1" dirty="0" err="1"/>
              <a:t>Vols</a:t>
            </a:r>
            <a:r>
              <a:rPr lang="es-ES" sz="1200" b="1" i="1" dirty="0"/>
              <a:t> </a:t>
            </a:r>
            <a:r>
              <a:rPr lang="es-ES" sz="1200" b="1" i="1" dirty="0" err="1"/>
              <a:t>afegir</a:t>
            </a:r>
            <a:r>
              <a:rPr lang="es-ES" sz="1200" b="1" i="1" dirty="0"/>
              <a:t> </a:t>
            </a:r>
            <a:r>
              <a:rPr lang="es-ES" sz="1200" b="1" i="1" dirty="0" err="1"/>
              <a:t>algun</a:t>
            </a:r>
            <a:r>
              <a:rPr lang="es-ES" sz="1200" b="1" i="1" dirty="0"/>
              <a:t> </a:t>
            </a:r>
            <a:r>
              <a:rPr lang="es-ES" sz="1200" b="1" i="1" dirty="0" err="1"/>
              <a:t>comentari</a:t>
            </a:r>
            <a:r>
              <a:rPr lang="es-ES" sz="1200" b="1" i="1" dirty="0"/>
              <a:t> o </a:t>
            </a:r>
            <a:r>
              <a:rPr lang="es-ES" sz="1200" b="1" i="1" dirty="0" err="1"/>
              <a:t>suggeriment</a:t>
            </a:r>
            <a:r>
              <a:rPr lang="es-ES" sz="1200" b="1" i="1" dirty="0"/>
              <a:t>?</a:t>
            </a:r>
            <a:endParaRPr lang="es-ES" sz="1200" i="1" dirty="0"/>
          </a:p>
        </p:txBody>
      </p:sp>
    </p:spTree>
    <p:extLst>
      <p:ext uri="{BB962C8B-B14F-4D97-AF65-F5344CB8AC3E}">
        <p14:creationId xmlns:p14="http://schemas.microsoft.com/office/powerpoint/2010/main" val="3194794727"/>
      </p:ext>
    </p:extLst>
  </p:cSld>
  <p:clrMapOvr>
    <a:masterClrMapping/>
  </p:clrMapOvr>
  <p:transition>
    <p:strips dir="rd"/>
  </p:transition>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2 Marcador de número de diapositiva"/>
          <p:cNvSpPr txBox="1">
            <a:spLocks/>
          </p:cNvSpPr>
          <p:nvPr/>
        </p:nvSpPr>
        <p:spPr bwMode="auto">
          <a:xfrm>
            <a:off x="6875463" y="6553200"/>
            <a:ext cx="2133600" cy="188913"/>
          </a:xfrm>
          <a:prstGeom prst="rect">
            <a:avLst/>
          </a:prstGeom>
          <a:noFill/>
          <a:ln w="9525">
            <a:noFill/>
            <a:miter lim="800000"/>
            <a:headEnd/>
            <a:tailEnd/>
          </a:ln>
        </p:spPr>
        <p:txBody>
          <a:bodyPr/>
          <a:lstStyle/>
          <a:p>
            <a:pPr algn="r"/>
            <a:fld id="{8720BE1E-47FA-4AA1-9CEB-894D7F0B8865}" type="slidenum">
              <a:rPr lang="es-ES" sz="900"/>
              <a:pPr algn="r"/>
              <a:t>61</a:t>
            </a:fld>
            <a:endParaRPr lang="es-ES" sz="900" dirty="0"/>
          </a:p>
        </p:txBody>
      </p:sp>
      <p:sp>
        <p:nvSpPr>
          <p:cNvPr id="24" name="Text Box 42"/>
          <p:cNvSpPr txBox="1">
            <a:spLocks noChangeArrowheads="1"/>
          </p:cNvSpPr>
          <p:nvPr/>
        </p:nvSpPr>
        <p:spPr bwMode="auto">
          <a:xfrm>
            <a:off x="0" y="0"/>
            <a:ext cx="9144000" cy="692150"/>
          </a:xfrm>
          <a:prstGeom prst="rect">
            <a:avLst/>
          </a:prstGeom>
          <a:noFill/>
          <a:ln w="12700">
            <a:noFill/>
            <a:miter lim="800000"/>
            <a:headEnd/>
            <a:tailEnd/>
          </a:ln>
        </p:spPr>
        <p:txBody>
          <a:bodyPr anchor="ctr"/>
          <a:lstStyle/>
          <a:p>
            <a:pPr algn="ctr" eaLnBrk="0" hangingPunct="0">
              <a:spcBef>
                <a:spcPct val="50000"/>
              </a:spcBef>
              <a:buClr>
                <a:srgbClr val="CC0000"/>
              </a:buClr>
              <a:buFont typeface="Wingdings" pitchFamily="2" charset="2"/>
              <a:buNone/>
            </a:pPr>
            <a:r>
              <a:rPr lang="ca-ES" sz="2000" b="1" dirty="0">
                <a:solidFill>
                  <a:srgbClr val="6A1727"/>
                </a:solidFill>
              </a:rPr>
              <a:t>9. Annex</a:t>
            </a:r>
          </a:p>
        </p:txBody>
      </p:sp>
      <p:sp>
        <p:nvSpPr>
          <p:cNvPr id="6" name="24 Rectángulo redondeado">
            <a:extLst>
              <a:ext uri="{FF2B5EF4-FFF2-40B4-BE49-F238E27FC236}">
                <a16:creationId xmlns:a16="http://schemas.microsoft.com/office/drawing/2014/main" xmlns="" id="{6660FD03-1D48-4B9B-A168-CF1216476CA8}"/>
              </a:ext>
            </a:extLst>
          </p:cNvPr>
          <p:cNvSpPr/>
          <p:nvPr/>
        </p:nvSpPr>
        <p:spPr>
          <a:xfrm>
            <a:off x="323850" y="840135"/>
            <a:ext cx="8135938" cy="356617"/>
          </a:xfrm>
          <a:prstGeom prst="roundRect">
            <a:avLst/>
          </a:prstGeom>
          <a:solidFill>
            <a:srgbClr val="0066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ca-ES" sz="1600" b="1" dirty="0">
                <a:solidFill>
                  <a:srgbClr val="FFFFFF"/>
                </a:solidFill>
                <a:sym typeface="Helvetica" pitchFamily="34" charset="0"/>
              </a:rPr>
              <a:t>9.2. Qüestionari d’inserció laboral</a:t>
            </a:r>
          </a:p>
        </p:txBody>
      </p:sp>
      <p:pic>
        <p:nvPicPr>
          <p:cNvPr id="2" name="Imatge 1">
            <a:extLst>
              <a:ext uri="{FF2B5EF4-FFF2-40B4-BE49-F238E27FC236}">
                <a16:creationId xmlns:a16="http://schemas.microsoft.com/office/drawing/2014/main" xmlns="" id="{CE4656FD-0873-4F57-A9D0-DE14527DA3F5}"/>
              </a:ext>
            </a:extLst>
          </p:cNvPr>
          <p:cNvPicPr>
            <a:picLocks noChangeAspect="1"/>
          </p:cNvPicPr>
          <p:nvPr/>
        </p:nvPicPr>
        <p:blipFill>
          <a:blip r:embed="rId2"/>
          <a:stretch>
            <a:fillRect/>
          </a:stretch>
        </p:blipFill>
        <p:spPr>
          <a:xfrm>
            <a:off x="516686" y="1339339"/>
            <a:ext cx="3432508" cy="5329748"/>
          </a:xfrm>
          <a:prstGeom prst="rect">
            <a:avLst/>
          </a:prstGeom>
        </p:spPr>
      </p:pic>
      <p:pic>
        <p:nvPicPr>
          <p:cNvPr id="3" name="Imatge 2">
            <a:extLst>
              <a:ext uri="{FF2B5EF4-FFF2-40B4-BE49-F238E27FC236}">
                <a16:creationId xmlns:a16="http://schemas.microsoft.com/office/drawing/2014/main" xmlns="" id="{2FC61C80-D8C1-49D7-93F6-D8C9147B17BB}"/>
              </a:ext>
            </a:extLst>
          </p:cNvPr>
          <p:cNvPicPr>
            <a:picLocks noChangeAspect="1"/>
          </p:cNvPicPr>
          <p:nvPr/>
        </p:nvPicPr>
        <p:blipFill>
          <a:blip r:embed="rId3"/>
          <a:stretch>
            <a:fillRect/>
          </a:stretch>
        </p:blipFill>
        <p:spPr>
          <a:xfrm>
            <a:off x="5194807" y="1339339"/>
            <a:ext cx="3261758" cy="5329748"/>
          </a:xfrm>
          <a:prstGeom prst="rect">
            <a:avLst/>
          </a:prstGeom>
        </p:spPr>
      </p:pic>
    </p:spTree>
    <p:extLst>
      <p:ext uri="{BB962C8B-B14F-4D97-AF65-F5344CB8AC3E}">
        <p14:creationId xmlns:p14="http://schemas.microsoft.com/office/powerpoint/2010/main" val="739951667"/>
      </p:ext>
    </p:extLst>
  </p:cSld>
  <p:clrMapOvr>
    <a:masterClrMapping/>
  </p:clrMapOvr>
  <p:transition>
    <p:strips dir="rd"/>
  </p:transition>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2 Marcador de número de diapositiva"/>
          <p:cNvSpPr txBox="1">
            <a:spLocks/>
          </p:cNvSpPr>
          <p:nvPr/>
        </p:nvSpPr>
        <p:spPr bwMode="auto">
          <a:xfrm>
            <a:off x="6875463" y="6553200"/>
            <a:ext cx="2133600" cy="188913"/>
          </a:xfrm>
          <a:prstGeom prst="rect">
            <a:avLst/>
          </a:prstGeom>
          <a:noFill/>
          <a:ln w="9525">
            <a:noFill/>
            <a:miter lim="800000"/>
            <a:headEnd/>
            <a:tailEnd/>
          </a:ln>
        </p:spPr>
        <p:txBody>
          <a:bodyPr/>
          <a:lstStyle/>
          <a:p>
            <a:pPr algn="r"/>
            <a:fld id="{8720BE1E-47FA-4AA1-9CEB-894D7F0B8865}" type="slidenum">
              <a:rPr lang="es-ES" sz="900"/>
              <a:pPr algn="r"/>
              <a:t>62</a:t>
            </a:fld>
            <a:endParaRPr lang="es-ES" sz="900" dirty="0"/>
          </a:p>
        </p:txBody>
      </p:sp>
      <p:sp>
        <p:nvSpPr>
          <p:cNvPr id="24" name="Text Box 42"/>
          <p:cNvSpPr txBox="1">
            <a:spLocks noChangeArrowheads="1"/>
          </p:cNvSpPr>
          <p:nvPr/>
        </p:nvSpPr>
        <p:spPr bwMode="auto">
          <a:xfrm>
            <a:off x="0" y="0"/>
            <a:ext cx="9144000" cy="692150"/>
          </a:xfrm>
          <a:prstGeom prst="rect">
            <a:avLst/>
          </a:prstGeom>
          <a:noFill/>
          <a:ln w="12700">
            <a:noFill/>
            <a:miter lim="800000"/>
            <a:headEnd/>
            <a:tailEnd/>
          </a:ln>
        </p:spPr>
        <p:txBody>
          <a:bodyPr anchor="ctr"/>
          <a:lstStyle/>
          <a:p>
            <a:pPr algn="ctr" eaLnBrk="0" hangingPunct="0">
              <a:spcBef>
                <a:spcPct val="50000"/>
              </a:spcBef>
              <a:buClr>
                <a:srgbClr val="CC0000"/>
              </a:buClr>
              <a:buFont typeface="Wingdings" pitchFamily="2" charset="2"/>
              <a:buNone/>
            </a:pPr>
            <a:r>
              <a:rPr lang="ca-ES" sz="2000" b="1" dirty="0">
                <a:solidFill>
                  <a:srgbClr val="6A1727"/>
                </a:solidFill>
              </a:rPr>
              <a:t>9. Annex</a:t>
            </a:r>
          </a:p>
        </p:txBody>
      </p:sp>
      <p:sp>
        <p:nvSpPr>
          <p:cNvPr id="6" name="24 Rectángulo redondeado">
            <a:extLst>
              <a:ext uri="{FF2B5EF4-FFF2-40B4-BE49-F238E27FC236}">
                <a16:creationId xmlns:a16="http://schemas.microsoft.com/office/drawing/2014/main" xmlns="" id="{6660FD03-1D48-4B9B-A168-CF1216476CA8}"/>
              </a:ext>
            </a:extLst>
          </p:cNvPr>
          <p:cNvSpPr/>
          <p:nvPr/>
        </p:nvSpPr>
        <p:spPr>
          <a:xfrm>
            <a:off x="323850" y="840135"/>
            <a:ext cx="8135938" cy="356617"/>
          </a:xfrm>
          <a:prstGeom prst="roundRect">
            <a:avLst/>
          </a:prstGeom>
          <a:solidFill>
            <a:srgbClr val="0066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ca-ES" sz="1600" b="1" dirty="0">
                <a:solidFill>
                  <a:srgbClr val="FFFFFF"/>
                </a:solidFill>
                <a:sym typeface="Helvetica" pitchFamily="34" charset="0"/>
              </a:rPr>
              <a:t>9.2. Qüestionari d’inserció laboral</a:t>
            </a:r>
          </a:p>
        </p:txBody>
      </p:sp>
      <p:pic>
        <p:nvPicPr>
          <p:cNvPr id="2" name="Imatge 1">
            <a:extLst>
              <a:ext uri="{FF2B5EF4-FFF2-40B4-BE49-F238E27FC236}">
                <a16:creationId xmlns:a16="http://schemas.microsoft.com/office/drawing/2014/main" xmlns="" id="{6181C121-586B-496B-94D7-E341341A4EDA}"/>
              </a:ext>
            </a:extLst>
          </p:cNvPr>
          <p:cNvPicPr>
            <a:picLocks noChangeAspect="1"/>
          </p:cNvPicPr>
          <p:nvPr/>
        </p:nvPicPr>
        <p:blipFill>
          <a:blip r:embed="rId2"/>
          <a:stretch>
            <a:fillRect/>
          </a:stretch>
        </p:blipFill>
        <p:spPr>
          <a:xfrm>
            <a:off x="467544" y="1225187"/>
            <a:ext cx="3446991" cy="5495384"/>
          </a:xfrm>
          <a:prstGeom prst="rect">
            <a:avLst/>
          </a:prstGeom>
        </p:spPr>
      </p:pic>
      <p:pic>
        <p:nvPicPr>
          <p:cNvPr id="3" name="Imatge 2">
            <a:extLst>
              <a:ext uri="{FF2B5EF4-FFF2-40B4-BE49-F238E27FC236}">
                <a16:creationId xmlns:a16="http://schemas.microsoft.com/office/drawing/2014/main" xmlns="" id="{CB1F557F-69B0-45B5-8536-33C0C620DFB1}"/>
              </a:ext>
            </a:extLst>
          </p:cNvPr>
          <p:cNvPicPr>
            <a:picLocks noChangeAspect="1"/>
          </p:cNvPicPr>
          <p:nvPr/>
        </p:nvPicPr>
        <p:blipFill>
          <a:blip r:embed="rId3"/>
          <a:stretch>
            <a:fillRect/>
          </a:stretch>
        </p:blipFill>
        <p:spPr>
          <a:xfrm>
            <a:off x="4539113" y="1243625"/>
            <a:ext cx="3844254" cy="5498488"/>
          </a:xfrm>
          <a:prstGeom prst="rect">
            <a:avLst/>
          </a:prstGeom>
        </p:spPr>
      </p:pic>
    </p:spTree>
    <p:extLst>
      <p:ext uri="{BB962C8B-B14F-4D97-AF65-F5344CB8AC3E}">
        <p14:creationId xmlns:p14="http://schemas.microsoft.com/office/powerpoint/2010/main" val="2725910024"/>
      </p:ext>
    </p:extLst>
  </p:cSld>
  <p:clrMapOvr>
    <a:masterClrMapping/>
  </p:clrMapOvr>
  <p:transition>
    <p:strips dir="rd"/>
  </p:transition>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2 Marcador de número de diapositiva"/>
          <p:cNvSpPr txBox="1">
            <a:spLocks/>
          </p:cNvSpPr>
          <p:nvPr/>
        </p:nvSpPr>
        <p:spPr bwMode="auto">
          <a:xfrm>
            <a:off x="6875463" y="6553200"/>
            <a:ext cx="2133600" cy="188913"/>
          </a:xfrm>
          <a:prstGeom prst="rect">
            <a:avLst/>
          </a:prstGeom>
          <a:noFill/>
          <a:ln w="9525">
            <a:noFill/>
            <a:miter lim="800000"/>
            <a:headEnd/>
            <a:tailEnd/>
          </a:ln>
        </p:spPr>
        <p:txBody>
          <a:bodyPr/>
          <a:lstStyle/>
          <a:p>
            <a:pPr algn="r"/>
            <a:fld id="{8720BE1E-47FA-4AA1-9CEB-894D7F0B8865}" type="slidenum">
              <a:rPr lang="es-ES" sz="900"/>
              <a:pPr algn="r"/>
              <a:t>63</a:t>
            </a:fld>
            <a:endParaRPr lang="es-ES" sz="900" dirty="0"/>
          </a:p>
        </p:txBody>
      </p:sp>
      <p:sp>
        <p:nvSpPr>
          <p:cNvPr id="24" name="Text Box 42"/>
          <p:cNvSpPr txBox="1">
            <a:spLocks noChangeArrowheads="1"/>
          </p:cNvSpPr>
          <p:nvPr/>
        </p:nvSpPr>
        <p:spPr bwMode="auto">
          <a:xfrm>
            <a:off x="0" y="0"/>
            <a:ext cx="9144000" cy="692150"/>
          </a:xfrm>
          <a:prstGeom prst="rect">
            <a:avLst/>
          </a:prstGeom>
          <a:noFill/>
          <a:ln w="12700">
            <a:noFill/>
            <a:miter lim="800000"/>
            <a:headEnd/>
            <a:tailEnd/>
          </a:ln>
        </p:spPr>
        <p:txBody>
          <a:bodyPr anchor="ctr"/>
          <a:lstStyle/>
          <a:p>
            <a:pPr algn="ctr" eaLnBrk="0" hangingPunct="0">
              <a:spcBef>
                <a:spcPct val="50000"/>
              </a:spcBef>
              <a:buClr>
                <a:srgbClr val="CC0000"/>
              </a:buClr>
              <a:buFont typeface="Wingdings" pitchFamily="2" charset="2"/>
              <a:buNone/>
            </a:pPr>
            <a:r>
              <a:rPr lang="ca-ES" sz="2000" b="1" dirty="0">
                <a:solidFill>
                  <a:srgbClr val="6A1727"/>
                </a:solidFill>
              </a:rPr>
              <a:t>9. Annex</a:t>
            </a:r>
          </a:p>
        </p:txBody>
      </p:sp>
      <p:sp>
        <p:nvSpPr>
          <p:cNvPr id="6" name="24 Rectángulo redondeado">
            <a:extLst>
              <a:ext uri="{FF2B5EF4-FFF2-40B4-BE49-F238E27FC236}">
                <a16:creationId xmlns:a16="http://schemas.microsoft.com/office/drawing/2014/main" xmlns="" id="{6660FD03-1D48-4B9B-A168-CF1216476CA8}"/>
              </a:ext>
            </a:extLst>
          </p:cNvPr>
          <p:cNvSpPr/>
          <p:nvPr/>
        </p:nvSpPr>
        <p:spPr>
          <a:xfrm>
            <a:off x="323850" y="840135"/>
            <a:ext cx="8135938" cy="356617"/>
          </a:xfrm>
          <a:prstGeom prst="roundRect">
            <a:avLst/>
          </a:prstGeom>
          <a:solidFill>
            <a:srgbClr val="0066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ca-ES" sz="1600" b="1" dirty="0">
                <a:solidFill>
                  <a:srgbClr val="FFFFFF"/>
                </a:solidFill>
                <a:sym typeface="Helvetica" pitchFamily="34" charset="0"/>
              </a:rPr>
              <a:t>9.2. Qüestionari d’inserció laboral</a:t>
            </a:r>
          </a:p>
        </p:txBody>
      </p:sp>
      <p:pic>
        <p:nvPicPr>
          <p:cNvPr id="3" name="Imatge 2">
            <a:extLst>
              <a:ext uri="{FF2B5EF4-FFF2-40B4-BE49-F238E27FC236}">
                <a16:creationId xmlns:a16="http://schemas.microsoft.com/office/drawing/2014/main" xmlns="" id="{CAF79290-7C4B-4A07-9DC0-C0A4F2D5C282}"/>
              </a:ext>
            </a:extLst>
          </p:cNvPr>
          <p:cNvPicPr>
            <a:picLocks noChangeAspect="1"/>
          </p:cNvPicPr>
          <p:nvPr/>
        </p:nvPicPr>
        <p:blipFill>
          <a:blip r:embed="rId2"/>
          <a:stretch>
            <a:fillRect/>
          </a:stretch>
        </p:blipFill>
        <p:spPr>
          <a:xfrm>
            <a:off x="539552" y="1344737"/>
            <a:ext cx="3536424" cy="5397376"/>
          </a:xfrm>
          <a:prstGeom prst="rect">
            <a:avLst/>
          </a:prstGeom>
        </p:spPr>
      </p:pic>
      <p:pic>
        <p:nvPicPr>
          <p:cNvPr id="4" name="Imatge 3">
            <a:extLst>
              <a:ext uri="{FF2B5EF4-FFF2-40B4-BE49-F238E27FC236}">
                <a16:creationId xmlns:a16="http://schemas.microsoft.com/office/drawing/2014/main" xmlns="" id="{5625572A-2512-4735-855F-FDD3F2C13099}"/>
              </a:ext>
            </a:extLst>
          </p:cNvPr>
          <p:cNvPicPr>
            <a:picLocks noChangeAspect="1"/>
          </p:cNvPicPr>
          <p:nvPr/>
        </p:nvPicPr>
        <p:blipFill>
          <a:blip r:embed="rId3"/>
          <a:stretch>
            <a:fillRect/>
          </a:stretch>
        </p:blipFill>
        <p:spPr>
          <a:xfrm>
            <a:off x="4953004" y="1378272"/>
            <a:ext cx="3651444" cy="5483663"/>
          </a:xfrm>
          <a:prstGeom prst="rect">
            <a:avLst/>
          </a:prstGeom>
        </p:spPr>
      </p:pic>
    </p:spTree>
    <p:extLst>
      <p:ext uri="{BB962C8B-B14F-4D97-AF65-F5344CB8AC3E}">
        <p14:creationId xmlns:p14="http://schemas.microsoft.com/office/powerpoint/2010/main" val="408122061"/>
      </p:ext>
    </p:extLst>
  </p:cSld>
  <p:clrMapOvr>
    <a:masterClrMapping/>
  </p:clrMapOvr>
  <p:transition>
    <p:strips dir="rd"/>
  </p:transition>
</p:sld>
</file>

<file path=ppt/slides/slide64.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15361" name="Text Box 28"/>
          <p:cNvSpPr txBox="1">
            <a:spLocks noChangeArrowheads="1"/>
          </p:cNvSpPr>
          <p:nvPr/>
        </p:nvSpPr>
        <p:spPr bwMode="auto">
          <a:xfrm>
            <a:off x="284228" y="2668786"/>
            <a:ext cx="8532812" cy="1025922"/>
          </a:xfrm>
          <a:prstGeom prst="rect">
            <a:avLst/>
          </a:prstGeom>
          <a:noFill/>
          <a:ln w="9525">
            <a:noFill/>
            <a:miter lim="800000"/>
            <a:headEnd/>
            <a:tailEnd/>
          </a:ln>
        </p:spPr>
        <p:txBody>
          <a:bodyPr wrap="square">
            <a:spAutoFit/>
          </a:bodyPr>
          <a:lstStyle/>
          <a:p>
            <a:pPr lvl="0">
              <a:spcAft>
                <a:spcPts val="400"/>
              </a:spcAft>
            </a:pPr>
            <a:r>
              <a:rPr lang="ca-ES" sz="1800" b="1" dirty="0"/>
              <a:t>Estudi de la inserció laboral dels titulats a l’Escola Doctor Robert</a:t>
            </a:r>
            <a:endParaRPr lang="es-ES" sz="1800" b="1" dirty="0"/>
          </a:p>
          <a:p>
            <a:pPr>
              <a:spcAft>
                <a:spcPts val="400"/>
              </a:spcAft>
            </a:pPr>
            <a:r>
              <a:rPr lang="ca-ES" sz="1800" b="1" dirty="0">
                <a:solidFill>
                  <a:schemeClr val="bg2"/>
                </a:solidFill>
              </a:rPr>
              <a:t>Màster Universitari en Polítiques Socials i Acció Comunitària </a:t>
            </a:r>
          </a:p>
          <a:p>
            <a:pPr>
              <a:spcAft>
                <a:spcPts val="400"/>
              </a:spcAft>
            </a:pPr>
            <a:r>
              <a:rPr lang="ca-ES" sz="1800" b="1" dirty="0">
                <a:solidFill>
                  <a:schemeClr val="bg2"/>
                </a:solidFill>
              </a:rPr>
              <a:t>Titulats 2016-2017 – Document de resultats</a:t>
            </a:r>
          </a:p>
        </p:txBody>
      </p:sp>
      <p:sp>
        <p:nvSpPr>
          <p:cNvPr id="13320" name="Text Box 8"/>
          <p:cNvSpPr txBox="1">
            <a:spLocks noChangeArrowheads="1"/>
          </p:cNvSpPr>
          <p:nvPr/>
        </p:nvSpPr>
        <p:spPr bwMode="auto">
          <a:xfrm>
            <a:off x="305594" y="5803620"/>
            <a:ext cx="3240087" cy="447675"/>
          </a:xfrm>
          <a:prstGeom prst="rect">
            <a:avLst/>
          </a:prstGeom>
          <a:noFill/>
          <a:ln w="3175">
            <a:noFill/>
            <a:miter lim="800000"/>
            <a:headEnd/>
            <a:tailEnd/>
          </a:ln>
          <a:effectLst>
            <a:prstShdw prst="shdw17" dist="17961" dir="2700000">
              <a:schemeClr val="accent1">
                <a:gamma/>
                <a:shade val="60000"/>
                <a:invGamma/>
              </a:schemeClr>
            </a:prstShdw>
          </a:effectLst>
        </p:spPr>
        <p:txBody>
          <a:bodyPr lIns="90000" tIns="46800" rIns="90000" bIns="46800">
            <a:spAutoFit/>
          </a:bodyPr>
          <a:lstStyle/>
          <a:p>
            <a:pPr>
              <a:spcBef>
                <a:spcPct val="30000"/>
              </a:spcBef>
              <a:defRPr/>
            </a:pPr>
            <a:r>
              <a:rPr lang="ca-ES" sz="1000">
                <a:cs typeface="+mn-cs"/>
              </a:rPr>
              <a:t>19 </a:t>
            </a:r>
            <a:r>
              <a:rPr lang="ca-ES" sz="1000" dirty="0">
                <a:cs typeface="+mn-cs"/>
              </a:rPr>
              <a:t>de juliol de 2018</a:t>
            </a:r>
          </a:p>
          <a:p>
            <a:pPr>
              <a:spcBef>
                <a:spcPct val="30000"/>
              </a:spcBef>
              <a:defRPr/>
            </a:pPr>
            <a:r>
              <a:rPr lang="ca-ES" sz="1000" dirty="0">
                <a:cs typeface="+mn-cs"/>
              </a:rPr>
              <a:t>Ref. 15.3225</a:t>
            </a:r>
          </a:p>
        </p:txBody>
      </p:sp>
      <p:sp>
        <p:nvSpPr>
          <p:cNvPr id="15364" name="Rectangle 4" descr="imS_HOME"/>
          <p:cNvSpPr>
            <a:spLocks noChangeArrowheads="1"/>
          </p:cNvSpPr>
          <p:nvPr/>
        </p:nvSpPr>
        <p:spPr bwMode="auto">
          <a:xfrm>
            <a:off x="0" y="0"/>
            <a:ext cx="9144000" cy="1844675"/>
          </a:xfrm>
          <a:prstGeom prst="rect">
            <a:avLst/>
          </a:prstGeom>
          <a:blipFill dpi="0" rotWithShape="0">
            <a:blip r:embed="rId3" cstate="print"/>
            <a:srcRect/>
            <a:stretch>
              <a:fillRect/>
            </a:stretch>
          </a:blipFill>
          <a:ln w="25400">
            <a:noFill/>
            <a:miter lim="800000"/>
            <a:headEnd/>
            <a:tailEnd/>
          </a:ln>
        </p:spPr>
        <p:txBody>
          <a:bodyPr anchor="ctr">
            <a:spAutoFit/>
          </a:bodyPr>
          <a:lstStyle/>
          <a:p>
            <a:endParaRPr lang="es-ES_tradnl" sz="1800">
              <a:latin typeface="Arial" charset="0"/>
              <a:cs typeface="Times New Roman" pitchFamily="18" charset="0"/>
            </a:endParaRPr>
          </a:p>
        </p:txBody>
      </p:sp>
      <p:pic>
        <p:nvPicPr>
          <p:cNvPr id="15365" name="Picture 15" descr="CATINSba"/>
          <p:cNvPicPr>
            <a:picLocks noChangeAspect="1" noChangeArrowheads="1"/>
          </p:cNvPicPr>
          <p:nvPr/>
        </p:nvPicPr>
        <p:blipFill>
          <a:blip r:embed="rId4" cstate="print"/>
          <a:srcRect/>
          <a:stretch>
            <a:fillRect/>
          </a:stretch>
        </p:blipFill>
        <p:spPr bwMode="auto">
          <a:xfrm>
            <a:off x="323850" y="495300"/>
            <a:ext cx="1800225" cy="1062038"/>
          </a:xfrm>
          <a:prstGeom prst="rect">
            <a:avLst/>
          </a:prstGeom>
          <a:noFill/>
          <a:ln w="9525">
            <a:noFill/>
            <a:miter lim="800000"/>
            <a:headEnd/>
            <a:tailEnd/>
          </a:ln>
        </p:spPr>
      </p:pic>
      <p:pic>
        <p:nvPicPr>
          <p:cNvPr id="6" name="Imagen 5">
            <a:extLst>
              <a:ext uri="{FF2B5EF4-FFF2-40B4-BE49-F238E27FC236}">
                <a16:creationId xmlns:a16="http://schemas.microsoft.com/office/drawing/2014/main" xmlns="" id="{0934EBDA-76E1-4752-ABEF-D32782F33A1C}"/>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372200" y="692696"/>
            <a:ext cx="2257230" cy="648072"/>
          </a:xfrm>
          <a:prstGeom prst="rect">
            <a:avLst/>
          </a:prstGeom>
        </p:spPr>
      </p:pic>
    </p:spTree>
    <p:extLst>
      <p:ext uri="{BB962C8B-B14F-4D97-AF65-F5344CB8AC3E}">
        <p14:creationId xmlns:p14="http://schemas.microsoft.com/office/powerpoint/2010/main" val="3666808055"/>
      </p:ext>
    </p:extLst>
  </p:cSld>
  <p:clrMapOvr>
    <a:masterClrMapping/>
  </p:clrMapOvr>
  <p:transition>
    <p:strips dir="rd"/>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42"/>
          <p:cNvSpPr txBox="1">
            <a:spLocks noChangeArrowheads="1"/>
          </p:cNvSpPr>
          <p:nvPr/>
        </p:nvSpPr>
        <p:spPr bwMode="auto">
          <a:xfrm>
            <a:off x="0" y="0"/>
            <a:ext cx="9144000" cy="692150"/>
          </a:xfrm>
          <a:prstGeom prst="rect">
            <a:avLst/>
          </a:prstGeom>
          <a:noFill/>
          <a:ln w="12700">
            <a:noFill/>
            <a:miter lim="800000"/>
            <a:headEnd/>
            <a:tailEnd/>
          </a:ln>
        </p:spPr>
        <p:txBody>
          <a:bodyPr anchor="ctr"/>
          <a:lstStyle/>
          <a:p>
            <a:pPr algn="ctr" eaLnBrk="0" hangingPunct="0">
              <a:spcBef>
                <a:spcPct val="50000"/>
              </a:spcBef>
              <a:buClr>
                <a:srgbClr val="CC0000"/>
              </a:buClr>
              <a:buFont typeface="Wingdings" pitchFamily="2" charset="2"/>
              <a:buNone/>
            </a:pPr>
            <a:r>
              <a:rPr lang="ca-ES" sz="2000" b="1" dirty="0">
                <a:solidFill>
                  <a:srgbClr val="6A1727"/>
                </a:solidFill>
              </a:rPr>
              <a:t>1. Objectius i metodologia</a:t>
            </a:r>
          </a:p>
        </p:txBody>
      </p:sp>
      <p:sp>
        <p:nvSpPr>
          <p:cNvPr id="3" name="2 Marcador de número de diapositiva"/>
          <p:cNvSpPr txBox="1">
            <a:spLocks/>
          </p:cNvSpPr>
          <p:nvPr/>
        </p:nvSpPr>
        <p:spPr bwMode="auto">
          <a:xfrm>
            <a:off x="6875463" y="6597650"/>
            <a:ext cx="2133600" cy="188913"/>
          </a:xfrm>
          <a:prstGeom prst="rect">
            <a:avLst/>
          </a:prstGeom>
          <a:noFill/>
          <a:ln w="9525">
            <a:noFill/>
            <a:miter lim="800000"/>
            <a:headEnd/>
            <a:tailEnd/>
          </a:ln>
        </p:spPr>
        <p:txBody>
          <a:bodyPr/>
          <a:lstStyle/>
          <a:p>
            <a:pPr algn="r"/>
            <a:fld id="{25180C62-F7FA-49D1-B836-A5BAB7B0A02C}" type="slidenum">
              <a:rPr lang="es-ES" sz="900"/>
              <a:pPr algn="r"/>
              <a:t>7</a:t>
            </a:fld>
            <a:endParaRPr lang="es-ES" sz="900" dirty="0"/>
          </a:p>
        </p:txBody>
      </p:sp>
      <p:sp>
        <p:nvSpPr>
          <p:cNvPr id="6" name="5 CuadroTexto"/>
          <p:cNvSpPr txBox="1"/>
          <p:nvPr/>
        </p:nvSpPr>
        <p:spPr>
          <a:xfrm>
            <a:off x="3668630" y="2060848"/>
            <a:ext cx="1656184" cy="307777"/>
          </a:xfrm>
          <a:prstGeom prst="rect">
            <a:avLst/>
          </a:prstGeom>
          <a:solidFill>
            <a:srgbClr val="006600"/>
          </a:solidFill>
          <a:effectLst>
            <a:innerShdw blurRad="114300">
              <a:prstClr val="black"/>
            </a:innerShdw>
          </a:effectLst>
        </p:spPr>
        <p:txBody>
          <a:bodyPr wrap="square">
            <a:spAutoFit/>
          </a:bodyPr>
          <a:lstStyle/>
          <a:p>
            <a:pPr algn="ctr">
              <a:defRPr/>
            </a:pPr>
            <a:r>
              <a:rPr lang="ca-ES" sz="1400" b="1" dirty="0">
                <a:solidFill>
                  <a:schemeClr val="bg1"/>
                </a:solidFill>
                <a:latin typeface="+mn-lt"/>
                <a:ea typeface="Helvetica" charset="0"/>
                <a:cs typeface="Helvetica" charset="0"/>
                <a:sym typeface="Helvetica" charset="0"/>
              </a:rPr>
              <a:t>12 respostes</a:t>
            </a:r>
          </a:p>
        </p:txBody>
      </p:sp>
      <p:sp>
        <p:nvSpPr>
          <p:cNvPr id="7" name="6 CuadroTexto"/>
          <p:cNvSpPr txBox="1"/>
          <p:nvPr/>
        </p:nvSpPr>
        <p:spPr>
          <a:xfrm>
            <a:off x="1259632" y="1412776"/>
            <a:ext cx="1872208" cy="307777"/>
          </a:xfrm>
          <a:prstGeom prst="rect">
            <a:avLst/>
          </a:prstGeom>
          <a:solidFill>
            <a:schemeClr val="bg1">
              <a:lumMod val="50000"/>
            </a:schemeClr>
          </a:solidFill>
          <a:effectLst>
            <a:innerShdw blurRad="114300">
              <a:prstClr val="black"/>
            </a:innerShdw>
          </a:effectLst>
        </p:spPr>
        <p:txBody>
          <a:bodyPr wrap="square">
            <a:spAutoFit/>
          </a:bodyPr>
          <a:lstStyle/>
          <a:p>
            <a:pPr algn="ctr">
              <a:defRPr/>
            </a:pPr>
            <a:r>
              <a:rPr lang="ca-ES" sz="1400" b="1" dirty="0">
                <a:solidFill>
                  <a:schemeClr val="bg1"/>
                </a:solidFill>
                <a:latin typeface="+mn-lt"/>
                <a:ea typeface="Helvetica" charset="0"/>
                <a:cs typeface="Helvetica" charset="0"/>
                <a:sym typeface="Helvetica" charset="0"/>
              </a:rPr>
              <a:t>Univers</a:t>
            </a:r>
          </a:p>
        </p:txBody>
      </p:sp>
      <p:sp>
        <p:nvSpPr>
          <p:cNvPr id="8" name="7 CuadroTexto"/>
          <p:cNvSpPr txBox="1"/>
          <p:nvPr/>
        </p:nvSpPr>
        <p:spPr>
          <a:xfrm>
            <a:off x="3524614" y="1412776"/>
            <a:ext cx="1944216" cy="307777"/>
          </a:xfrm>
          <a:prstGeom prst="rect">
            <a:avLst/>
          </a:prstGeom>
          <a:solidFill>
            <a:schemeClr val="bg1">
              <a:lumMod val="50000"/>
            </a:schemeClr>
          </a:solidFill>
          <a:effectLst>
            <a:innerShdw blurRad="114300">
              <a:prstClr val="black"/>
            </a:innerShdw>
          </a:effectLst>
        </p:spPr>
        <p:txBody>
          <a:bodyPr wrap="square">
            <a:spAutoFit/>
          </a:bodyPr>
          <a:lstStyle/>
          <a:p>
            <a:pPr algn="ctr">
              <a:defRPr/>
            </a:pPr>
            <a:r>
              <a:rPr lang="ca-ES" sz="1400" b="1" dirty="0">
                <a:solidFill>
                  <a:schemeClr val="bg1"/>
                </a:solidFill>
                <a:latin typeface="+mn-lt"/>
                <a:ea typeface="Helvetica" charset="0"/>
                <a:cs typeface="Helvetica" charset="0"/>
                <a:sym typeface="Helvetica" charset="0"/>
              </a:rPr>
              <a:t>Mostra assolida</a:t>
            </a:r>
          </a:p>
        </p:txBody>
      </p:sp>
      <p:sp>
        <p:nvSpPr>
          <p:cNvPr id="10" name="9 CuadroTexto"/>
          <p:cNvSpPr txBox="1"/>
          <p:nvPr/>
        </p:nvSpPr>
        <p:spPr>
          <a:xfrm>
            <a:off x="5868144" y="1412776"/>
            <a:ext cx="1944216" cy="307777"/>
          </a:xfrm>
          <a:prstGeom prst="rect">
            <a:avLst/>
          </a:prstGeom>
          <a:solidFill>
            <a:schemeClr val="bg1">
              <a:lumMod val="50000"/>
            </a:schemeClr>
          </a:solidFill>
          <a:effectLst>
            <a:innerShdw blurRad="114300">
              <a:prstClr val="black"/>
            </a:innerShdw>
          </a:effectLst>
        </p:spPr>
        <p:txBody>
          <a:bodyPr wrap="square">
            <a:spAutoFit/>
          </a:bodyPr>
          <a:lstStyle/>
          <a:p>
            <a:pPr algn="ctr">
              <a:defRPr/>
            </a:pPr>
            <a:r>
              <a:rPr lang="ca-ES" sz="1400" b="1" dirty="0">
                <a:solidFill>
                  <a:schemeClr val="bg1"/>
                </a:solidFill>
                <a:latin typeface="+mn-lt"/>
                <a:ea typeface="Helvetica" charset="0"/>
                <a:cs typeface="Helvetica" charset="0"/>
                <a:sym typeface="Helvetica" charset="0"/>
              </a:rPr>
              <a:t>% participació</a:t>
            </a:r>
          </a:p>
        </p:txBody>
      </p:sp>
      <p:sp>
        <p:nvSpPr>
          <p:cNvPr id="12" name="11 CuadroTexto"/>
          <p:cNvSpPr txBox="1"/>
          <p:nvPr/>
        </p:nvSpPr>
        <p:spPr>
          <a:xfrm>
            <a:off x="1403648" y="2041103"/>
            <a:ext cx="1656184" cy="307777"/>
          </a:xfrm>
          <a:prstGeom prst="rect">
            <a:avLst/>
          </a:prstGeom>
          <a:solidFill>
            <a:schemeClr val="bg1">
              <a:lumMod val="50000"/>
            </a:schemeClr>
          </a:solidFill>
          <a:effectLst>
            <a:innerShdw blurRad="114300">
              <a:prstClr val="black"/>
            </a:innerShdw>
          </a:effectLst>
        </p:spPr>
        <p:txBody>
          <a:bodyPr wrap="square">
            <a:spAutoFit/>
          </a:bodyPr>
          <a:lstStyle/>
          <a:p>
            <a:pPr algn="ctr">
              <a:defRPr/>
            </a:pPr>
            <a:r>
              <a:rPr lang="ca-ES" sz="1400" b="1" dirty="0">
                <a:solidFill>
                  <a:schemeClr val="bg1"/>
                </a:solidFill>
                <a:latin typeface="+mn-lt"/>
                <a:ea typeface="Helvetica" charset="0"/>
                <a:cs typeface="Helvetica" charset="0"/>
                <a:sym typeface="Helvetica" charset="0"/>
              </a:rPr>
              <a:t>30</a:t>
            </a:r>
          </a:p>
        </p:txBody>
      </p:sp>
      <p:sp>
        <p:nvSpPr>
          <p:cNvPr id="14" name="13 CuadroTexto"/>
          <p:cNvSpPr txBox="1"/>
          <p:nvPr/>
        </p:nvSpPr>
        <p:spPr>
          <a:xfrm>
            <a:off x="5976728" y="2060848"/>
            <a:ext cx="1656184" cy="307777"/>
          </a:xfrm>
          <a:prstGeom prst="rect">
            <a:avLst/>
          </a:prstGeom>
          <a:solidFill>
            <a:srgbClr val="006600"/>
          </a:solidFill>
          <a:effectLst>
            <a:innerShdw blurRad="114300">
              <a:prstClr val="black"/>
            </a:innerShdw>
          </a:effectLst>
        </p:spPr>
        <p:txBody>
          <a:bodyPr wrap="square">
            <a:spAutoFit/>
          </a:bodyPr>
          <a:lstStyle/>
          <a:p>
            <a:pPr algn="ctr">
              <a:defRPr/>
            </a:pPr>
            <a:r>
              <a:rPr lang="ca-ES" sz="1400" b="1" dirty="0">
                <a:solidFill>
                  <a:schemeClr val="bg1"/>
                </a:solidFill>
                <a:latin typeface="+mn-lt"/>
                <a:ea typeface="Helvetica" charset="0"/>
                <a:cs typeface="Helvetica" charset="0"/>
                <a:sym typeface="Helvetica" charset="0"/>
              </a:rPr>
              <a:t>40,0%</a:t>
            </a:r>
          </a:p>
        </p:txBody>
      </p:sp>
      <p:sp>
        <p:nvSpPr>
          <p:cNvPr id="16" name="15 Flecha abajo"/>
          <p:cNvSpPr/>
          <p:nvPr/>
        </p:nvSpPr>
        <p:spPr bwMode="auto">
          <a:xfrm>
            <a:off x="1907704" y="1792561"/>
            <a:ext cx="648072" cy="144016"/>
          </a:xfrm>
          <a:prstGeom prst="downArrow">
            <a:avLst/>
          </a:prstGeom>
          <a:gradFill flip="none" rotWithShape="1">
            <a:gsLst>
              <a:gs pos="0">
                <a:srgbClr val="006600"/>
              </a:gs>
              <a:gs pos="50000">
                <a:srgbClr val="CCFF99"/>
              </a:gs>
              <a:gs pos="100000">
                <a:srgbClr val="006600"/>
              </a:gs>
            </a:gsLst>
            <a:lin ang="0" scaled="1"/>
            <a:tileRect/>
          </a:gradFill>
          <a:ln w="3175" cap="flat" cmpd="sng" algn="ctr">
            <a:noFill/>
            <a:prstDash val="solid"/>
            <a:round/>
            <a:headEnd type="none" w="med" len="med"/>
            <a:tailEnd type="none" w="med" len="med"/>
          </a:ln>
          <a:effectLst/>
        </p:spPr>
        <p:txBody>
          <a:bodyPr vert="horz" wrap="square" lIns="90000" tIns="46800" rIns="90000" bIns="4680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s-ES" sz="1100" b="0" i="0" u="none" strike="noStrike" cap="none" normalizeH="0" baseline="0">
              <a:ln>
                <a:noFill/>
              </a:ln>
              <a:solidFill>
                <a:schemeClr val="tx1"/>
              </a:solidFill>
              <a:effectLst/>
              <a:latin typeface="Verdana" pitchFamily="34" charset="0"/>
              <a:ea typeface="ＭＳ Ｐゴシック" pitchFamily="34" charset="-128"/>
            </a:endParaRPr>
          </a:p>
        </p:txBody>
      </p:sp>
      <p:sp>
        <p:nvSpPr>
          <p:cNvPr id="17" name="16 Flecha abajo"/>
          <p:cNvSpPr/>
          <p:nvPr/>
        </p:nvSpPr>
        <p:spPr bwMode="auto">
          <a:xfrm>
            <a:off x="4172686" y="1792561"/>
            <a:ext cx="648072" cy="144016"/>
          </a:xfrm>
          <a:prstGeom prst="downArrow">
            <a:avLst/>
          </a:prstGeom>
          <a:gradFill flip="none" rotWithShape="1">
            <a:gsLst>
              <a:gs pos="0">
                <a:srgbClr val="006600"/>
              </a:gs>
              <a:gs pos="50000">
                <a:srgbClr val="CCFF99"/>
              </a:gs>
              <a:gs pos="100000">
                <a:srgbClr val="006600"/>
              </a:gs>
            </a:gsLst>
            <a:lin ang="0" scaled="1"/>
            <a:tileRect/>
          </a:gradFill>
          <a:ln w="3175" cap="flat" cmpd="sng" algn="ctr">
            <a:noFill/>
            <a:prstDash val="solid"/>
            <a:round/>
            <a:headEnd type="none" w="med" len="med"/>
            <a:tailEnd type="none" w="med" len="med"/>
          </a:ln>
          <a:effectLst/>
        </p:spPr>
        <p:txBody>
          <a:bodyPr vert="horz" wrap="square" lIns="90000" tIns="46800" rIns="90000" bIns="4680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s-ES" sz="1100" b="0" i="0" u="none" strike="noStrike" cap="none" normalizeH="0" baseline="0">
              <a:ln>
                <a:noFill/>
              </a:ln>
              <a:solidFill>
                <a:schemeClr val="tx1"/>
              </a:solidFill>
              <a:effectLst/>
              <a:latin typeface="Verdana" pitchFamily="34" charset="0"/>
              <a:ea typeface="ＭＳ Ｐゴシック" pitchFamily="34" charset="-128"/>
            </a:endParaRPr>
          </a:p>
        </p:txBody>
      </p:sp>
      <p:sp>
        <p:nvSpPr>
          <p:cNvPr id="19" name="18 Flecha abajo"/>
          <p:cNvSpPr/>
          <p:nvPr/>
        </p:nvSpPr>
        <p:spPr bwMode="auto">
          <a:xfrm>
            <a:off x="6427064" y="1792561"/>
            <a:ext cx="648072" cy="144016"/>
          </a:xfrm>
          <a:prstGeom prst="downArrow">
            <a:avLst/>
          </a:prstGeom>
          <a:gradFill flip="none" rotWithShape="1">
            <a:gsLst>
              <a:gs pos="0">
                <a:srgbClr val="006600"/>
              </a:gs>
              <a:gs pos="50000">
                <a:srgbClr val="CCFF99"/>
              </a:gs>
              <a:gs pos="100000">
                <a:srgbClr val="006600"/>
              </a:gs>
            </a:gsLst>
            <a:lin ang="0" scaled="1"/>
            <a:tileRect/>
          </a:gradFill>
          <a:ln w="3175" cap="flat" cmpd="sng" algn="ctr">
            <a:noFill/>
            <a:prstDash val="solid"/>
            <a:round/>
            <a:headEnd type="none" w="med" len="med"/>
            <a:tailEnd type="none" w="med" len="med"/>
          </a:ln>
          <a:effectLst/>
        </p:spPr>
        <p:txBody>
          <a:bodyPr vert="horz" wrap="square" lIns="90000" tIns="46800" rIns="90000" bIns="4680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s-ES" sz="1100" b="0" i="0" u="none" strike="noStrike" cap="none" normalizeH="0" baseline="0">
              <a:ln>
                <a:noFill/>
              </a:ln>
              <a:solidFill>
                <a:schemeClr val="tx1"/>
              </a:solidFill>
              <a:effectLst/>
              <a:latin typeface="Verdana" pitchFamily="34" charset="0"/>
              <a:ea typeface="ＭＳ Ｐゴシック" pitchFamily="34" charset="-128"/>
            </a:endParaRPr>
          </a:p>
        </p:txBody>
      </p:sp>
      <p:sp>
        <p:nvSpPr>
          <p:cNvPr id="20" name="19 CuadroTexto"/>
          <p:cNvSpPr txBox="1"/>
          <p:nvPr/>
        </p:nvSpPr>
        <p:spPr>
          <a:xfrm>
            <a:off x="1688410" y="2955246"/>
            <a:ext cx="5616624" cy="2446504"/>
          </a:xfrm>
          <a:prstGeom prst="rect">
            <a:avLst/>
          </a:prstGeom>
          <a:noFill/>
          <a:ln w="15875">
            <a:solidFill>
              <a:schemeClr val="bg1">
                <a:lumMod val="50000"/>
              </a:schemeClr>
            </a:solidFill>
          </a:ln>
          <a:effectLst>
            <a:innerShdw blurRad="114300">
              <a:prstClr val="black"/>
            </a:innerShdw>
          </a:effectLst>
        </p:spPr>
        <p:txBody>
          <a:bodyPr wrap="square">
            <a:spAutoFit/>
          </a:bodyPr>
          <a:lstStyle/>
          <a:p>
            <a:pPr marL="92075" indent="-92075" algn="ctr">
              <a:lnSpc>
                <a:spcPct val="110000"/>
              </a:lnSpc>
              <a:defRPr/>
            </a:pPr>
            <a:r>
              <a:rPr lang="ca-ES" sz="1000" b="1" i="1" dirty="0">
                <a:latin typeface="+mn-lt"/>
                <a:ea typeface="Helvetica" charset="0"/>
                <a:cs typeface="Helvetica" charset="0"/>
                <a:sym typeface="Helvetica" charset="0"/>
              </a:rPr>
              <a:t>ASPECTES A TENIR EN COMPTE </a:t>
            </a:r>
          </a:p>
          <a:p>
            <a:pPr marL="92075" indent="-92075" algn="ctr">
              <a:lnSpc>
                <a:spcPct val="110000"/>
              </a:lnSpc>
              <a:defRPr/>
            </a:pPr>
            <a:r>
              <a:rPr lang="ca-ES" sz="1000" b="1" i="1" dirty="0">
                <a:latin typeface="+mn-lt"/>
                <a:ea typeface="Helvetica" charset="0"/>
                <a:cs typeface="Helvetica" charset="0"/>
                <a:sym typeface="Helvetica" charset="0"/>
              </a:rPr>
              <a:t>EN  EL TREBALL DE CAMP TELEFÒNIC</a:t>
            </a:r>
          </a:p>
          <a:p>
            <a:pPr marL="92075" indent="-92075">
              <a:lnSpc>
                <a:spcPct val="110000"/>
              </a:lnSpc>
              <a:defRPr/>
            </a:pPr>
            <a:endParaRPr lang="ca-ES" sz="1000" b="1" i="1" dirty="0">
              <a:solidFill>
                <a:srgbClr val="FF0000"/>
              </a:solidFill>
              <a:latin typeface="+mn-lt"/>
              <a:ea typeface="Helvetica" charset="0"/>
              <a:cs typeface="Helvetica" charset="0"/>
              <a:sym typeface="Helvetica" charset="0"/>
            </a:endParaRPr>
          </a:p>
          <a:p>
            <a:pPr marL="92075" indent="-92075">
              <a:lnSpc>
                <a:spcPct val="110000"/>
              </a:lnSpc>
              <a:buFontTx/>
              <a:buChar char="-"/>
              <a:defRPr/>
            </a:pPr>
            <a:r>
              <a:rPr lang="ca-ES" sz="1000" b="1" i="1" dirty="0">
                <a:ea typeface="Helvetica" charset="0"/>
                <a:cs typeface="Helvetica" charset="0"/>
                <a:sym typeface="Helvetica" charset="0"/>
              </a:rPr>
              <a:t>3 contactes no contesten desprès de les 5 trucades</a:t>
            </a:r>
          </a:p>
          <a:p>
            <a:pPr marL="92075" indent="-92075">
              <a:lnSpc>
                <a:spcPct val="110000"/>
              </a:lnSpc>
              <a:buFontTx/>
              <a:buChar char="-"/>
              <a:defRPr/>
            </a:pPr>
            <a:r>
              <a:rPr lang="ca-ES" sz="1000" b="1" i="1" dirty="0">
                <a:latin typeface="+mn-lt"/>
                <a:ea typeface="Helvetica" charset="0"/>
                <a:cs typeface="Helvetica" charset="0"/>
                <a:sym typeface="Helvetica" charset="0"/>
              </a:rPr>
              <a:t>8 telèfon erroni</a:t>
            </a:r>
          </a:p>
          <a:p>
            <a:pPr marL="92075" indent="-92075">
              <a:lnSpc>
                <a:spcPct val="110000"/>
              </a:lnSpc>
              <a:buFontTx/>
              <a:buChar char="-"/>
              <a:defRPr/>
            </a:pPr>
            <a:endParaRPr lang="ca-ES" sz="1000" b="1" i="1" dirty="0">
              <a:solidFill>
                <a:srgbClr val="FF0000"/>
              </a:solidFill>
              <a:latin typeface="+mn-lt"/>
              <a:ea typeface="Helvetica" charset="0"/>
              <a:cs typeface="Helvetica" charset="0"/>
              <a:sym typeface="Helvetica" charset="0"/>
            </a:endParaRPr>
          </a:p>
          <a:p>
            <a:pPr marL="92075" indent="-92075">
              <a:lnSpc>
                <a:spcPct val="110000"/>
              </a:lnSpc>
              <a:defRPr/>
            </a:pPr>
            <a:r>
              <a:rPr lang="ca-ES" sz="1000" b="1" i="1" dirty="0">
                <a:latin typeface="+mn-lt"/>
                <a:ea typeface="Helvetica" charset="0"/>
                <a:cs typeface="Helvetica" charset="0"/>
                <a:sym typeface="Helvetica" charset="0"/>
              </a:rPr>
              <a:t>En resum:</a:t>
            </a:r>
          </a:p>
          <a:p>
            <a:pPr marL="92075" indent="-92075">
              <a:lnSpc>
                <a:spcPct val="110000"/>
              </a:lnSpc>
              <a:buFontTx/>
              <a:buChar char="-"/>
              <a:defRPr/>
            </a:pPr>
            <a:r>
              <a:rPr lang="ca-ES" sz="1000" b="1" i="1" dirty="0">
                <a:latin typeface="+mn-lt"/>
                <a:ea typeface="Helvetica" charset="0"/>
                <a:cs typeface="Helvetica" charset="0"/>
                <a:sym typeface="Helvetica" charset="0"/>
              </a:rPr>
              <a:t>11 registres sense possibilitat de contacte telefònic (36,7% de l’univers)</a:t>
            </a:r>
          </a:p>
          <a:p>
            <a:pPr marL="92075" indent="-92075">
              <a:lnSpc>
                <a:spcPct val="110000"/>
              </a:lnSpc>
              <a:buFontTx/>
              <a:buChar char="-"/>
              <a:defRPr/>
            </a:pPr>
            <a:r>
              <a:rPr lang="ca-ES" sz="1000" b="1" i="1" dirty="0">
                <a:latin typeface="+mn-lt"/>
                <a:ea typeface="Helvetica" charset="0"/>
                <a:cs typeface="Helvetica" charset="0"/>
                <a:sym typeface="Helvetica" charset="0"/>
              </a:rPr>
              <a:t>7 titulats contactats telefònicament no responen l’enquesta o no ho fan de forma vàlida (ex.: enquestes incompletes, per telèfon confirmen que respondran online però finalment no ho fan o rebutgen respondre**) (23,3%)</a:t>
            </a:r>
          </a:p>
          <a:p>
            <a:pPr marL="92075" indent="-92075">
              <a:lnSpc>
                <a:spcPct val="110000"/>
              </a:lnSpc>
              <a:buFontTx/>
              <a:buChar char="-"/>
              <a:defRPr/>
            </a:pPr>
            <a:r>
              <a:rPr lang="ca-ES" sz="1000" b="1" i="1" dirty="0">
                <a:latin typeface="+mn-lt"/>
                <a:ea typeface="Helvetica" charset="0"/>
                <a:cs typeface="Helvetica" charset="0"/>
                <a:sym typeface="Helvetica" charset="0"/>
              </a:rPr>
              <a:t>12 titulats responen l’enquesta (40,0%)</a:t>
            </a:r>
          </a:p>
          <a:p>
            <a:pPr marL="92075" indent="-92075">
              <a:lnSpc>
                <a:spcPct val="110000"/>
              </a:lnSpc>
              <a:buFontTx/>
              <a:buChar char="-"/>
              <a:defRPr/>
            </a:pPr>
            <a:endParaRPr lang="ca-ES" sz="1000" b="1" i="1" dirty="0">
              <a:latin typeface="+mn-lt"/>
              <a:ea typeface="Helvetica" charset="0"/>
              <a:cs typeface="Helvetica" charset="0"/>
              <a:sym typeface="Helvetica" charset="0"/>
            </a:endParaRPr>
          </a:p>
        </p:txBody>
      </p:sp>
      <p:sp>
        <p:nvSpPr>
          <p:cNvPr id="21" name="20 Rectángulo"/>
          <p:cNvSpPr/>
          <p:nvPr/>
        </p:nvSpPr>
        <p:spPr>
          <a:xfrm>
            <a:off x="428270" y="6165602"/>
            <a:ext cx="8136904" cy="338554"/>
          </a:xfrm>
          <a:prstGeom prst="rect">
            <a:avLst/>
          </a:prstGeom>
        </p:spPr>
        <p:txBody>
          <a:bodyPr wrap="square">
            <a:spAutoFit/>
          </a:bodyPr>
          <a:lstStyle/>
          <a:p>
            <a:pPr marL="92075" indent="-92075">
              <a:spcAft>
                <a:spcPts val="600"/>
              </a:spcAft>
            </a:pPr>
            <a:r>
              <a:rPr lang="ca-ES" sz="800" i="1" dirty="0"/>
              <a:t>*En el supòsit d’una mostra representativa, el marge d’error pel conjunt de la mostra és d’aproximadament ±22,3%, corresponent a un univers finit, per un nivell de confiança del 95% i sota el supòsit de màxima indeterminació (p=q=50).</a:t>
            </a:r>
          </a:p>
        </p:txBody>
      </p:sp>
      <p:sp>
        <p:nvSpPr>
          <p:cNvPr id="27" name="26 Flecha abajo"/>
          <p:cNvSpPr/>
          <p:nvPr/>
        </p:nvSpPr>
        <p:spPr bwMode="auto">
          <a:xfrm>
            <a:off x="4172686" y="2492896"/>
            <a:ext cx="648072" cy="144016"/>
          </a:xfrm>
          <a:prstGeom prst="downArrow">
            <a:avLst/>
          </a:prstGeom>
          <a:gradFill flip="none" rotWithShape="1">
            <a:gsLst>
              <a:gs pos="0">
                <a:srgbClr val="006600"/>
              </a:gs>
              <a:gs pos="50000">
                <a:srgbClr val="CCFF99"/>
              </a:gs>
              <a:gs pos="100000">
                <a:srgbClr val="006600"/>
              </a:gs>
            </a:gsLst>
            <a:lin ang="0" scaled="1"/>
            <a:tileRect/>
          </a:gradFill>
          <a:ln w="3175" cap="flat" cmpd="sng" algn="ctr">
            <a:noFill/>
            <a:prstDash val="solid"/>
            <a:round/>
            <a:headEnd type="none" w="med" len="med"/>
            <a:tailEnd type="none" w="med" len="med"/>
          </a:ln>
          <a:effectLst/>
        </p:spPr>
        <p:txBody>
          <a:bodyPr vert="horz" wrap="square" lIns="90000" tIns="46800" rIns="90000" bIns="4680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s-ES" sz="1100" b="0" i="0" u="none" strike="noStrike" cap="none" normalizeH="0" baseline="0">
              <a:ln>
                <a:noFill/>
              </a:ln>
              <a:solidFill>
                <a:schemeClr val="tx1"/>
              </a:solidFill>
              <a:effectLst/>
              <a:latin typeface="Verdana" pitchFamily="34" charset="0"/>
              <a:ea typeface="ＭＳ Ｐゴシック" pitchFamily="34" charset="-128"/>
            </a:endParaRPr>
          </a:p>
        </p:txBody>
      </p:sp>
    </p:spTree>
  </p:cSld>
  <p:clrMapOvr>
    <a:masterClrMapping/>
  </p:clrMapOvr>
  <p:transition>
    <p:strips dir="rd"/>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redondeado"/>
          <p:cNvSpPr/>
          <p:nvPr/>
        </p:nvSpPr>
        <p:spPr>
          <a:xfrm>
            <a:off x="323850" y="857250"/>
            <a:ext cx="8135938" cy="428625"/>
          </a:xfrm>
          <a:prstGeom prst="roundRect">
            <a:avLst/>
          </a:prstGeom>
          <a:solidFill>
            <a:srgbClr val="0066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ca-ES" sz="1600" b="1" dirty="0">
                <a:solidFill>
                  <a:srgbClr val="FFFFFF"/>
                </a:solidFill>
                <a:sym typeface="Helvetica" charset="0"/>
              </a:rPr>
              <a:t>1.3. Lectura de taules i gràfics</a:t>
            </a:r>
          </a:p>
        </p:txBody>
      </p:sp>
      <p:sp>
        <p:nvSpPr>
          <p:cNvPr id="3" name="Text Box 28"/>
          <p:cNvSpPr txBox="1">
            <a:spLocks noChangeArrowheads="1"/>
          </p:cNvSpPr>
          <p:nvPr/>
        </p:nvSpPr>
        <p:spPr bwMode="auto">
          <a:xfrm>
            <a:off x="250825" y="1412776"/>
            <a:ext cx="8497888" cy="5328592"/>
          </a:xfrm>
          <a:prstGeom prst="rect">
            <a:avLst/>
          </a:prstGeom>
          <a:noFill/>
          <a:ln w="9525">
            <a:noFill/>
            <a:miter lim="800000"/>
            <a:headEnd/>
            <a:tailEnd/>
          </a:ln>
        </p:spPr>
        <p:txBody>
          <a:bodyPr/>
          <a:lstStyle/>
          <a:p>
            <a:pPr marL="266700" indent="-266700" algn="just"/>
            <a:endParaRPr lang="es-ES" sz="1400" dirty="0">
              <a:solidFill>
                <a:srgbClr val="FF0000"/>
              </a:solidFill>
            </a:endParaRPr>
          </a:p>
          <a:p>
            <a:pPr marL="266700" indent="-266700" algn="just">
              <a:buFont typeface="Wingdings" pitchFamily="2" charset="2"/>
              <a:buChar char="q"/>
            </a:pPr>
            <a:r>
              <a:rPr lang="ca-ES" sz="1400" dirty="0"/>
              <a:t>Si no s’indica el contrari, les dades de les taules i gràfics estan en percentatges (suma 100%).</a:t>
            </a:r>
          </a:p>
          <a:p>
            <a:pPr marL="266700" indent="-266700" algn="just">
              <a:buFont typeface="Wingdings" pitchFamily="2" charset="2"/>
              <a:buChar char="q"/>
            </a:pPr>
            <a:endParaRPr lang="ca-ES" sz="1400" dirty="0"/>
          </a:p>
          <a:p>
            <a:pPr marL="266700" indent="-266700" algn="just">
              <a:buFont typeface="Wingdings" pitchFamily="2" charset="2"/>
              <a:buChar char="q"/>
            </a:pPr>
            <a:r>
              <a:rPr lang="ca-ES" sz="1400" dirty="0"/>
              <a:t>Al peu de la taula o gràfic s’especifica el caràcter de la pregunta.</a:t>
            </a:r>
          </a:p>
          <a:p>
            <a:pPr marL="266700" indent="-266700" algn="just">
              <a:buFont typeface="Wingdings" pitchFamily="2" charset="2"/>
              <a:buChar char="q"/>
            </a:pPr>
            <a:endParaRPr lang="es-ES" sz="800" dirty="0"/>
          </a:p>
          <a:p>
            <a:pPr marL="723900" indent="-368300" algn="just">
              <a:buFont typeface="Symbol" pitchFamily="18" charset="2"/>
              <a:buChar char=""/>
            </a:pPr>
            <a:r>
              <a:rPr lang="ca-ES" sz="1400" dirty="0"/>
              <a:t>SIMPLE/MÚLTIPLE: si no s’indica el contrari, les preguntes són simples (una única resposta). En cas de preguntes múltiples (possibilitat de més d’una resposta) s’especifica i els percentatges poden sumar més de 100%.</a:t>
            </a:r>
          </a:p>
          <a:p>
            <a:pPr marL="723900" indent="-368300" algn="just">
              <a:buFont typeface="Symbol" pitchFamily="18" charset="2"/>
              <a:buChar char=""/>
            </a:pPr>
            <a:endParaRPr lang="ca-ES" sz="800" dirty="0"/>
          </a:p>
          <a:p>
            <a:pPr marL="723900" indent="-368300" algn="just">
              <a:buFont typeface="Symbol" pitchFamily="18" charset="2"/>
              <a:buChar char=""/>
            </a:pPr>
            <a:r>
              <a:rPr lang="ca-ES" sz="1400" dirty="0"/>
              <a:t>SUGGERIDA/ESPONTÀNIA: si no s’indica el contrari, les preguntes són suggerides (s’ofereixen les possibilitats de resposta a l’entrevistat). En cas de preguntes espontànies (quan les respostes no estan definides prèviament) s’especifica.</a:t>
            </a:r>
          </a:p>
          <a:p>
            <a:pPr marL="723900" indent="-368300" algn="just">
              <a:buFont typeface="Symbol" pitchFamily="18" charset="2"/>
              <a:buChar char=""/>
            </a:pPr>
            <a:endParaRPr lang="ca-ES" sz="1400" dirty="0"/>
          </a:p>
          <a:p>
            <a:pPr marL="266700" indent="-266700" algn="just">
              <a:buFont typeface="Wingdings" pitchFamily="2" charset="2"/>
              <a:buChar char="q"/>
            </a:pPr>
            <a:r>
              <a:rPr lang="ca-ES" sz="1400" dirty="0"/>
              <a:t>Al peu de la taula o gràfic s’especifica la base de la resposta, és a dir, el nombre de persones que han respost la pregunta.</a:t>
            </a:r>
          </a:p>
          <a:p>
            <a:pPr marL="266700" indent="-266700" algn="just">
              <a:buFont typeface="Wingdings" pitchFamily="2" charset="2"/>
              <a:buChar char="q"/>
            </a:pPr>
            <a:endParaRPr lang="ca-ES" sz="1400" dirty="0"/>
          </a:p>
          <a:p>
            <a:pPr marL="266700" indent="-266700" algn="just">
              <a:buFont typeface="Wingdings" pitchFamily="2" charset="2"/>
              <a:buChar char="q"/>
            </a:pPr>
            <a:r>
              <a:rPr lang="ca-ES" sz="1400" dirty="0"/>
              <a:t>A les dades presentades com a mitjanes, s’especifica l’escala de referència o interval de resposta i en el còmput s’exclouen els casos amb valoracions com “no sap” o “no contesta”.</a:t>
            </a:r>
          </a:p>
          <a:p>
            <a:pPr marL="266700" indent="-266700" algn="just">
              <a:buFont typeface="Wingdings" pitchFamily="2" charset="2"/>
              <a:buChar char="q"/>
            </a:pPr>
            <a:endParaRPr lang="es-ES" sz="1400" dirty="0"/>
          </a:p>
          <a:p>
            <a:pPr marL="266700" indent="-266700" algn="just">
              <a:buFont typeface="Wingdings" pitchFamily="2" charset="2"/>
              <a:buChar char="q"/>
            </a:pPr>
            <a:endParaRPr lang="es-ES" sz="1400" dirty="0"/>
          </a:p>
          <a:p>
            <a:pPr marL="723900" indent="-368300" algn="just">
              <a:buFont typeface="Symbol" pitchFamily="18" charset="2"/>
              <a:buChar char=""/>
            </a:pPr>
            <a:endParaRPr lang="ca-ES" sz="1400" dirty="0"/>
          </a:p>
          <a:p>
            <a:pPr marL="266700" indent="-266700" algn="just"/>
            <a:endParaRPr lang="es-ES" sz="1400" dirty="0">
              <a:solidFill>
                <a:srgbClr val="FF0000"/>
              </a:solidFill>
            </a:endParaRPr>
          </a:p>
        </p:txBody>
      </p:sp>
      <p:sp>
        <p:nvSpPr>
          <p:cNvPr id="4" name="2 Marcador de número de diapositiva"/>
          <p:cNvSpPr txBox="1">
            <a:spLocks/>
          </p:cNvSpPr>
          <p:nvPr/>
        </p:nvSpPr>
        <p:spPr bwMode="auto">
          <a:xfrm>
            <a:off x="6875463" y="6597650"/>
            <a:ext cx="2133600" cy="188913"/>
          </a:xfrm>
          <a:prstGeom prst="rect">
            <a:avLst/>
          </a:prstGeom>
          <a:noFill/>
          <a:ln w="9525">
            <a:noFill/>
            <a:miter lim="800000"/>
            <a:headEnd/>
            <a:tailEnd/>
          </a:ln>
        </p:spPr>
        <p:txBody>
          <a:bodyPr/>
          <a:lstStyle/>
          <a:p>
            <a:pPr algn="r"/>
            <a:fld id="{25180C62-F7FA-49D1-B836-A5BAB7B0A02C}" type="slidenum">
              <a:rPr lang="es-ES" sz="900"/>
              <a:pPr algn="r"/>
              <a:t>8</a:t>
            </a:fld>
            <a:endParaRPr lang="es-ES" sz="900" dirty="0"/>
          </a:p>
        </p:txBody>
      </p:sp>
      <p:sp>
        <p:nvSpPr>
          <p:cNvPr id="6" name="Text Box 42"/>
          <p:cNvSpPr txBox="1">
            <a:spLocks noChangeArrowheads="1"/>
          </p:cNvSpPr>
          <p:nvPr/>
        </p:nvSpPr>
        <p:spPr bwMode="auto">
          <a:xfrm>
            <a:off x="0" y="0"/>
            <a:ext cx="9144000" cy="692150"/>
          </a:xfrm>
          <a:prstGeom prst="rect">
            <a:avLst/>
          </a:prstGeom>
          <a:noFill/>
          <a:ln w="12700">
            <a:noFill/>
            <a:miter lim="800000"/>
            <a:headEnd/>
            <a:tailEnd/>
          </a:ln>
        </p:spPr>
        <p:txBody>
          <a:bodyPr anchor="ctr"/>
          <a:lstStyle/>
          <a:p>
            <a:pPr algn="ctr" eaLnBrk="0" hangingPunct="0">
              <a:spcBef>
                <a:spcPct val="50000"/>
              </a:spcBef>
              <a:buClr>
                <a:srgbClr val="CC0000"/>
              </a:buClr>
              <a:buFont typeface="Wingdings" pitchFamily="2" charset="2"/>
              <a:buNone/>
            </a:pPr>
            <a:r>
              <a:rPr lang="ca-ES" sz="2000" b="1" dirty="0">
                <a:solidFill>
                  <a:srgbClr val="6A1727"/>
                </a:solidFill>
              </a:rPr>
              <a:t>1. Objectius i metodologia</a:t>
            </a:r>
          </a:p>
        </p:txBody>
      </p:sp>
    </p:spTree>
  </p:cSld>
  <p:clrMapOvr>
    <a:masterClrMapping/>
  </p:clrMapOvr>
  <p:transition>
    <p:strips dir="rd"/>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1"/>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3" name="Rectangle 5"/>
          <p:cNvSpPr>
            <a:spLocks noChangeArrowheads="1"/>
          </p:cNvSpPr>
          <p:nvPr/>
        </p:nvSpPr>
        <p:spPr bwMode="auto">
          <a:xfrm>
            <a:off x="0" y="2924175"/>
            <a:ext cx="9144000" cy="1008063"/>
          </a:xfrm>
          <a:prstGeom prst="rect">
            <a:avLst/>
          </a:prstGeom>
          <a:solidFill>
            <a:srgbClr val="6A1727">
              <a:alpha val="85097"/>
            </a:srgbClr>
          </a:solidFill>
          <a:ln w="9525">
            <a:noFill/>
            <a:miter lim="800000"/>
            <a:headEnd/>
            <a:tailEnd/>
          </a:ln>
        </p:spPr>
        <p:txBody>
          <a:bodyPr wrap="none" anchor="ctr"/>
          <a:lstStyle/>
          <a:p>
            <a:endParaRPr lang="es-ES_tradnl"/>
          </a:p>
        </p:txBody>
      </p:sp>
      <p:sp>
        <p:nvSpPr>
          <p:cNvPr id="4" name="Text Box 6"/>
          <p:cNvSpPr txBox="1">
            <a:spLocks noChangeArrowheads="1"/>
          </p:cNvSpPr>
          <p:nvPr/>
        </p:nvSpPr>
        <p:spPr bwMode="auto">
          <a:xfrm>
            <a:off x="0" y="3182938"/>
            <a:ext cx="9144000" cy="461962"/>
          </a:xfrm>
          <a:prstGeom prst="rect">
            <a:avLst/>
          </a:prstGeom>
          <a:noFill/>
          <a:ln w="12700">
            <a:noFill/>
            <a:miter lim="800000"/>
            <a:headEnd/>
            <a:tailEnd/>
          </a:ln>
        </p:spPr>
        <p:txBody>
          <a:bodyPr>
            <a:spAutoFit/>
          </a:bodyPr>
          <a:lstStyle/>
          <a:p>
            <a:pPr algn="ctr" eaLnBrk="0">
              <a:spcBef>
                <a:spcPct val="50000"/>
              </a:spcBef>
              <a:buClr>
                <a:srgbClr val="CC0000"/>
              </a:buClr>
              <a:buFont typeface="Wingdings" pitchFamily="2" charset="2"/>
              <a:buNone/>
              <a:defRPr/>
            </a:pPr>
            <a:r>
              <a:rPr lang="ca-ES" sz="2400" b="1" dirty="0">
                <a:solidFill>
                  <a:schemeClr val="bg1"/>
                </a:solidFill>
                <a:latin typeface="+mn-lt"/>
                <a:ea typeface="Helvetica" charset="0"/>
                <a:cs typeface="Helvetica" charset="0"/>
                <a:sym typeface="Helvetica" charset="0"/>
              </a:rPr>
              <a:t>2. Perfil dels enquestats</a:t>
            </a:r>
          </a:p>
        </p:txBody>
      </p:sp>
    </p:spTree>
  </p:cSld>
  <p:clrMapOvr>
    <a:masterClrMapping/>
  </p:clrMapOvr>
  <p:transition>
    <p:strips dir="rd"/>
  </p:transition>
</p:sld>
</file>

<file path=ppt/theme/theme1.xml><?xml version="1.0" encoding="utf-8"?>
<a:theme xmlns:a="http://schemas.openxmlformats.org/drawingml/2006/main" name="1_Diseño predeterminado">
  <a:themeElements>
    <a:clrScheme name="1_Diseño predeterminad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Diseño predeterminado">
      <a:majorFont>
        <a:latin typeface="Arial"/>
        <a:ea typeface="ＭＳ Ｐゴシック"/>
        <a:cs typeface="Arial"/>
      </a:majorFont>
      <a:minorFont>
        <a:latin typeface="Verdana"/>
        <a:ea typeface="ＭＳ Ｐゴシック"/>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noFill/>
        <a:ln w="3175" cap="flat" cmpd="sng" algn="ctr">
          <a:solidFill>
            <a:schemeClr val="tx1"/>
          </a:solidFill>
          <a:prstDash val="solid"/>
          <a:round/>
          <a:headEnd type="none" w="med" len="med"/>
          <a:tailEnd type="none" w="med" len="med"/>
        </a:ln>
        <a:effectLst/>
      </a:spPr>
      <a:bodyPr vert="horz" wrap="square" lIns="90000" tIns="46800" rIns="90000" bIns="46800" numCol="1" rtlCol="0" anchor="t" anchorCtr="0" compatLnSpc="1">
        <a:prstTxWarp prst="textNoShape">
          <a:avLst/>
        </a:prstTxWarp>
        <a:spAutoFit/>
      </a:bodyPr>
      <a:lstStyle>
        <a:defPPr marL="0" marR="0" indent="0" algn="ctr" defTabSz="914400" rtl="0" eaLnBrk="1" fontAlgn="base" latinLnBrk="0" hangingPunct="1">
          <a:lnSpc>
            <a:spcPct val="100000"/>
          </a:lnSpc>
          <a:spcBef>
            <a:spcPct val="0"/>
          </a:spcBef>
          <a:spcAft>
            <a:spcPct val="0"/>
          </a:spcAft>
          <a:buClrTx/>
          <a:buSzTx/>
          <a:buFontTx/>
          <a:buNone/>
          <a:tabLst/>
          <a:defRPr kumimoji="0" sz="1100" b="0" i="0" u="none" strike="noStrike" cap="none" normalizeH="0" baseline="0" smtClean="0">
            <a:ln>
              <a:noFill/>
            </a:ln>
            <a:solidFill>
              <a:schemeClr val="tx1"/>
            </a:solidFill>
            <a:effectLst/>
            <a:latin typeface="Verdana" pitchFamily="34" charset="0"/>
            <a:ea typeface="ＭＳ Ｐゴシック" pitchFamily="34" charset="-128"/>
          </a:defRPr>
        </a:defPPr>
      </a:lstStyle>
    </a:spDef>
    <a:lnDef>
      <a:spPr bwMode="auto">
        <a:noFill/>
        <a:ln w="3175" cap="flat" cmpd="sng" algn="ctr">
          <a:solidFill>
            <a:schemeClr val="tx1"/>
          </a:solidFill>
          <a:prstDash val="solid"/>
          <a:round/>
          <a:headEnd type="none" w="med" len="med"/>
          <a:tailEnd type="arrow"/>
        </a:ln>
        <a:effectLst/>
      </a:spPr>
      <a:bodyPr/>
      <a:lstStyle/>
    </a:lnDef>
  </a:objectDefaults>
  <a:extraClrSchemeLst>
    <a:extraClrScheme>
      <a:clrScheme name="1_Diseño predeterminad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Diseño predeterminado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Diseño predeterminado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Diseño predeterminado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Diseño predeterminado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Diseño predeterminado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Diseño predeterminado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Diseño predeterminado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Diseño predeterminado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Diseño predeterminado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Diseño predeterminado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Diseño predeterminado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Tema de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ema de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25421</TotalTime>
  <Words>3963</Words>
  <Application>Microsoft Office PowerPoint</Application>
  <PresentationFormat>Presentación en pantalla (4:3)</PresentationFormat>
  <Paragraphs>748</Paragraphs>
  <Slides>64</Slides>
  <Notes>5</Notes>
  <HiddenSlides>0</HiddenSlides>
  <MMClips>0</MMClips>
  <ScaleCrop>false</ScaleCrop>
  <HeadingPairs>
    <vt:vector size="4" baseType="variant">
      <vt:variant>
        <vt:lpstr>Tema</vt:lpstr>
      </vt:variant>
      <vt:variant>
        <vt:i4>1</vt:i4>
      </vt:variant>
      <vt:variant>
        <vt:lpstr>Títulos de diapositiva</vt:lpstr>
      </vt:variant>
      <vt:variant>
        <vt:i4>64</vt:i4>
      </vt:variant>
    </vt:vector>
  </HeadingPairs>
  <TitlesOfParts>
    <vt:vector size="65" baseType="lpstr">
      <vt:lpstr>1_Diseño predeterminado</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DEP</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Diapositiva 1</dc:title>
  <dc:creator>DEP-C039</dc:creator>
  <cp:lastModifiedBy>M. Àngels Miralpeix Güell</cp:lastModifiedBy>
  <cp:revision>2461</cp:revision>
  <dcterms:created xsi:type="dcterms:W3CDTF">2010-10-27T08:47:14Z</dcterms:created>
  <dcterms:modified xsi:type="dcterms:W3CDTF">2018-07-20T12:24:36Z</dcterms:modified>
</cp:coreProperties>
</file>