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3"/>
  </p:sldMasterIdLst>
  <p:sldIdLst>
    <p:sldId id="256" r:id="rId4"/>
    <p:sldId id="257" r:id="rId5"/>
  </p:sldIdLst>
  <p:sldSz cx="10693400" cy="7562850"/>
  <p:notesSz cx="10693400" cy="756285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FEE026-340E-4F6F-B31C-24D8D349D5A4}" v="1" dt="2024-02-26T10:19:25.115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1710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669004" y="457708"/>
            <a:ext cx="3335997" cy="36822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669004" y="4511649"/>
            <a:ext cx="3336290" cy="2834640"/>
          </a:xfrm>
          <a:custGeom>
            <a:avLst/>
            <a:gdLst/>
            <a:ahLst/>
            <a:cxnLst/>
            <a:rect l="l" t="t" r="r" b="b"/>
            <a:pathLst>
              <a:path w="3336290" h="2834640">
                <a:moveTo>
                  <a:pt x="0" y="2834246"/>
                </a:moveTo>
                <a:lnTo>
                  <a:pt x="3335997" y="2834246"/>
                </a:lnTo>
                <a:lnTo>
                  <a:pt x="3335997" y="0"/>
                </a:lnTo>
                <a:lnTo>
                  <a:pt x="0" y="0"/>
                </a:lnTo>
                <a:lnTo>
                  <a:pt x="0" y="2834246"/>
                </a:lnTo>
                <a:close/>
              </a:path>
            </a:pathLst>
          </a:custGeom>
          <a:solidFill>
            <a:srgbClr val="4D86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675354" y="3930345"/>
            <a:ext cx="3323590" cy="581660"/>
          </a:xfrm>
          <a:custGeom>
            <a:avLst/>
            <a:gdLst/>
            <a:ahLst/>
            <a:cxnLst/>
            <a:rect l="l" t="t" r="r" b="b"/>
            <a:pathLst>
              <a:path w="3323590" h="581660">
                <a:moveTo>
                  <a:pt x="3323297" y="0"/>
                </a:moveTo>
                <a:lnTo>
                  <a:pt x="0" y="0"/>
                </a:lnTo>
                <a:lnTo>
                  <a:pt x="0" y="581304"/>
                </a:lnTo>
                <a:lnTo>
                  <a:pt x="3323297" y="581304"/>
                </a:lnTo>
                <a:lnTo>
                  <a:pt x="3323297" y="0"/>
                </a:lnTo>
                <a:close/>
              </a:path>
            </a:pathLst>
          </a:custGeom>
          <a:solidFill>
            <a:srgbClr val="0038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181264" y="12"/>
            <a:ext cx="1068414" cy="21789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5194808"/>
            <a:ext cx="10692003" cy="23651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59994" y="432003"/>
            <a:ext cx="2842895" cy="3173730"/>
          </a:xfrm>
          <a:custGeom>
            <a:avLst/>
            <a:gdLst/>
            <a:ahLst/>
            <a:cxnLst/>
            <a:rect l="l" t="t" r="r" b="b"/>
            <a:pathLst>
              <a:path w="2842895" h="3173729">
                <a:moveTo>
                  <a:pt x="2842412" y="0"/>
                </a:moveTo>
                <a:lnTo>
                  <a:pt x="0" y="0"/>
                </a:lnTo>
                <a:lnTo>
                  <a:pt x="0" y="3173399"/>
                </a:lnTo>
                <a:lnTo>
                  <a:pt x="2842412" y="3173399"/>
                </a:lnTo>
                <a:lnTo>
                  <a:pt x="2842412" y="0"/>
                </a:lnTo>
                <a:close/>
              </a:path>
            </a:pathLst>
          </a:custGeom>
          <a:solidFill>
            <a:srgbClr val="3EB5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526195" y="1220698"/>
            <a:ext cx="218744" cy="1868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526195" y="1800859"/>
            <a:ext cx="218744" cy="1868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526195" y="2263774"/>
            <a:ext cx="218744" cy="1868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526195" y="2726474"/>
            <a:ext cx="218744" cy="1868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9597" y="898525"/>
            <a:ext cx="10014204" cy="939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hyperlink" Target="mailto:minor.eis@uab.cat" TargetMode="External"/><Relationship Id="rId7" Type="http://schemas.microsoft.com/office/2007/relationships/hdphoto" Target="../media/hdphoto1.wdp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1.png"/><Relationship Id="rId4" Type="http://schemas.openxmlformats.org/officeDocument/2006/relationships/hyperlink" Target="https://www.uab.cat/web/studies/undergraduate/undergraduate-offer/minors/admission-process-1345692436766.html?param1=1345748246721" TargetMode="External"/><Relationship Id="rId9" Type="http://schemas.openxmlformats.org/officeDocument/2006/relationships/image" Target="../media/image10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13.png"/><Relationship Id="rId7" Type="http://schemas.openxmlformats.org/officeDocument/2006/relationships/image" Target="../media/image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uab.cat/web/studies/undergraduate/undergraduate-offer/minors/admission-process-1345692436766.html?param1=1345748246721" TargetMode="Externa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 rot="300000">
            <a:off x="2182326" y="1518560"/>
            <a:ext cx="1088246" cy="3196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60"/>
              </a:lnSpc>
            </a:pPr>
            <a:r>
              <a:rPr lang="ca-ES" sz="1725" i="1" spc="-37" baseline="4830" dirty="0" err="1">
                <a:solidFill>
                  <a:srgbClr val="231F20"/>
                </a:solidFill>
                <a:latin typeface="Arial"/>
                <a:cs typeface="Arial"/>
              </a:rPr>
              <a:t>Entrepreneurship</a:t>
            </a:r>
            <a:r>
              <a:rPr lang="ca-ES" sz="1725" i="1" spc="-37" baseline="4830" dirty="0">
                <a:solidFill>
                  <a:srgbClr val="231F20"/>
                </a:solidFill>
                <a:latin typeface="Arial"/>
                <a:cs typeface="Arial"/>
              </a:rPr>
              <a:t>
</a:t>
            </a:r>
            <a:endParaRPr sz="115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 rot="780000">
            <a:off x="2249318" y="1831522"/>
            <a:ext cx="1020246" cy="400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80"/>
              </a:lnSpc>
            </a:pPr>
            <a:r>
              <a:rPr lang="ca-ES" sz="2175" i="1" spc="-30" baseline="1915" dirty="0" err="1">
                <a:solidFill>
                  <a:srgbClr val="231F20"/>
                </a:solidFill>
                <a:latin typeface="Arial"/>
                <a:cs typeface="Arial"/>
              </a:rPr>
              <a:t>Creativity</a:t>
            </a:r>
            <a:r>
              <a:rPr lang="ca-ES" sz="2175" i="1" spc="-30" baseline="1915" dirty="0">
                <a:solidFill>
                  <a:srgbClr val="231F20"/>
                </a:solidFill>
                <a:latin typeface="Arial"/>
                <a:cs typeface="Arial"/>
              </a:rPr>
              <a:t>
</a:t>
            </a:r>
            <a:endParaRPr sz="14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 rot="21180000">
            <a:off x="456914" y="1528882"/>
            <a:ext cx="873883" cy="4103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639"/>
              </a:lnSpc>
            </a:pPr>
            <a:r>
              <a:rPr lang="ca-ES" sz="1600" i="1" spc="-30" dirty="0" err="1">
                <a:solidFill>
                  <a:srgbClr val="231F20"/>
                </a:solidFill>
                <a:latin typeface="Arial"/>
                <a:cs typeface="Arial"/>
              </a:rPr>
              <a:t>Innovate</a:t>
            </a:r>
            <a:r>
              <a:rPr lang="ca-ES" sz="1600" i="1" spc="-30" dirty="0">
                <a:solidFill>
                  <a:srgbClr val="231F20"/>
                </a:solidFill>
                <a:latin typeface="Arial"/>
                <a:cs typeface="Arial"/>
              </a:rPr>
              <a:t>
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 rot="21180000">
            <a:off x="780184" y="1837029"/>
            <a:ext cx="493564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710"/>
              </a:lnSpc>
            </a:pPr>
            <a:r>
              <a:rPr lang="ca-ES" sz="700" i="1" spc="-10" dirty="0" err="1">
                <a:solidFill>
                  <a:srgbClr val="231F20"/>
                </a:solidFill>
                <a:latin typeface="Arial"/>
                <a:cs typeface="Arial"/>
              </a:rPr>
              <a:t>Implement</a:t>
            </a:r>
            <a:r>
              <a:rPr lang="ca-ES" sz="700" i="1" spc="-10" dirty="0">
                <a:solidFill>
                  <a:srgbClr val="231F20"/>
                </a:solidFill>
                <a:latin typeface="Arial"/>
                <a:cs typeface="Arial"/>
              </a:rPr>
              <a:t>
</a:t>
            </a:r>
            <a:endParaRPr sz="7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 rot="21240000">
            <a:off x="1726213" y="2122230"/>
            <a:ext cx="888509" cy="1154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80"/>
              </a:lnSpc>
            </a:pPr>
            <a:r>
              <a:rPr lang="ca-ES" sz="850" i="1" spc="-5" dirty="0">
                <a:solidFill>
                  <a:srgbClr val="231F20"/>
                </a:solidFill>
                <a:latin typeface="Arial"/>
                <a:cs typeface="Arial"/>
              </a:rPr>
              <a:t>Social Challenges</a:t>
            </a:r>
            <a:endParaRPr sz="1275" baseline="3267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 rot="300000">
            <a:off x="2051651" y="2319296"/>
            <a:ext cx="828681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60"/>
              </a:lnSpc>
            </a:pPr>
            <a:r>
              <a:rPr lang="ca-ES" sz="1150" i="1" spc="-10" dirty="0" err="1">
                <a:solidFill>
                  <a:srgbClr val="231F20"/>
                </a:solidFill>
                <a:latin typeface="Arial"/>
                <a:cs typeface="Arial"/>
              </a:rPr>
              <a:t>Motivation</a:t>
            </a:r>
            <a:r>
              <a:rPr lang="ca-ES" sz="1150" i="1" spc="-10" dirty="0">
                <a:solidFill>
                  <a:srgbClr val="231F20"/>
                </a:solidFill>
                <a:latin typeface="Arial"/>
                <a:cs typeface="Arial"/>
              </a:rPr>
              <a:t>
</a:t>
            </a:r>
            <a:endParaRPr sz="115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 rot="21240000">
            <a:off x="690595" y="1962351"/>
            <a:ext cx="726991" cy="333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290"/>
              </a:lnSpc>
            </a:pPr>
            <a:r>
              <a:rPr lang="ca-ES" sz="1250" i="1" spc="-15" dirty="0" err="1">
                <a:solidFill>
                  <a:srgbClr val="231F20"/>
                </a:solidFill>
                <a:latin typeface="Arial"/>
                <a:cs typeface="Arial"/>
              </a:rPr>
              <a:t>Imagine</a:t>
            </a:r>
            <a:r>
              <a:rPr lang="ca-ES" sz="1250" i="1" spc="-15" dirty="0">
                <a:solidFill>
                  <a:srgbClr val="231F20"/>
                </a:solidFill>
                <a:latin typeface="Arial"/>
                <a:cs typeface="Arial"/>
              </a:rPr>
              <a:t>
</a:t>
            </a:r>
            <a:endParaRPr sz="125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 rot="21240000">
            <a:off x="1134696" y="2314772"/>
            <a:ext cx="548533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20"/>
              </a:lnSpc>
            </a:pPr>
            <a:r>
              <a:rPr lang="ca-ES" sz="1100" i="1" spc="-30" dirty="0" err="1">
                <a:solidFill>
                  <a:srgbClr val="231F20"/>
                </a:solidFill>
                <a:latin typeface="Arial"/>
                <a:cs typeface="Arial"/>
              </a:rPr>
              <a:t>Analysis</a:t>
            </a:r>
            <a:r>
              <a:rPr lang="ca-ES" sz="1100" i="1" spc="-30" dirty="0">
                <a:solidFill>
                  <a:srgbClr val="231F20"/>
                </a:solidFill>
                <a:latin typeface="Arial"/>
                <a:cs typeface="Arial"/>
              </a:rPr>
              <a:t>
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 rot="21180000">
            <a:off x="1306735" y="2135053"/>
            <a:ext cx="362160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690"/>
              </a:lnSpc>
            </a:pPr>
            <a:r>
              <a:rPr lang="en-US" sz="700" i="1" spc="-25" dirty="0" err="1">
                <a:solidFill>
                  <a:srgbClr val="231F20"/>
                </a:solidFill>
                <a:latin typeface="Arial"/>
                <a:cs typeface="Arial"/>
              </a:rPr>
              <a:t>Ilillusion</a:t>
            </a:r>
            <a:r>
              <a:rPr lang="en-US" sz="700" i="1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endParaRPr lang="en-US" sz="700" dirty="0">
              <a:latin typeface="Arial"/>
              <a:cs typeface="Aria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7145152" y="2455836"/>
            <a:ext cx="3555365" cy="4905375"/>
            <a:chOff x="7136993" y="2456992"/>
            <a:chExt cx="3555365" cy="4905375"/>
          </a:xfrm>
        </p:grpSpPr>
        <p:sp>
          <p:nvSpPr>
            <p:cNvPr id="12" name="object 12"/>
            <p:cNvSpPr/>
            <p:nvPr/>
          </p:nvSpPr>
          <p:spPr>
            <a:xfrm>
              <a:off x="7136993" y="2456992"/>
              <a:ext cx="3555009" cy="447065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136993" y="6789597"/>
              <a:ext cx="3555365" cy="572770"/>
            </a:xfrm>
            <a:custGeom>
              <a:avLst/>
              <a:gdLst/>
              <a:ahLst/>
              <a:cxnLst/>
              <a:rect l="l" t="t" r="r" b="b"/>
              <a:pathLst>
                <a:path w="3555365" h="572770">
                  <a:moveTo>
                    <a:pt x="3555009" y="0"/>
                  </a:moveTo>
                  <a:lnTo>
                    <a:pt x="0" y="0"/>
                  </a:lnTo>
                  <a:lnTo>
                    <a:pt x="0" y="572401"/>
                  </a:lnTo>
                  <a:lnTo>
                    <a:pt x="3555009" y="572401"/>
                  </a:lnTo>
                  <a:lnTo>
                    <a:pt x="3555009" y="0"/>
                  </a:lnTo>
                  <a:close/>
                </a:path>
              </a:pathLst>
            </a:custGeom>
            <a:solidFill>
              <a:srgbClr val="4B87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8219172" y="6885003"/>
            <a:ext cx="1766737" cy="369332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lang="ca-ES" sz="900" b="1" dirty="0" err="1">
                <a:solidFill>
                  <a:srgbClr val="FFFFFF"/>
                </a:solidFill>
                <a:latin typeface="Arial"/>
                <a:cs typeface="Arial"/>
              </a:rPr>
              <a:t>Number</a:t>
            </a:r>
            <a:r>
              <a:rPr lang="ca-ES" sz="900" b="1" dirty="0">
                <a:solidFill>
                  <a:srgbClr val="FFFFFF"/>
                </a:solidFill>
                <a:latin typeface="Arial"/>
                <a:cs typeface="Arial"/>
              </a:rPr>
              <a:t> of </a:t>
            </a:r>
            <a:r>
              <a:rPr lang="ca-ES" sz="900" b="1" dirty="0" err="1">
                <a:solidFill>
                  <a:srgbClr val="FFFFFF"/>
                </a:solidFill>
                <a:latin typeface="Arial"/>
                <a:cs typeface="Arial"/>
              </a:rPr>
              <a:t>credits</a:t>
            </a:r>
            <a:r>
              <a:rPr lang="ca-ES" sz="900" b="1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r>
              <a:rPr sz="9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0" i="1" spc="-5" dirty="0">
                <a:solidFill>
                  <a:srgbClr val="FFFFFF"/>
                </a:solidFill>
                <a:latin typeface="Arial"/>
                <a:cs typeface="Arial"/>
              </a:rPr>
              <a:t>30</a:t>
            </a:r>
            <a:r>
              <a:rPr sz="900" i="1" spc="-30" dirty="0">
                <a:solidFill>
                  <a:srgbClr val="FFFFFF"/>
                </a:solidFill>
                <a:latin typeface="Arial"/>
                <a:cs typeface="Arial"/>
              </a:rPr>
              <a:t> ECTS</a:t>
            </a:r>
            <a:endParaRPr sz="9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320"/>
              </a:spcBef>
            </a:pPr>
            <a:r>
              <a:rPr lang="ca-ES" sz="900" b="1" spc="-10" dirty="0" err="1">
                <a:solidFill>
                  <a:srgbClr val="FFFFFF"/>
                </a:solidFill>
                <a:latin typeface="Arial"/>
                <a:cs typeface="Arial"/>
              </a:rPr>
              <a:t>Available</a:t>
            </a:r>
            <a:r>
              <a:rPr lang="ca-ES" sz="900" b="1" spc="-10" dirty="0">
                <a:solidFill>
                  <a:srgbClr val="FFFFFF"/>
                </a:solidFill>
                <a:latin typeface="Arial"/>
                <a:cs typeface="Arial"/>
              </a:rPr>
              <a:t> places</a:t>
            </a:r>
            <a:r>
              <a:rPr sz="900" b="1" spc="-10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r>
              <a:rPr sz="9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0" i="1" spc="-5" dirty="0">
                <a:solidFill>
                  <a:srgbClr val="FFFFFF"/>
                </a:solidFill>
                <a:latin typeface="Arial"/>
                <a:cs typeface="Arial"/>
              </a:rPr>
              <a:t>20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142146" y="432003"/>
            <a:ext cx="3555365" cy="2025269"/>
          </a:xfrm>
          <a:custGeom>
            <a:avLst/>
            <a:gdLst/>
            <a:ahLst/>
            <a:cxnLst/>
            <a:rect l="l" t="t" r="r" b="b"/>
            <a:pathLst>
              <a:path w="3555365" h="1779270">
                <a:moveTo>
                  <a:pt x="3555009" y="0"/>
                </a:moveTo>
                <a:lnTo>
                  <a:pt x="0" y="0"/>
                </a:lnTo>
                <a:lnTo>
                  <a:pt x="0" y="1779003"/>
                </a:lnTo>
                <a:lnTo>
                  <a:pt x="3555009" y="1779003"/>
                </a:lnTo>
                <a:lnTo>
                  <a:pt x="3555009" y="0"/>
                </a:lnTo>
                <a:close/>
              </a:path>
            </a:pathLst>
          </a:custGeom>
          <a:solidFill>
            <a:srgbClr val="0039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xfrm>
            <a:off x="7304405" y="1022293"/>
            <a:ext cx="3220183" cy="12567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en-US" i="1" spc="10" dirty="0"/>
              <a:t>Minor in Entrepreneurship and Social Innovation (</a:t>
            </a:r>
            <a:r>
              <a:rPr lang="en-US" i="1" spc="10" dirty="0" err="1"/>
              <a:t>mEIS</a:t>
            </a:r>
            <a:r>
              <a:rPr lang="en-US" i="1" spc="10" dirty="0"/>
              <a:t>)
</a:t>
            </a:r>
            <a:endParaRPr i="1" spc="10" dirty="0"/>
          </a:p>
        </p:txBody>
      </p:sp>
      <p:sp>
        <p:nvSpPr>
          <p:cNvPr id="20" name="object 20"/>
          <p:cNvSpPr txBox="1"/>
          <p:nvPr/>
        </p:nvSpPr>
        <p:spPr>
          <a:xfrm>
            <a:off x="356299" y="4935220"/>
            <a:ext cx="2871470" cy="18594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l" fontAlgn="base"/>
            <a:r>
              <a:rPr lang="ca-ES" sz="1000" b="1" i="1" spc="-5" dirty="0">
                <a:solidFill>
                  <a:srgbClr val="231F20"/>
                </a:solidFill>
                <a:latin typeface="Arial"/>
                <a:cs typeface="Arial"/>
              </a:rPr>
              <a:t>Student </a:t>
            </a:r>
            <a:r>
              <a:rPr lang="en-US" sz="1000" b="1" i="1" spc="-5" dirty="0">
                <a:solidFill>
                  <a:srgbClr val="231F20"/>
                </a:solidFill>
                <a:latin typeface="Arial"/>
                <a:cs typeface="Arial"/>
              </a:rPr>
              <a:t>profile</a:t>
            </a:r>
          </a:p>
          <a:p>
            <a:pPr algn="just"/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 </a:t>
            </a:r>
            <a:r>
              <a:rPr lang="en-US" sz="10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EIS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is aimed at students of any UAB degree who wish to complete their basic training with an entrepreneurship approach, especially focusing on the creation and management of innovative social projects.</a:t>
            </a:r>
          </a:p>
          <a:p>
            <a:pPr algn="just"/>
            <a:br>
              <a:rPr lang="en-US" sz="1000" dirty="0"/>
            </a:b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No previous knowledge in this field is needed to enroll in the </a:t>
            </a:r>
            <a:r>
              <a:rPr lang="en-US" sz="10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Minor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endParaRPr lang="es-ES" sz="1000" spc="-10" dirty="0">
              <a:solidFill>
                <a:srgbClr val="231F20"/>
              </a:solidFill>
              <a:latin typeface="Arial"/>
              <a:cs typeface="Arial"/>
            </a:endParaRP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International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, several subjects are in English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. 
</a:t>
            </a:r>
            <a:endParaRPr lang="es-ES" sz="10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68998" y="432003"/>
            <a:ext cx="2846070" cy="296876"/>
          </a:xfrm>
          <a:prstGeom prst="rect">
            <a:avLst/>
          </a:prstGeom>
          <a:solidFill>
            <a:srgbClr val="003959"/>
          </a:solidFill>
        </p:spPr>
        <p:txBody>
          <a:bodyPr vert="horz" wrap="square" lIns="0" tIns="65405" rIns="0" bIns="0" rtlCol="0">
            <a:spAutoFit/>
          </a:bodyPr>
          <a:lstStyle/>
          <a:p>
            <a:pPr marL="695325">
              <a:lnSpc>
                <a:spcPct val="100000"/>
              </a:lnSpc>
              <a:spcBef>
                <a:spcPts val="515"/>
              </a:spcBef>
            </a:pPr>
            <a:r>
              <a:rPr lang="ca-ES" sz="1500" b="1" spc="-10" dirty="0" err="1">
                <a:solidFill>
                  <a:srgbClr val="FFFFFF"/>
                </a:solidFill>
                <a:latin typeface="Arial"/>
                <a:cs typeface="Arial"/>
              </a:rPr>
              <a:t>What</a:t>
            </a:r>
            <a:r>
              <a:rPr lang="ca-ES" sz="1500" b="1" spc="-10" dirty="0">
                <a:solidFill>
                  <a:srgbClr val="FFFFFF"/>
                </a:solidFill>
                <a:latin typeface="Arial"/>
                <a:cs typeface="Arial"/>
              </a:rPr>
              <a:t> is </a:t>
            </a:r>
            <a:r>
              <a:rPr lang="ca-ES" sz="1500" b="1" spc="-10" dirty="0" err="1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lang="ca-ES" sz="15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i="1" spc="-35" dirty="0" err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500" b="1" spc="-35" dirty="0" err="1">
                <a:solidFill>
                  <a:srgbClr val="FFFFFF"/>
                </a:solidFill>
                <a:latin typeface="Arial"/>
                <a:cs typeface="Arial"/>
              </a:rPr>
              <a:t>EIS</a:t>
            </a:r>
            <a:r>
              <a:rPr sz="1500" b="1" spc="-35" dirty="0">
                <a:solidFill>
                  <a:srgbClr val="FFFFFF"/>
                </a:solidFill>
                <a:latin typeface="Arial"/>
                <a:cs typeface="Arial"/>
              </a:rPr>
              <a:t>?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65300" y="2888132"/>
            <a:ext cx="2862580" cy="7950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ca-ES" sz="1000" b="1" i="1" spc="-5" dirty="0">
                <a:solidFill>
                  <a:srgbClr val="231F20"/>
                </a:solidFill>
                <a:latin typeface="Arial"/>
                <a:cs typeface="Arial"/>
              </a:rPr>
              <a:t>Objectives
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main objective of </a:t>
            </a:r>
            <a:r>
              <a:rPr lang="en-US" sz="10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EIS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is to provide the basic competences, both specific and transversal, for the creation and management of innovative projects, particularly projects with social impact.</a:t>
            </a:r>
            <a:endParaRPr sz="1000" spc="-10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65300" y="3930345"/>
            <a:ext cx="2862580" cy="782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 </a:t>
            </a:r>
            <a:r>
              <a:rPr lang="en-US" sz="10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Minor 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provides the necessary tools to generate creative initiatives as well as the knowledge for the analysis of feasibility an implementation of an entrepreneurial project that fulfils mainly social purposes.</a:t>
            </a:r>
            <a:endParaRPr sz="1000" spc="-10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604885" y="3904395"/>
            <a:ext cx="3336290" cy="555280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1400" dirty="0">
              <a:latin typeface="Times New Roman"/>
              <a:cs typeface="Times New Roman"/>
            </a:endParaRPr>
          </a:p>
          <a:p>
            <a:pPr marL="796290">
              <a:lnSpc>
                <a:spcPct val="100000"/>
              </a:lnSpc>
            </a:pPr>
            <a:r>
              <a:rPr lang="es-ES" sz="11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</a:t>
            </a:r>
            <a:r>
              <a:rPr lang="es-ES" sz="1100" b="1" u="sng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lang="es-ES" sz="11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ES" sz="1100" b="1" u="sng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es-ES" sz="11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
</a:t>
            </a:r>
            <a:endParaRPr sz="1100" b="1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944302" y="4707252"/>
            <a:ext cx="2804795" cy="1286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ctr">
              <a:lnSpc>
                <a:spcPct val="148000"/>
              </a:lnSpc>
              <a:spcBef>
                <a:spcPts val="100"/>
              </a:spcBef>
            </a:pPr>
            <a:r>
              <a:rPr lang="en-US" sz="11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Interested persons please send an email to:</a:t>
            </a:r>
          </a:p>
          <a:p>
            <a:pPr marR="5080" algn="ctr">
              <a:lnSpc>
                <a:spcPct val="148000"/>
              </a:lnSpc>
              <a:spcBef>
                <a:spcPts val="100"/>
              </a:spcBef>
            </a:pPr>
            <a:r>
              <a:rPr lang="en-US" sz="11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
</a:t>
            </a:r>
            <a:r>
              <a:rPr lang="ca-ES" sz="1100" b="1" spc="-20" dirty="0" err="1">
                <a:solidFill>
                  <a:srgbClr val="FFFFFF"/>
                </a:solidFill>
                <a:latin typeface="Arial"/>
                <a:cs typeface="Arial"/>
                <a:hlinkClick r:id="rId3"/>
              </a:rPr>
              <a:t>Andreu.Turro</a:t>
            </a:r>
            <a:r>
              <a:rPr lang="es-ES" sz="1100" b="1" spc="-20" dirty="0">
                <a:solidFill>
                  <a:srgbClr val="FFFFFF"/>
                </a:solidFill>
                <a:latin typeface="Arial"/>
                <a:cs typeface="Arial"/>
                <a:hlinkClick r:id="rId3"/>
              </a:rPr>
              <a:t>@</a:t>
            </a:r>
            <a:r>
              <a:rPr sz="1100" b="1" spc="-20" dirty="0">
                <a:solidFill>
                  <a:srgbClr val="FFFFFF"/>
                </a:solidFill>
                <a:latin typeface="Arial"/>
                <a:cs typeface="Arial"/>
                <a:hlinkClick r:id="rId3"/>
              </a:rPr>
              <a:t>uab.cat</a:t>
            </a:r>
            <a:endParaRPr lang="es-ES" sz="1100" b="1" spc="-20" dirty="0">
              <a:solidFill>
                <a:srgbClr val="FFFFFF"/>
              </a:solidFill>
              <a:latin typeface="Arial"/>
              <a:cs typeface="Arial"/>
            </a:endParaRPr>
          </a:p>
          <a:p>
            <a:pPr marR="5080" algn="ctr">
              <a:lnSpc>
                <a:spcPct val="148000"/>
              </a:lnSpc>
              <a:spcBef>
                <a:spcPts val="100"/>
              </a:spcBef>
            </a:pPr>
            <a:endParaRPr lang="es-ES" sz="1100" b="1" spc="-20" dirty="0">
              <a:solidFill>
                <a:srgbClr val="FFFFFF"/>
              </a:solidFill>
              <a:latin typeface="Arial"/>
              <a:cs typeface="Arial"/>
            </a:endParaRPr>
          </a:p>
          <a:p>
            <a:pPr marR="5080" algn="ctr">
              <a:lnSpc>
                <a:spcPct val="148000"/>
              </a:lnSpc>
              <a:spcBef>
                <a:spcPts val="100"/>
              </a:spcBef>
            </a:pPr>
            <a:r>
              <a:rPr lang="es-ES" sz="1100" b="1" spc="-20" dirty="0">
                <a:solidFill>
                  <a:srgbClr val="FFFFFF"/>
                </a:solidFill>
                <a:latin typeface="Arial"/>
                <a:cs typeface="Arial"/>
                <a:hlinkClick r:id="rId4"/>
              </a:rPr>
              <a:t>Web </a:t>
            </a:r>
            <a:r>
              <a:rPr lang="es-ES" sz="1100" b="1" spc="-20" dirty="0" err="1">
                <a:solidFill>
                  <a:srgbClr val="FFFFFF"/>
                </a:solidFill>
                <a:latin typeface="Arial"/>
                <a:cs typeface="Arial"/>
                <a:hlinkClick r:id="rId4"/>
              </a:rPr>
              <a:t>mEIS</a:t>
            </a:r>
            <a:endParaRPr sz="1100" dirty="0">
              <a:latin typeface="Arial"/>
              <a:cs typeface="Arial"/>
            </a:endParaRPr>
          </a:p>
        </p:txBody>
      </p:sp>
      <p:pic>
        <p:nvPicPr>
          <p:cNvPr id="28" name="Imagen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6889" y="6294778"/>
            <a:ext cx="836060" cy="833699"/>
          </a:xfrm>
          <a:prstGeom prst="rect">
            <a:avLst/>
          </a:prstGeom>
        </p:spPr>
      </p:pic>
      <p:sp>
        <p:nvSpPr>
          <p:cNvPr id="31" name="Subtítulo 2"/>
          <p:cNvSpPr txBox="1">
            <a:spLocks/>
          </p:cNvSpPr>
          <p:nvPr/>
        </p:nvSpPr>
        <p:spPr>
          <a:xfrm>
            <a:off x="6055171" y="6518719"/>
            <a:ext cx="921880" cy="33261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a-ES" sz="700" b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Facultat</a:t>
            </a:r>
            <a:br>
              <a:rPr lang="ca-ES" sz="700" b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a-ES" sz="7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 Economia i Empresa</a:t>
            </a:r>
            <a:br>
              <a:rPr lang="ca-ES" sz="7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a-ES" sz="700" b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UAB</a:t>
            </a:r>
          </a:p>
        </p:txBody>
      </p:sp>
      <p:pic>
        <p:nvPicPr>
          <p:cNvPr id="30" name="Imagen 29"/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>
                        <a14:foregroundMark x1="84314" y1="57407" x2="84314" y2="57407"/>
                        <a14:backgroundMark x1="13725" y1="94444" x2="99020" y2="94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49565" y="6456979"/>
            <a:ext cx="427232" cy="456099"/>
          </a:xfrm>
          <a:prstGeom prst="rect">
            <a:avLst/>
          </a:prstGeom>
        </p:spPr>
      </p:pic>
      <p:pic>
        <p:nvPicPr>
          <p:cNvPr id="17" name="Gráfico 16" descr="Cursor con relleno sólido">
            <a:extLst>
              <a:ext uri="{FF2B5EF4-FFF2-40B4-BE49-F238E27FC236}">
                <a16:creationId xmlns:a16="http://schemas.microsoft.com/office/drawing/2014/main" id="{1942008B-584B-A2B6-6EEF-4585D83A85D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649565" y="5835922"/>
            <a:ext cx="268393" cy="268393"/>
          </a:xfrm>
          <a:prstGeom prst="rect">
            <a:avLst/>
          </a:prstGeom>
        </p:spPr>
      </p:pic>
      <p:pic>
        <p:nvPicPr>
          <p:cNvPr id="24" name="Imatge 23" descr="Imatge que conté negre, foscor&#10;&#10;Descripció generada automàticament">
            <a:extLst>
              <a:ext uri="{FF2B5EF4-FFF2-40B4-BE49-F238E27FC236}">
                <a16:creationId xmlns:a16="http://schemas.microsoft.com/office/drawing/2014/main" id="{AD214EB5-C294-AEDA-5CEE-AEC704AC86E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1685" y="6518719"/>
            <a:ext cx="1098588" cy="4134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9994" y="432003"/>
            <a:ext cx="2842895" cy="2944652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1400" dirty="0">
              <a:latin typeface="Times New Roman"/>
              <a:cs typeface="Times New Roman"/>
            </a:endParaRPr>
          </a:p>
          <a:p>
            <a:pPr marL="167005">
              <a:lnSpc>
                <a:spcPct val="100000"/>
              </a:lnSpc>
            </a:pPr>
            <a:r>
              <a:rPr lang="ca-ES" sz="1000" b="1" spc="-15" dirty="0" err="1">
                <a:solidFill>
                  <a:srgbClr val="FFFFFF"/>
                </a:solidFill>
                <a:latin typeface="Arial"/>
                <a:cs typeface="Arial"/>
              </a:rPr>
              <a:t>Main</a:t>
            </a:r>
            <a:r>
              <a:rPr lang="ca-ES" sz="10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a-ES" sz="1000" b="1" spc="-15" dirty="0" err="1">
                <a:solidFill>
                  <a:srgbClr val="FFFFFF"/>
                </a:solidFill>
                <a:latin typeface="Arial"/>
                <a:cs typeface="Arial"/>
              </a:rPr>
              <a:t>specific</a:t>
            </a:r>
            <a:r>
              <a:rPr lang="ca-ES" sz="10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a-ES" sz="1000" b="1" spc="-15" dirty="0" err="1">
                <a:solidFill>
                  <a:srgbClr val="FFFFFF"/>
                </a:solidFill>
                <a:latin typeface="Arial"/>
                <a:cs typeface="Arial"/>
              </a:rPr>
              <a:t>competencies</a:t>
            </a:r>
            <a:r>
              <a:rPr lang="ca-ES" sz="1000" b="1" spc="-15" dirty="0">
                <a:solidFill>
                  <a:srgbClr val="FFFFFF"/>
                </a:solidFill>
                <a:latin typeface="Arial"/>
                <a:cs typeface="Arial"/>
              </a:rPr>
              <a:t>
</a:t>
            </a:r>
            <a:endParaRPr sz="10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750" dirty="0">
              <a:latin typeface="Verdana"/>
              <a:cs typeface="Verdana"/>
            </a:endParaRPr>
          </a:p>
          <a:p>
            <a:pPr marL="486409" marR="328930">
              <a:lnSpc>
                <a:spcPct val="111100"/>
              </a:lnSpc>
            </a:pPr>
            <a:r>
              <a:rPr lang="en-US" sz="900" i="1" spc="-15" dirty="0">
                <a:solidFill>
                  <a:srgbClr val="FFFFFF"/>
                </a:solidFill>
                <a:latin typeface="Arial"/>
                <a:cs typeface="Arial"/>
              </a:rPr>
              <a:t>Demonstrate creative thinking capacity and application in the generation of entrepreneurial ideas.
</a:t>
            </a:r>
            <a:endParaRPr sz="1000" dirty="0">
              <a:latin typeface="Arial"/>
              <a:cs typeface="Arial"/>
            </a:endParaRPr>
          </a:p>
          <a:p>
            <a:pPr marL="486409" marR="179070">
              <a:lnSpc>
                <a:spcPct val="111100"/>
              </a:lnSpc>
            </a:pPr>
            <a:r>
              <a:rPr lang="en-US" sz="900" i="1" spc="-15" dirty="0">
                <a:solidFill>
                  <a:srgbClr val="FFFFFF"/>
                </a:solidFill>
                <a:latin typeface="Arial"/>
                <a:cs typeface="Arial"/>
              </a:rPr>
              <a:t>Demonstrate the ability to analyze the feasibility of entrepreneurial projects.
</a:t>
            </a:r>
            <a:endParaRPr lang="ca-ES" sz="1100" dirty="0">
              <a:latin typeface="Arial"/>
              <a:cs typeface="Arial"/>
            </a:endParaRPr>
          </a:p>
          <a:p>
            <a:pPr marL="486409">
              <a:lnSpc>
                <a:spcPct val="100000"/>
              </a:lnSpc>
            </a:pPr>
            <a:r>
              <a:rPr lang="en-US" sz="900" i="1" spc="-15" dirty="0">
                <a:solidFill>
                  <a:srgbClr val="FFFFFF"/>
                </a:solidFill>
                <a:latin typeface="Arial"/>
                <a:cs typeface="Arial"/>
              </a:rPr>
              <a:t>Demonstrate the ability to communicate
effectively in different contexts</a:t>
            </a:r>
            <a:r>
              <a:rPr lang="es-ES" sz="900" i="1" spc="-15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</a:p>
          <a:p>
            <a:pPr marL="486409">
              <a:lnSpc>
                <a:spcPct val="100000"/>
              </a:lnSpc>
            </a:pPr>
            <a:endParaRPr lang="es-ES" sz="900" i="1" spc="-15" dirty="0">
              <a:solidFill>
                <a:srgbClr val="FFFFFF"/>
              </a:solidFill>
              <a:latin typeface="Arial"/>
              <a:cs typeface="Arial"/>
            </a:endParaRPr>
          </a:p>
          <a:p>
            <a:pPr marL="486409" marR="179070">
              <a:lnSpc>
                <a:spcPct val="111100"/>
              </a:lnSpc>
            </a:pPr>
            <a:r>
              <a:rPr lang="en-US" sz="900" i="1" spc="-15" dirty="0">
                <a:solidFill>
                  <a:srgbClr val="FFFFFF"/>
                </a:solidFill>
                <a:latin typeface="Arial"/>
                <a:cs typeface="Arial"/>
              </a:rPr>
              <a:t>Demonstrate that the structure and functions of the technological context are known, as well as the usual social networks related to the business (and organizational) world.
</a:t>
            </a:r>
            <a:endParaRPr lang="es-ES" sz="900" i="1" spc="-15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7140" y="991958"/>
            <a:ext cx="2489835" cy="0"/>
          </a:xfrm>
          <a:custGeom>
            <a:avLst/>
            <a:gdLst/>
            <a:ahLst/>
            <a:cxnLst/>
            <a:rect l="l" t="t" r="r" b="b"/>
            <a:pathLst>
              <a:path w="2489835">
                <a:moveTo>
                  <a:pt x="0" y="0"/>
                </a:moveTo>
                <a:lnTo>
                  <a:pt x="2489657" y="0"/>
                </a:lnTo>
              </a:path>
            </a:pathLst>
          </a:custGeom>
          <a:ln w="1060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909707" y="603719"/>
            <a:ext cx="1055993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900" b="1" spc="-10">
                <a:solidFill>
                  <a:srgbClr val="231F20"/>
                </a:solidFill>
                <a:latin typeface="Arial"/>
                <a:cs typeface="Arial"/>
              </a:rPr>
              <a:t>Study Plan </a:t>
            </a:r>
            <a:endParaRPr lang="en-US" sz="9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09707" y="773478"/>
            <a:ext cx="3037193" cy="936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1100"/>
              </a:lnSpc>
              <a:spcBef>
                <a:spcPts val="100"/>
              </a:spcBef>
            </a:pPr>
            <a:r>
              <a:rPr lang="en-US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 obtain the </a:t>
            </a:r>
            <a:r>
              <a:rPr lang="en-US" sz="9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en-US" sz="9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EIS</a:t>
            </a:r>
            <a:r>
              <a:rPr lang="en-US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it will be necessary to take 30 ECTS of the total offer of 72 ECTS (each subject is 6 ECTS). Of these 30 credits, it is recommended to take the </a:t>
            </a:r>
            <a:r>
              <a:rPr lang="en-US" sz="9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basic subjects of the </a:t>
            </a:r>
            <a:r>
              <a:rPr lang="en-US" sz="9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Minor* </a:t>
            </a:r>
            <a:r>
              <a:rPr lang="en-US" sz="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and take the remaining 6 credits from one of the other subjects offered.</a:t>
            </a:r>
            <a:r>
              <a:rPr lang="en-US" sz="900" i="1" spc="-15" dirty="0">
                <a:solidFill>
                  <a:srgbClr val="231F20"/>
                </a:solidFill>
                <a:latin typeface="Arial"/>
                <a:cs typeface="Arial"/>
              </a:rPr>
              <a:t>
</a:t>
            </a:r>
            <a:endParaRPr lang="en-US" sz="900" dirty="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359994" y="3834003"/>
            <a:ext cx="2842895" cy="2898140"/>
            <a:chOff x="359994" y="3834003"/>
            <a:chExt cx="2842895" cy="2898140"/>
          </a:xfrm>
        </p:grpSpPr>
        <p:sp>
          <p:nvSpPr>
            <p:cNvPr id="7" name="object 7"/>
            <p:cNvSpPr/>
            <p:nvPr/>
          </p:nvSpPr>
          <p:spPr>
            <a:xfrm>
              <a:off x="359994" y="3834003"/>
              <a:ext cx="2842895" cy="2898140"/>
            </a:xfrm>
            <a:custGeom>
              <a:avLst/>
              <a:gdLst/>
              <a:ahLst/>
              <a:cxnLst/>
              <a:rect l="l" t="t" r="r" b="b"/>
              <a:pathLst>
                <a:path w="2842895" h="2898140">
                  <a:moveTo>
                    <a:pt x="2842412" y="0"/>
                  </a:moveTo>
                  <a:lnTo>
                    <a:pt x="0" y="0"/>
                  </a:lnTo>
                  <a:lnTo>
                    <a:pt x="0" y="2898000"/>
                  </a:lnTo>
                  <a:lnTo>
                    <a:pt x="2842412" y="2898000"/>
                  </a:lnTo>
                  <a:lnTo>
                    <a:pt x="2842412" y="0"/>
                  </a:lnTo>
                  <a:close/>
                </a:path>
              </a:pathLst>
            </a:custGeom>
            <a:solidFill>
              <a:srgbClr val="3EB5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26195" y="4604702"/>
              <a:ext cx="218744" cy="18686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26195" y="4914862"/>
              <a:ext cx="218744" cy="18685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26195" y="5665774"/>
              <a:ext cx="218744" cy="18685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26195" y="6128474"/>
              <a:ext cx="218744" cy="18685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359994" y="3834003"/>
            <a:ext cx="2842895" cy="2652777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lang="es-CO" sz="1600" dirty="0">
              <a:latin typeface="Times New Roman"/>
              <a:cs typeface="Times New Roman"/>
            </a:endParaRPr>
          </a:p>
          <a:p>
            <a:pPr marL="167005">
              <a:lnSpc>
                <a:spcPct val="100000"/>
              </a:lnSpc>
            </a:pPr>
            <a:r>
              <a:rPr lang="es-CO" sz="1000" b="1" spc="-15" dirty="0">
                <a:solidFill>
                  <a:srgbClr val="FFFFFF"/>
                </a:solidFill>
                <a:latin typeface="Arial"/>
                <a:cs typeface="Arial"/>
              </a:rPr>
              <a:t>Principales competencias transversales</a:t>
            </a:r>
          </a:p>
          <a:p>
            <a:pPr marL="167005">
              <a:lnSpc>
                <a:spcPct val="100000"/>
              </a:lnSpc>
            </a:pPr>
            <a:endParaRPr lang="es-CO" sz="900" b="1" spc="-15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lang="es-CO" sz="1000" dirty="0">
              <a:latin typeface="Arial"/>
              <a:cs typeface="Arial"/>
            </a:endParaRPr>
          </a:p>
          <a:p>
            <a:pPr marL="486409">
              <a:lnSpc>
                <a:spcPct val="100000"/>
              </a:lnSpc>
            </a:pPr>
            <a:endParaRPr lang="en-US" sz="900" i="1" spc="-10" dirty="0">
              <a:solidFill>
                <a:srgbClr val="FFFFFF"/>
              </a:solidFill>
              <a:latin typeface="Arial"/>
              <a:cs typeface="Arial"/>
            </a:endParaRPr>
          </a:p>
          <a:p>
            <a:pPr marL="486409">
              <a:lnSpc>
                <a:spcPct val="100000"/>
              </a:lnSpc>
            </a:pPr>
            <a:r>
              <a:rPr lang="en-US" sz="900" i="1" spc="-10" dirty="0">
                <a:solidFill>
                  <a:srgbClr val="FFFFFF"/>
                </a:solidFill>
                <a:latin typeface="Arial"/>
                <a:cs typeface="Arial"/>
              </a:rPr>
              <a:t>Ability to adapt to changing environments.
</a:t>
            </a:r>
            <a:endParaRPr lang="es-CO" sz="900" dirty="0">
              <a:latin typeface="Arial"/>
              <a:cs typeface="Arial"/>
            </a:endParaRPr>
          </a:p>
          <a:p>
            <a:pPr marL="486409" marR="200660">
              <a:lnSpc>
                <a:spcPct val="111100"/>
              </a:lnSpc>
              <a:spcBef>
                <a:spcPts val="5"/>
              </a:spcBef>
            </a:pPr>
            <a:r>
              <a:rPr lang="en-US" sz="900" i="1" spc="-30" dirty="0">
                <a:solidFill>
                  <a:srgbClr val="FFFFFF"/>
                </a:solidFill>
                <a:latin typeface="Arial"/>
                <a:cs typeface="Arial"/>
              </a:rPr>
              <a:t>Work as a team and be able to argue your own proposals and reasonably validate or reject other people's arguments.
</a:t>
            </a:r>
            <a:endParaRPr lang="es-CO" sz="1000" dirty="0">
              <a:latin typeface="Arial"/>
              <a:cs typeface="Arial"/>
            </a:endParaRPr>
          </a:p>
          <a:p>
            <a:pPr marL="486409" marR="201295">
              <a:lnSpc>
                <a:spcPct val="111100"/>
              </a:lnSpc>
              <a:spcBef>
                <a:spcPts val="5"/>
              </a:spcBef>
            </a:pPr>
            <a:r>
              <a:rPr lang="en-US" sz="900" i="1" spc="-15" dirty="0">
                <a:solidFill>
                  <a:srgbClr val="FFFFFF"/>
                </a:solidFill>
                <a:latin typeface="Arial"/>
                <a:cs typeface="Arial"/>
              </a:rPr>
              <a:t>Respect the diversity and plurality of ideas, people and contexts.
</a:t>
            </a:r>
            <a:endParaRPr lang="es-CO" sz="1000" dirty="0">
              <a:latin typeface="Arial"/>
              <a:cs typeface="Arial"/>
            </a:endParaRPr>
          </a:p>
          <a:p>
            <a:pPr marL="486409" marR="209550">
              <a:lnSpc>
                <a:spcPct val="111100"/>
              </a:lnSpc>
            </a:pPr>
            <a:r>
              <a:rPr lang="en-US" sz="900" i="1" spc="-15" dirty="0">
                <a:solidFill>
                  <a:srgbClr val="FFFFFF"/>
                </a:solidFill>
                <a:latin typeface="Arial"/>
                <a:cs typeface="Arial"/>
              </a:rPr>
              <a:t>Demonstrate awareness of social innovation and sustainable development.</a:t>
            </a:r>
            <a:r>
              <a:rPr lang="es-CO" sz="900" i="1" spc="-15" dirty="0">
                <a:solidFill>
                  <a:srgbClr val="FFFFFF"/>
                </a:solidFill>
                <a:latin typeface="Arial"/>
                <a:cs typeface="Arial"/>
              </a:rPr>
              <a:t>
</a:t>
            </a:r>
            <a:endParaRPr lang="es-CO" sz="900" dirty="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27140" y="4393958"/>
            <a:ext cx="2489835" cy="0"/>
          </a:xfrm>
          <a:custGeom>
            <a:avLst/>
            <a:gdLst/>
            <a:ahLst/>
            <a:cxnLst/>
            <a:rect l="l" t="t" r="r" b="b"/>
            <a:pathLst>
              <a:path w="2489835">
                <a:moveTo>
                  <a:pt x="0" y="0"/>
                </a:moveTo>
                <a:lnTo>
                  <a:pt x="2489657" y="0"/>
                </a:lnTo>
              </a:path>
            </a:pathLst>
          </a:custGeom>
          <a:ln w="1060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4013730" y="4290443"/>
            <a:ext cx="2842895" cy="146142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1100"/>
              </a:lnSpc>
              <a:spcBef>
                <a:spcPts val="100"/>
              </a:spcBef>
            </a:pPr>
            <a:r>
              <a:rPr lang="en-US" sz="900" i="1" spc="-15" dirty="0">
                <a:solidFill>
                  <a:srgbClr val="231F20"/>
                </a:solidFill>
                <a:latin typeface="Arial"/>
                <a:cs typeface="Arial"/>
              </a:rPr>
              <a:t>Together with the collaboration of the </a:t>
            </a:r>
            <a:r>
              <a:rPr lang="es-ES" sz="900" i="1" spc="-15" dirty="0">
                <a:solidFill>
                  <a:srgbClr val="231F20"/>
                </a:solidFill>
                <a:latin typeface="Arial"/>
                <a:cs typeface="Arial"/>
              </a:rPr>
              <a:t>Social Council</a:t>
            </a:r>
            <a:r>
              <a:rPr lang="en-US" sz="900" i="1" spc="-15" dirty="0">
                <a:solidFill>
                  <a:srgbClr val="231F20"/>
                </a:solidFill>
                <a:latin typeface="Arial"/>
                <a:cs typeface="Arial"/>
              </a:rPr>
              <a:t>, the participating Faculties, each providing its own vision of entrepreneurship and social innovation, are as follows:</a:t>
            </a:r>
          </a:p>
          <a:p>
            <a:pPr marL="12700" marR="5080" algn="just">
              <a:lnSpc>
                <a:spcPct val="111100"/>
              </a:lnSpc>
              <a:spcBef>
                <a:spcPts val="100"/>
              </a:spcBef>
            </a:pPr>
            <a:r>
              <a:rPr lang="es-ES" sz="900" i="1" spc="-15" dirty="0">
                <a:solidFill>
                  <a:srgbClr val="231F20"/>
                </a:solidFill>
                <a:latin typeface="Arial"/>
                <a:cs typeface="Arial"/>
              </a:rPr>
              <a:t>
</a:t>
            </a:r>
            <a:r>
              <a:rPr lang="en-US" sz="900" b="1" spc="-15" dirty="0">
                <a:solidFill>
                  <a:srgbClr val="231F20"/>
                </a:solidFill>
                <a:latin typeface="Arial"/>
                <a:cs typeface="Arial"/>
              </a:rPr>
              <a:t>Faculty of E</a:t>
            </a:r>
            <a:r>
              <a:rPr lang="en-US" sz="900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conomics </a:t>
            </a:r>
            <a:r>
              <a:rPr lang="en-US" sz="9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and Business Studies</a:t>
            </a:r>
            <a:r>
              <a:rPr lang="en-US" sz="900" b="1" spc="-5" dirty="0">
                <a:solidFill>
                  <a:srgbClr val="231F20"/>
                </a:solidFill>
                <a:latin typeface="Arial"/>
                <a:cs typeface="Arial"/>
              </a:rPr>
              <a:t>
Faculty </a:t>
            </a:r>
            <a:r>
              <a:rPr lang="en-US" sz="900" b="1" dirty="0">
                <a:solidFill>
                  <a:srgbClr val="000000"/>
                </a:solidFill>
                <a:latin typeface="Arial" panose="020B0604020202020204" pitchFamily="34" charset="0"/>
              </a:rPr>
              <a:t>of Political Science and Sociology</a:t>
            </a:r>
            <a:r>
              <a:rPr lang="en-US" sz="900" b="1" spc="-5" dirty="0">
                <a:solidFill>
                  <a:srgbClr val="231F20"/>
                </a:solidFill>
                <a:latin typeface="Arial"/>
                <a:cs typeface="Arial"/>
              </a:rPr>
              <a:t>
Faculty of </a:t>
            </a:r>
            <a:r>
              <a:rPr lang="en-US" sz="9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Communication Studies</a:t>
            </a:r>
            <a:r>
              <a:rPr lang="en-US" sz="900" b="1" spc="-5" dirty="0">
                <a:solidFill>
                  <a:srgbClr val="231F20"/>
                </a:solidFill>
                <a:latin typeface="Arial"/>
                <a:cs typeface="Arial"/>
              </a:rPr>
              <a:t>
Faculty of Law 
School of Engineering</a:t>
            </a:r>
            <a:endParaRPr lang="en-US" sz="900" dirty="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922407" y="4956217"/>
            <a:ext cx="68402" cy="7927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922407" y="5288611"/>
            <a:ext cx="68402" cy="7927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7404100" y="347408"/>
            <a:ext cx="3200400" cy="6782178"/>
          </a:xfrm>
          <a:prstGeom prst="rect">
            <a:avLst/>
          </a:prstGeom>
          <a:solidFill>
            <a:srgbClr val="D2D4D3"/>
          </a:solidFill>
        </p:spPr>
        <p:txBody>
          <a:bodyPr vert="horz" wrap="square" lIns="0" tIns="111125" rIns="0" bIns="0" rtlCol="0">
            <a:spAutoFit/>
          </a:bodyPr>
          <a:lstStyle/>
          <a:p>
            <a:pPr marL="118800" algn="just">
              <a:lnSpc>
                <a:spcPct val="100000"/>
              </a:lnSpc>
            </a:pPr>
            <a:r>
              <a:rPr lang="en-US" sz="900" b="1" i="1" spc="-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 description:</a:t>
            </a:r>
            <a:r>
              <a:rPr lang="en-US" sz="750" b="1" i="1" spc="-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
</a:t>
            </a:r>
          </a:p>
          <a:p>
            <a:pPr marL="118800" algn="just">
              <a:lnSpc>
                <a:spcPct val="100000"/>
              </a:lnSpc>
            </a:pPr>
            <a:r>
              <a:rPr lang="en-US" sz="800" b="1" i="1" spc="-2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Entrepreneurship</a:t>
            </a:r>
          </a:p>
          <a:p>
            <a:pPr marL="118800" algn="just">
              <a:lnSpc>
                <a:spcPct val="122000"/>
              </a:lnSpc>
            </a:pPr>
            <a:r>
              <a:rPr lang="en-US" sz="800" i="1" spc="-3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 the entrepreneurial process, entrepreneurs’ characteristics and which resources are needed to undertake. Development of a business plan.</a:t>
            </a:r>
          </a:p>
          <a:p>
            <a:pPr marL="116839" marR="81915" algn="just">
              <a:lnSpc>
                <a:spcPct val="122300"/>
              </a:lnSpc>
            </a:pPr>
            <a:r>
              <a:rPr lang="en-US" sz="800" b="1" i="1" spc="-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 Research I (in English)</a:t>
            </a:r>
            <a:r>
              <a:rPr lang="en-US" sz="800" b="1" i="1" spc="-2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
</a:t>
            </a:r>
            <a:r>
              <a:rPr lang="en-US" sz="800" i="1" spc="-3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 how to use the commercial research projects as a tool for obtaining information, in order to reduce the uncertainty inherent to any decision-making process in business.
</a:t>
            </a:r>
            <a:r>
              <a:rPr lang="en-US" sz="800" b="1" i="1" spc="-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Creative Advertising
</a:t>
            </a:r>
            <a:r>
              <a:rPr lang="en-US" sz="800" i="1" spc="-3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 about and how to apply the concept of advertising creativity.</a:t>
            </a:r>
          </a:p>
          <a:p>
            <a:pPr marL="116839" marR="81915" algn="just">
              <a:lnSpc>
                <a:spcPct val="122300"/>
              </a:lnSpc>
            </a:pPr>
            <a:r>
              <a:rPr lang="en-US" sz="800" i="1" spc="-3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 an advertising graphic.</a:t>
            </a:r>
          </a:p>
          <a:p>
            <a:pPr marL="116839" marR="81915" algn="just">
              <a:lnSpc>
                <a:spcPct val="122300"/>
              </a:lnSpc>
            </a:pPr>
            <a:r>
              <a:rPr lang="en-US" sz="800" b="1" i="1" spc="-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 of Social Intervention Projects II</a:t>
            </a:r>
            <a:r>
              <a:rPr lang="en-US" sz="800" b="1" i="1" spc="-2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
</a:t>
            </a:r>
            <a:r>
              <a:rPr lang="en-US" sz="800" i="1" spc="-3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Design, management, implementation, coordination and evaluation of social intervention projects. Design of a social intervention project.</a:t>
            </a:r>
          </a:p>
          <a:p>
            <a:pPr marL="116839" marR="81915" algn="just">
              <a:lnSpc>
                <a:spcPct val="122300"/>
              </a:lnSpc>
            </a:pPr>
            <a:r>
              <a:rPr lang="en-US" sz="800" b="1" i="1" spc="-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 to Economics (in English)
</a:t>
            </a:r>
            <a:r>
              <a:rPr lang="en-US" sz="800" i="1" spc="-3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Introduce the concepts and basic methodology used in the economic analysis, both in terms of microeconomics and macroeconomics.</a:t>
            </a:r>
          </a:p>
          <a:p>
            <a:pPr marL="116839" marR="81915" algn="just">
              <a:lnSpc>
                <a:spcPct val="122300"/>
              </a:lnSpc>
            </a:pPr>
            <a:r>
              <a:rPr lang="en-US" sz="800" b="1" i="1" spc="-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Professional Skills
</a:t>
            </a:r>
            <a:r>
              <a:rPr lang="en-US" sz="800" i="1" spc="-3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 and make effective speeches, working from a marketing approach and with rhetoric, argumentation and oratory techniques.</a:t>
            </a:r>
          </a:p>
          <a:p>
            <a:pPr marL="116839" marR="81915" algn="just">
              <a:lnSpc>
                <a:spcPct val="122300"/>
              </a:lnSpc>
            </a:pPr>
            <a:r>
              <a:rPr lang="en-US" sz="800" b="1" i="1" spc="-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 Economics I (in English)</a:t>
            </a:r>
          </a:p>
          <a:p>
            <a:pPr marL="116839" marR="81915" algn="just">
              <a:lnSpc>
                <a:spcPct val="122300"/>
              </a:lnSpc>
            </a:pPr>
            <a:r>
              <a:rPr lang="en-US" sz="800" i="1" spc="-3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Introduce the basic concepts of business management and understand how they interact to create corporate value and its subsequent distribution.</a:t>
            </a:r>
          </a:p>
          <a:p>
            <a:pPr marL="116839" marR="81915" algn="just">
              <a:lnSpc>
                <a:spcPct val="122300"/>
              </a:lnSpc>
            </a:pPr>
            <a:r>
              <a:rPr lang="en-US" sz="800" b="1" i="1" spc="-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Operations Management II</a:t>
            </a:r>
          </a:p>
          <a:p>
            <a:pPr marL="116839" marR="81915" algn="just">
              <a:lnSpc>
                <a:spcPct val="122300"/>
              </a:lnSpc>
            </a:pPr>
            <a:r>
              <a:rPr lang="en-US" sz="800" i="1" spc="-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Show the concepts and techniques used within the area of operations and learn about the computer tools for project management.
</a:t>
            </a:r>
            <a:r>
              <a:rPr lang="en-US" sz="800" b="1" i="1" spc="-2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Environmental Sociology
</a:t>
            </a:r>
            <a:r>
              <a:rPr lang="en-US" sz="800" i="1" spc="-3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Reflect on environmental risks, their social and political implications, and the main debates related to their management and governance.</a:t>
            </a:r>
          </a:p>
          <a:p>
            <a:pPr marL="116839" marR="81915" algn="just">
              <a:lnSpc>
                <a:spcPct val="122300"/>
              </a:lnSpc>
            </a:pPr>
            <a:r>
              <a:rPr lang="en-US" sz="800" i="1" spc="-3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Analysis of an environmental conflict.
</a:t>
            </a:r>
            <a:r>
              <a:rPr lang="en-US" sz="800" b="1" i="1" spc="-2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Sociology of Communication
</a:t>
            </a:r>
            <a:r>
              <a:rPr lang="en-US" sz="800" i="1" spc="-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 to the main theories of communication, study the role and social logic of the main mass media. Make a communication plan.
</a:t>
            </a:r>
            <a:r>
              <a:rPr lang="en-US" sz="800" b="1" i="1" spc="-2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Gender and Law
</a:t>
            </a:r>
            <a:r>
              <a:rPr lang="en-US" sz="800" i="1" spc="-2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Argue with a critical conscience about issues related to equality between men and women, from a legal perspective.</a:t>
            </a:r>
          </a:p>
          <a:p>
            <a:pPr marL="116839" marR="81915" algn="just">
              <a:lnSpc>
                <a:spcPct val="122300"/>
              </a:lnSpc>
            </a:pPr>
            <a:r>
              <a:rPr lang="en-US" sz="800" b="1" i="1" spc="-2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 Systems
</a:t>
            </a:r>
            <a:r>
              <a:rPr lang="en-US" sz="800" i="1" spc="-3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 what a computerized information system is, how it can be used in organizations to obtain a series of continuous improvements, and how to achieve a high level of competitiveness and quality.</a:t>
            </a:r>
            <a:endParaRPr lang="en-US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9" name="object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11916"/>
              </p:ext>
            </p:extLst>
          </p:nvPr>
        </p:nvGraphicFramePr>
        <p:xfrm>
          <a:off x="3602454" y="1569176"/>
          <a:ext cx="3651695" cy="26008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3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77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7529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lang="en-US" sz="1000" noProof="0" dirty="0">
                        <a:latin typeface="Times New Roman"/>
                        <a:cs typeface="Times New Roman"/>
                      </a:endParaRPr>
                    </a:p>
                    <a:p>
                      <a:pPr marL="158750">
                        <a:lnSpc>
                          <a:spcPct val="100000"/>
                        </a:lnSpc>
                        <a:tabLst>
                          <a:tab pos="575945" algn="l"/>
                          <a:tab pos="1973580" algn="l"/>
                        </a:tabLst>
                      </a:pPr>
                      <a:r>
                        <a:rPr lang="en-US" sz="900" b="1" u="sng" spc="-5" noProof="0" dirty="0">
                          <a:solidFill>
                            <a:srgbClr val="231F20"/>
                          </a:solidFill>
                          <a:uFill>
                            <a:solidFill>
                              <a:srgbClr val="231F20"/>
                            </a:solidFill>
                          </a:uFill>
                          <a:latin typeface="Arial"/>
                          <a:cs typeface="Arial"/>
                        </a:rPr>
                        <a:t>Code</a:t>
                      </a:r>
                      <a:r>
                        <a:rPr lang="en-US" sz="900" b="1" spc="-5" noProof="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	   </a:t>
                      </a:r>
                      <a:r>
                        <a:rPr lang="en-US" sz="900" b="1" u="sng" spc="-10" noProof="0" dirty="0">
                          <a:solidFill>
                            <a:srgbClr val="231F20"/>
                          </a:solidFill>
                          <a:uFill>
                            <a:solidFill>
                              <a:srgbClr val="231F20"/>
                            </a:solidFill>
                          </a:uFill>
                          <a:latin typeface="Arial"/>
                          <a:cs typeface="Arial"/>
                        </a:rPr>
                        <a:t>Subject</a:t>
                      </a:r>
                      <a:r>
                        <a:rPr lang="en-US" sz="900" b="1" spc="-10" noProof="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	      </a:t>
                      </a:r>
                      <a:r>
                        <a:rPr lang="en-US" sz="900" b="1" u="sng" noProof="0" dirty="0">
                          <a:solidFill>
                            <a:srgbClr val="231F20"/>
                          </a:solidFill>
                          <a:uFill>
                            <a:solidFill>
                              <a:srgbClr val="231F20"/>
                            </a:solidFill>
                          </a:uFill>
                          <a:latin typeface="Arial"/>
                          <a:cs typeface="Arial"/>
                        </a:rPr>
                        <a:t>Semester</a:t>
                      </a:r>
                      <a:r>
                        <a:rPr lang="en-US" sz="900" b="1" spc="155" noProof="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    </a:t>
                      </a:r>
                      <a:r>
                        <a:rPr lang="en-US" sz="900" b="1" u="sng" noProof="0" dirty="0">
                          <a:solidFill>
                            <a:srgbClr val="231F20"/>
                          </a:solidFill>
                          <a:uFill>
                            <a:solidFill>
                              <a:srgbClr val="231F20"/>
                            </a:solidFill>
                          </a:uFill>
                          <a:latin typeface="Arial"/>
                          <a:cs typeface="Arial"/>
                        </a:rPr>
                        <a:t>Faculty</a:t>
                      </a:r>
                      <a:endParaRPr lang="en-US" sz="900" noProof="0" dirty="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1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600" noProof="0" dirty="0">
                        <a:latin typeface="Times New Roman"/>
                        <a:cs typeface="Times New Roman"/>
                      </a:endParaRPr>
                    </a:p>
                    <a:p>
                      <a:pPr marR="95250" algn="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n-US" sz="500" i="1" noProof="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102364</a:t>
                      </a:r>
                      <a:endParaRPr lang="en-US" sz="500" noProof="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175">
                      <a:solidFill>
                        <a:srgbClr val="231F20"/>
                      </a:solidFill>
                      <a:prstDash val="solid"/>
                    </a:lnL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600" noProof="0" dirty="0">
                        <a:latin typeface="Times New Roman"/>
                        <a:cs typeface="Times New Roman"/>
                      </a:endParaRPr>
                    </a:p>
                    <a:p>
                      <a:pPr marL="102870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lang="en-US" sz="500" b="1" spc="-50" noProof="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*Entrepreneurship</a:t>
                      </a:r>
                      <a:endParaRPr lang="en-US" sz="500" noProof="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lang="en-US" sz="800" b="1" u="sng" noProof="0" dirty="0">
                          <a:solidFill>
                            <a:srgbClr val="231F20"/>
                          </a:solidFill>
                          <a:uFill>
                            <a:solidFill>
                              <a:srgbClr val="231F20"/>
                            </a:solidFill>
                          </a:uFill>
                          <a:latin typeface="Arial"/>
                          <a:cs typeface="Arial"/>
                        </a:rPr>
                        <a:t>1st</a:t>
                      </a:r>
                      <a:endParaRPr lang="en-US" sz="800" noProof="0" dirty="0">
                        <a:latin typeface="Arial"/>
                        <a:cs typeface="Arial"/>
                      </a:endParaRPr>
                    </a:p>
                    <a:p>
                      <a:pPr marR="40640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en-US" sz="500" i="1" noProof="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lang="en-US" sz="500" noProof="0" dirty="0">
                        <a:latin typeface="Arial"/>
                        <a:cs typeface="Arial"/>
                      </a:endParaRPr>
                    </a:p>
                  </a:txBody>
                  <a:tcPr marL="0" marR="0" marT="19050" marB="0"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lang="en-US" sz="800" b="1" u="sng" spc="-5" noProof="0" dirty="0">
                          <a:solidFill>
                            <a:srgbClr val="231F20"/>
                          </a:solidFill>
                          <a:uFill>
                            <a:solidFill>
                              <a:srgbClr val="231F20"/>
                            </a:solidFill>
                          </a:uFill>
                          <a:latin typeface="Arial"/>
                          <a:cs typeface="Arial"/>
                        </a:rPr>
                        <a:t>2nd</a:t>
                      </a:r>
                      <a:endParaRPr lang="en-US" sz="800" noProof="0" dirty="0">
                        <a:latin typeface="Arial"/>
                        <a:cs typeface="Arial"/>
                      </a:endParaRPr>
                    </a:p>
                  </a:txBody>
                  <a:tcPr marL="0" marR="0" marT="19050" marB="0"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600" noProof="0" dirty="0">
                        <a:latin typeface="Times New Roman"/>
                        <a:cs typeface="Times New Roman"/>
                      </a:endParaRPr>
                    </a:p>
                    <a:p>
                      <a:pPr marL="74295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lang="en-US" sz="500" i="1" spc="-5" noProof="0" dirty="0">
                          <a:solidFill>
                            <a:srgbClr val="231F20"/>
                          </a:solidFill>
                          <a:latin typeface="Arial"/>
                          <a:ea typeface="+mn-ea"/>
                          <a:cs typeface="Arial"/>
                        </a:rPr>
                        <a:t>Economics and Business Studies</a:t>
                      </a:r>
                    </a:p>
                  </a:txBody>
                  <a:tcPr marL="0" marR="0" marT="0" marB="0">
                    <a:lnR w="3175">
                      <a:solidFill>
                        <a:srgbClr val="231F20"/>
                      </a:solidFill>
                      <a:prstDash val="solid"/>
                    </a:lnR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458">
                <a:tc>
                  <a:txBody>
                    <a:bodyPr/>
                    <a:lstStyle/>
                    <a:p>
                      <a:pPr marR="9525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n-US" sz="500" i="1" noProof="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102355</a:t>
                      </a:r>
                      <a:endParaRPr lang="en-US" sz="500" noProof="0" dirty="0">
                        <a:latin typeface="Arial"/>
                        <a:cs typeface="Arial"/>
                      </a:endParaRPr>
                    </a:p>
                  </a:txBody>
                  <a:tcPr marL="0" marR="0" marT="22860" marB="0">
                    <a:lnL w="3175">
                      <a:solidFill>
                        <a:srgbClr val="231F20"/>
                      </a:solidFill>
                      <a:prstDash val="solid"/>
                    </a:lnL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lang="en-US" sz="500" b="1" spc="-50" noProof="0" dirty="0">
                          <a:solidFill>
                            <a:srgbClr val="231F20"/>
                          </a:solidFill>
                          <a:latin typeface="Verdana"/>
                          <a:ea typeface="+mn-ea"/>
                          <a:cs typeface="Verdana"/>
                        </a:rPr>
                        <a:t>*</a:t>
                      </a:r>
                      <a:r>
                        <a:rPr lang="en-US" sz="500" b="1" spc="-50" dirty="0">
                          <a:solidFill>
                            <a:srgbClr val="231F20"/>
                          </a:solidFill>
                          <a:latin typeface="Verdana"/>
                          <a:ea typeface="+mn-ea"/>
                          <a:cs typeface="+mn-cs"/>
                        </a:rPr>
                        <a:t>Market Research I (in English)</a:t>
                      </a:r>
                      <a:endParaRPr lang="en-US" sz="500" b="1" spc="-50" noProof="0" dirty="0">
                        <a:solidFill>
                          <a:srgbClr val="231F20"/>
                        </a:solidFill>
                        <a:latin typeface="Verdana"/>
                        <a:ea typeface="+mn-ea"/>
                        <a:cs typeface="Verdana"/>
                      </a:endParaRPr>
                    </a:p>
                  </a:txBody>
                  <a:tcPr marL="0" marR="0" marT="2413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endParaRPr lang="en-US" sz="500" noProof="0" dirty="0">
                        <a:latin typeface="Arial"/>
                        <a:cs typeface="Arial"/>
                      </a:endParaRPr>
                    </a:p>
                  </a:txBody>
                  <a:tcPr marL="0" marR="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i="1" noProof="0" dirty="0">
                          <a:solidFill>
                            <a:srgbClr val="231F20"/>
                          </a:solidFill>
                          <a:latin typeface="Arial"/>
                          <a:ea typeface="+mn-ea"/>
                          <a:cs typeface="Arial"/>
                        </a:rPr>
                        <a:t>x</a:t>
                      </a:r>
                    </a:p>
                  </a:txBody>
                  <a:tcPr marL="0" marR="0" marT="0" marB="0" anchor="ctr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lang="en-US" sz="500" i="1" spc="-5" noProof="0" dirty="0">
                          <a:solidFill>
                            <a:srgbClr val="231F20"/>
                          </a:solidFill>
                          <a:latin typeface="Arial"/>
                          <a:ea typeface="+mn-ea"/>
                          <a:cs typeface="Arial"/>
                        </a:rPr>
                        <a:t>Economics and Business Studies</a:t>
                      </a:r>
                    </a:p>
                  </a:txBody>
                  <a:tcPr marL="0" marR="0" marT="22225" marB="0"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4902">
                <a:tc>
                  <a:txBody>
                    <a:bodyPr/>
                    <a:lstStyle/>
                    <a:p>
                      <a:pPr marR="95250" algn="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lang="en-US" sz="500" i="1" noProof="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103146</a:t>
                      </a:r>
                      <a:endParaRPr lang="en-US" sz="500" noProof="0" dirty="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3175">
                      <a:solidFill>
                        <a:srgbClr val="231F20"/>
                      </a:solidFill>
                      <a:prstDash val="solid"/>
                    </a:lnL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lang="en-US" sz="500" b="1" spc="-55" noProof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*</a:t>
                      </a:r>
                      <a:r>
                        <a:rPr lang="en-US" sz="500" b="1" spc="-50">
                          <a:solidFill>
                            <a:srgbClr val="231F20"/>
                          </a:solidFill>
                          <a:latin typeface="Verdana"/>
                          <a:ea typeface="+mn-ea"/>
                          <a:cs typeface="+mn-cs"/>
                        </a:rPr>
                        <a:t>Creative Advertising</a:t>
                      </a:r>
                      <a:endParaRPr lang="en-US" sz="500" b="1" spc="-50" noProof="0" dirty="0">
                        <a:solidFill>
                          <a:srgbClr val="231F20"/>
                        </a:solidFill>
                        <a:latin typeface="Verdana"/>
                        <a:ea typeface="+mn-ea"/>
                        <a:cs typeface="+mn-cs"/>
                      </a:endParaRPr>
                    </a:p>
                  </a:txBody>
                  <a:tcPr marL="0" marR="0" marT="1651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700" noProof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en-US" sz="500" i="1" noProof="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lang="en-US" sz="500" noProof="0" dirty="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lang="en-US" sz="500" i="1" spc="-5" noProof="0" dirty="0">
                          <a:solidFill>
                            <a:srgbClr val="231F20"/>
                          </a:solidFill>
                          <a:latin typeface="Arial"/>
                          <a:ea typeface="+mn-ea"/>
                          <a:cs typeface="Arial"/>
                        </a:rPr>
                        <a:t>Communication Studies</a:t>
                      </a:r>
                    </a:p>
                  </a:txBody>
                  <a:tcPr marL="0" marR="0" marT="15240" marB="0"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391">
                <a:tc>
                  <a:txBody>
                    <a:bodyPr/>
                    <a:lstStyle/>
                    <a:p>
                      <a:pPr marR="95250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lang="en-US" sz="500" i="1" noProof="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101123</a:t>
                      </a:r>
                      <a:endParaRPr lang="en-US" sz="500" noProof="0" dirty="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3175">
                      <a:solidFill>
                        <a:srgbClr val="231F20"/>
                      </a:solidFill>
                      <a:prstDash val="solid"/>
                    </a:lnL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n-US" sz="500" b="1" spc="-55" noProof="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*</a:t>
                      </a:r>
                      <a:r>
                        <a:rPr lang="en-US" sz="500" b="1" spc="-50" dirty="0">
                          <a:solidFill>
                            <a:srgbClr val="231F20"/>
                          </a:solidFill>
                          <a:latin typeface="Verdana"/>
                          <a:ea typeface="+mn-ea"/>
                          <a:cs typeface="+mn-cs"/>
                        </a:rPr>
                        <a:t>Management of Social Intervention Projects II</a:t>
                      </a:r>
                      <a:endParaRPr lang="en-US" sz="500" b="1" spc="-50" noProof="0" dirty="0">
                        <a:solidFill>
                          <a:srgbClr val="231F20"/>
                        </a:solidFill>
                        <a:latin typeface="Verdana"/>
                        <a:ea typeface="+mn-ea"/>
                        <a:cs typeface="+mn-cs"/>
                      </a:endParaRPr>
                    </a:p>
                  </a:txBody>
                  <a:tcPr marL="0" marR="0" marT="34925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700" noProof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lang="en-US" sz="500" i="1" noProof="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lang="en-US" sz="500" noProof="0" dirty="0">
                        <a:latin typeface="Arial"/>
                        <a:cs typeface="Arial"/>
                      </a:endParaRPr>
                    </a:p>
                  </a:txBody>
                  <a:tcPr marL="0" marR="0" marT="56515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lang="en-US" sz="500" i="1" spc="-5" noProof="0" dirty="0">
                          <a:solidFill>
                            <a:srgbClr val="231F20"/>
                          </a:solidFill>
                          <a:latin typeface="Arial"/>
                          <a:ea typeface="+mn-ea"/>
                          <a:cs typeface="Arial"/>
                        </a:rPr>
                        <a:t>Political Science and Sociology</a:t>
                      </a:r>
                    </a:p>
                  </a:txBody>
                  <a:tcPr marL="0" marR="0" marT="33020" marB="0"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4253">
                <a:tc>
                  <a:txBody>
                    <a:bodyPr/>
                    <a:lstStyle/>
                    <a:p>
                      <a:pPr marR="95250" algn="r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lang="en-US" sz="500" i="1" noProof="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102341</a:t>
                      </a:r>
                      <a:endParaRPr lang="en-US" sz="500" noProof="0" dirty="0">
                        <a:latin typeface="Arial"/>
                        <a:cs typeface="Arial"/>
                      </a:endParaRPr>
                    </a:p>
                  </a:txBody>
                  <a:tcPr marL="0" marR="0" marT="28575" marB="0">
                    <a:lnL w="3175">
                      <a:solidFill>
                        <a:srgbClr val="231F20"/>
                      </a:solidFill>
                      <a:prstDash val="solid"/>
                    </a:lnL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lang="en-US" sz="500" i="1" dirty="0">
                          <a:solidFill>
                            <a:srgbClr val="231F20"/>
                          </a:solidFill>
                          <a:latin typeface="Arial"/>
                          <a:ea typeface="+mn-ea"/>
                          <a:cs typeface="Arial"/>
                        </a:rPr>
                        <a:t>Introduction to Economics (in English)</a:t>
                      </a:r>
                      <a:endParaRPr lang="en-US" sz="500" i="1" noProof="0" dirty="0">
                        <a:solidFill>
                          <a:srgbClr val="231F20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0" marR="0" marT="29845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lang="en-US" sz="500" i="1" noProof="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lang="en-US" sz="500" noProof="0" dirty="0">
                        <a:latin typeface="Arial"/>
                        <a:cs typeface="Arial"/>
                      </a:endParaRPr>
                    </a:p>
                  </a:txBody>
                  <a:tcPr marL="0" marR="0" marT="51435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700" noProof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lang="en-US" sz="500" i="1" spc="-5" noProof="0" dirty="0">
                          <a:solidFill>
                            <a:srgbClr val="231F20"/>
                          </a:solidFill>
                          <a:latin typeface="Arial"/>
                          <a:ea typeface="+mn-ea"/>
                          <a:cs typeface="Arial"/>
                        </a:rPr>
                        <a:t>Economics and Business Studies</a:t>
                      </a:r>
                    </a:p>
                  </a:txBody>
                  <a:tcPr marL="0" marR="0" marT="27940" marB="0"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1755">
                <a:tc>
                  <a:txBody>
                    <a:bodyPr/>
                    <a:lstStyle/>
                    <a:p>
                      <a:pPr marR="95250" algn="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lang="en-US" sz="500" i="1" noProof="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101088</a:t>
                      </a:r>
                      <a:endParaRPr lang="en-US" sz="500" noProof="0" dirty="0">
                        <a:latin typeface="Arial"/>
                        <a:cs typeface="Arial"/>
                      </a:endParaRPr>
                    </a:p>
                  </a:txBody>
                  <a:tcPr marL="0" marR="0" marT="26034" marB="0">
                    <a:lnL w="3175">
                      <a:solidFill>
                        <a:srgbClr val="231F20"/>
                      </a:solidFill>
                      <a:prstDash val="solid"/>
                    </a:lnL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lang="en-US" sz="500" i="1">
                          <a:solidFill>
                            <a:srgbClr val="231F20"/>
                          </a:solidFill>
                          <a:latin typeface="Arial"/>
                          <a:ea typeface="+mn-ea"/>
                          <a:cs typeface="Arial"/>
                        </a:rPr>
                        <a:t>Professional Skills</a:t>
                      </a:r>
                      <a:r>
                        <a:rPr lang="en-US" sz="500" i="1" noProof="0" dirty="0">
                          <a:solidFill>
                            <a:srgbClr val="231F20"/>
                          </a:solidFill>
                          <a:latin typeface="Arial"/>
                          <a:ea typeface="+mn-ea"/>
                          <a:cs typeface="Arial"/>
                        </a:rPr>
                        <a:t>
</a:t>
                      </a:r>
                    </a:p>
                  </a:txBody>
                  <a:tcPr marL="0" marR="0" marT="27305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endParaRPr lang="en-US" sz="500" noProof="0" dirty="0">
                        <a:latin typeface="Arial"/>
                        <a:cs typeface="Arial"/>
                      </a:endParaRPr>
                    </a:p>
                  </a:txBody>
                  <a:tcPr marL="0" marR="0" marT="48895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i="1" noProof="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lang="en-US" sz="600" noProof="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lang="en-US" sz="500" i="1" spc="-5" noProof="0" dirty="0">
                          <a:solidFill>
                            <a:srgbClr val="231F20"/>
                          </a:solidFill>
                          <a:latin typeface="Arial"/>
                          <a:ea typeface="+mn-ea"/>
                          <a:cs typeface="Arial"/>
                        </a:rPr>
                        <a:t>Political Science and Sociology</a:t>
                      </a:r>
                    </a:p>
                  </a:txBody>
                  <a:tcPr marL="0" marR="0" marT="25400" marB="0"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4789">
                <a:tc>
                  <a:txBody>
                    <a:bodyPr/>
                    <a:lstStyle/>
                    <a:p>
                      <a:pPr marR="95250" algn="r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lang="en-US" sz="500" i="1" noProof="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102143</a:t>
                      </a:r>
                      <a:endParaRPr lang="en-US" sz="500" noProof="0" dirty="0">
                        <a:latin typeface="Arial"/>
                        <a:cs typeface="Arial"/>
                      </a:endParaRPr>
                    </a:p>
                  </a:txBody>
                  <a:tcPr marL="0" marR="0" marT="29844" marB="0">
                    <a:lnL w="3175">
                      <a:solidFill>
                        <a:srgbClr val="231F20"/>
                      </a:solidFill>
                      <a:prstDash val="solid"/>
                    </a:lnL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lang="en-US" sz="500" i="1" dirty="0">
                          <a:solidFill>
                            <a:srgbClr val="231F20"/>
                          </a:solidFill>
                          <a:latin typeface="Arial"/>
                          <a:ea typeface="+mn-ea"/>
                          <a:cs typeface="Arial"/>
                        </a:rPr>
                        <a:t>Business Economics I (in English)</a:t>
                      </a:r>
                      <a:endParaRPr lang="en-US" sz="500" i="1" noProof="0" dirty="0">
                        <a:solidFill>
                          <a:srgbClr val="231F20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0" marR="0" marT="31115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lang="en-US" sz="500" i="1" noProof="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lang="en-US" sz="500" noProof="0" dirty="0">
                        <a:latin typeface="Arial"/>
                        <a:cs typeface="Arial"/>
                      </a:endParaRPr>
                    </a:p>
                  </a:txBody>
                  <a:tcPr marL="0" marR="0" marT="52705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700" noProof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lang="en-US" sz="500" i="1" spc="-5" noProof="0" dirty="0">
                          <a:solidFill>
                            <a:srgbClr val="231F20"/>
                          </a:solidFill>
                          <a:latin typeface="Arial"/>
                          <a:ea typeface="+mn-ea"/>
                          <a:cs typeface="Arial"/>
                        </a:rPr>
                        <a:t>Economics and Business Studies</a:t>
                      </a:r>
                    </a:p>
                  </a:txBody>
                  <a:tcPr marL="0" marR="0" marT="29209" marB="0"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7725">
                <a:tc>
                  <a:txBody>
                    <a:bodyPr/>
                    <a:lstStyle/>
                    <a:p>
                      <a:pPr marR="95250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lang="en-US" sz="500" i="1" noProof="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102392</a:t>
                      </a:r>
                      <a:endParaRPr lang="en-US" sz="500" noProof="0" dirty="0">
                        <a:latin typeface="Arial"/>
                        <a:cs typeface="Arial"/>
                      </a:endParaRPr>
                    </a:p>
                  </a:txBody>
                  <a:tcPr marL="0" marR="0" marT="33020" marB="0">
                    <a:lnL w="3175">
                      <a:solidFill>
                        <a:srgbClr val="231F20"/>
                      </a:solidFill>
                      <a:prstDash val="solid"/>
                    </a:lnL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n-US" sz="500" i="1">
                          <a:solidFill>
                            <a:srgbClr val="231F20"/>
                          </a:solidFill>
                          <a:latin typeface="Arial"/>
                          <a:ea typeface="+mn-ea"/>
                          <a:cs typeface="Arial"/>
                        </a:rPr>
                        <a:t>Operations Management II</a:t>
                      </a:r>
                      <a:endParaRPr lang="en-US" sz="500" i="1" noProof="0" dirty="0">
                        <a:solidFill>
                          <a:srgbClr val="231F20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0" marR="0" marT="34925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lang="en-US" sz="500" i="1" noProof="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lang="en-US" sz="500" noProof="0" dirty="0">
                        <a:latin typeface="Arial"/>
                        <a:cs typeface="Arial"/>
                      </a:endParaRPr>
                    </a:p>
                  </a:txBody>
                  <a:tcPr marL="0" marR="0" marT="56515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700" noProof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lang="en-US" sz="500" i="1" spc="-5" noProof="0" dirty="0">
                          <a:solidFill>
                            <a:srgbClr val="231F20"/>
                          </a:solidFill>
                          <a:latin typeface="Arial"/>
                          <a:ea typeface="+mn-ea"/>
                          <a:cs typeface="Arial"/>
                        </a:rPr>
                        <a:t>Economics and Business Studies</a:t>
                      </a:r>
                    </a:p>
                  </a:txBody>
                  <a:tcPr marL="0" marR="0" marT="33020" marB="0"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3016">
                <a:tc>
                  <a:txBody>
                    <a:bodyPr/>
                    <a:lstStyle/>
                    <a:p>
                      <a:pPr marR="95250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lang="en-US" sz="500" i="1" noProof="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101129</a:t>
                      </a:r>
                      <a:endParaRPr lang="en-US" sz="500" noProof="0" dirty="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3175">
                      <a:solidFill>
                        <a:srgbClr val="231F20"/>
                      </a:solidFill>
                      <a:prstDash val="solid"/>
                    </a:lnL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lang="en-US" sz="500" i="1">
                          <a:solidFill>
                            <a:srgbClr val="231F20"/>
                          </a:solidFill>
                          <a:latin typeface="Arial"/>
                          <a:ea typeface="+mn-ea"/>
                          <a:cs typeface="Arial"/>
                        </a:rPr>
                        <a:t>Environmental Sociology</a:t>
                      </a:r>
                      <a:endParaRPr lang="en-US" sz="500" i="1" noProof="0" dirty="0">
                        <a:solidFill>
                          <a:srgbClr val="231F20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0" marR="0" marT="3556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700" noProof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lang="en-US" sz="500" i="1" noProof="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lang="en-US" sz="500" noProof="0" dirty="0">
                        <a:latin typeface="Arial"/>
                        <a:cs typeface="Arial"/>
                      </a:endParaRPr>
                    </a:p>
                  </a:txBody>
                  <a:tcPr marL="0" marR="0" marT="5715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lang="en-US" sz="500" i="1" spc="-5" noProof="0" dirty="0">
                          <a:solidFill>
                            <a:srgbClr val="231F20"/>
                          </a:solidFill>
                          <a:latin typeface="Arial"/>
                          <a:ea typeface="+mn-ea"/>
                          <a:cs typeface="Arial"/>
                        </a:rPr>
                        <a:t>Political Science and Sociology</a:t>
                      </a:r>
                    </a:p>
                  </a:txBody>
                  <a:tcPr marL="0" marR="0" marT="33655" marB="0"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6764">
                <a:tc>
                  <a:txBody>
                    <a:bodyPr/>
                    <a:lstStyle/>
                    <a:p>
                      <a:pPr marR="95250" algn="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en-US" sz="500" i="1" noProof="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101137</a:t>
                      </a:r>
                      <a:endParaRPr lang="en-US" sz="500" noProof="0" dirty="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3175">
                      <a:solidFill>
                        <a:srgbClr val="231F20"/>
                      </a:solidFill>
                      <a:prstDash val="solid"/>
                    </a:lnL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lang="en-US" sz="500" i="1">
                          <a:solidFill>
                            <a:srgbClr val="231F20"/>
                          </a:solidFill>
                          <a:latin typeface="Arial"/>
                          <a:ea typeface="+mn-ea"/>
                          <a:cs typeface="Arial"/>
                        </a:rPr>
                        <a:t>Sociology of Communication</a:t>
                      </a:r>
                      <a:endParaRPr lang="en-US" sz="500" i="1" noProof="0" dirty="0">
                        <a:solidFill>
                          <a:srgbClr val="231F20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0" marR="0" marT="3937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700" noProof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n-US" sz="500" i="1" noProof="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lang="en-US" sz="500" noProof="0" dirty="0">
                        <a:latin typeface="Arial"/>
                        <a:cs typeface="Arial"/>
                      </a:endParaRPr>
                    </a:p>
                  </a:txBody>
                  <a:tcPr marL="0" marR="0" marT="6096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lang="en-US" sz="500" i="1" spc="-5" noProof="0" dirty="0">
                          <a:solidFill>
                            <a:srgbClr val="231F20"/>
                          </a:solidFill>
                          <a:latin typeface="Arial"/>
                          <a:ea typeface="+mn-ea"/>
                          <a:cs typeface="Arial"/>
                        </a:rPr>
                        <a:t>Political Science and Sociology</a:t>
                      </a:r>
                    </a:p>
                  </a:txBody>
                  <a:tcPr marL="0" marR="0" marT="37465" marB="0"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8212">
                <a:tc>
                  <a:txBody>
                    <a:bodyPr/>
                    <a:lstStyle/>
                    <a:p>
                      <a:pPr marR="95250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500" i="1" noProof="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102280</a:t>
                      </a:r>
                      <a:endParaRPr lang="en-US" sz="500" noProof="0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3175">
                      <a:solidFill>
                        <a:srgbClr val="231F20"/>
                      </a:solidFill>
                      <a:prstDash val="solid"/>
                    </a:lnL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lang="en-US" sz="500" i="1">
                          <a:solidFill>
                            <a:srgbClr val="231F20"/>
                          </a:solidFill>
                          <a:latin typeface="Arial"/>
                          <a:ea typeface="+mn-ea"/>
                          <a:cs typeface="Arial"/>
                        </a:rPr>
                        <a:t>Gender and Law</a:t>
                      </a:r>
                      <a:endParaRPr lang="en-US" sz="500" i="1" noProof="0" dirty="0">
                        <a:solidFill>
                          <a:srgbClr val="231F20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0" marR="0" marT="37465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700" noProof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lang="en-US" sz="500" i="1" noProof="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lang="en-US" sz="500" noProof="0" dirty="0">
                        <a:latin typeface="Arial"/>
                        <a:cs typeface="Arial"/>
                      </a:endParaRPr>
                    </a:p>
                  </a:txBody>
                  <a:tcPr marL="0" marR="0" marT="59055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500" i="1" spc="-5" noProof="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Law</a:t>
                      </a:r>
                      <a:endParaRPr lang="en-US" sz="500" noProof="0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95250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500" i="1" noProof="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102752</a:t>
                      </a:r>
                      <a:endParaRPr lang="en-US" sz="500" noProof="0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3175">
                      <a:solidFill>
                        <a:srgbClr val="231F20"/>
                      </a:solidFill>
                      <a:prstDash val="solid"/>
                    </a:lnL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en-US" sz="500" i="1">
                          <a:solidFill>
                            <a:srgbClr val="231F20"/>
                          </a:solidFill>
                          <a:latin typeface="Arial"/>
                          <a:ea typeface="+mn-ea"/>
                          <a:cs typeface="Arial"/>
                        </a:rPr>
                        <a:t>Information Systems</a:t>
                      </a:r>
                      <a:endParaRPr lang="en-US" sz="500" i="1" noProof="0" dirty="0">
                        <a:solidFill>
                          <a:srgbClr val="231F20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0" marR="0" marT="3810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i="1" noProof="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lang="en-US" sz="600" noProof="0" dirty="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970" algn="ctr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endParaRPr lang="en-US" sz="500" noProof="0" dirty="0">
                        <a:latin typeface="Arial"/>
                        <a:cs typeface="Arial"/>
                      </a:endParaRPr>
                    </a:p>
                  </a:txBody>
                  <a:tcPr marL="0" marR="0" marT="5969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500" i="1" spc="-5" noProof="0" dirty="0">
                          <a:solidFill>
                            <a:srgbClr val="231F20"/>
                          </a:solidFill>
                          <a:latin typeface="Arial"/>
                          <a:ea typeface="+mn-ea"/>
                          <a:cs typeface="Arial"/>
                        </a:rPr>
                        <a:t>School of Engineering</a:t>
                      </a:r>
                    </a:p>
                  </a:txBody>
                  <a:tcPr marL="63500" marR="63500" marT="31750" marB="31750" anchor="ctr"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pSp>
        <p:nvGrpSpPr>
          <p:cNvPr id="20" name="object 20"/>
          <p:cNvGrpSpPr/>
          <p:nvPr/>
        </p:nvGrpSpPr>
        <p:grpSpPr>
          <a:xfrm>
            <a:off x="4051300" y="5802332"/>
            <a:ext cx="2391600" cy="1170305"/>
            <a:chOff x="3600005" y="5823000"/>
            <a:chExt cx="3366135" cy="1170305"/>
          </a:xfrm>
        </p:grpSpPr>
        <p:sp>
          <p:nvSpPr>
            <p:cNvPr id="21" name="object 21"/>
            <p:cNvSpPr/>
            <p:nvPr/>
          </p:nvSpPr>
          <p:spPr>
            <a:xfrm>
              <a:off x="3601592" y="5824588"/>
              <a:ext cx="3362960" cy="1167130"/>
            </a:xfrm>
            <a:custGeom>
              <a:avLst/>
              <a:gdLst/>
              <a:ahLst/>
              <a:cxnLst/>
              <a:rect l="l" t="t" r="r" b="b"/>
              <a:pathLst>
                <a:path w="3362959" h="1167129">
                  <a:moveTo>
                    <a:pt x="3362820" y="0"/>
                  </a:moveTo>
                  <a:lnTo>
                    <a:pt x="0" y="0"/>
                  </a:lnTo>
                  <a:lnTo>
                    <a:pt x="0" y="1166825"/>
                  </a:lnTo>
                  <a:lnTo>
                    <a:pt x="3362820" y="1166825"/>
                  </a:lnTo>
                  <a:lnTo>
                    <a:pt x="336282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601592" y="5824588"/>
              <a:ext cx="3362960" cy="1167130"/>
            </a:xfrm>
            <a:custGeom>
              <a:avLst/>
              <a:gdLst/>
              <a:ahLst/>
              <a:cxnLst/>
              <a:rect l="l" t="t" r="r" b="b"/>
              <a:pathLst>
                <a:path w="3362959" h="1167129">
                  <a:moveTo>
                    <a:pt x="0" y="1166825"/>
                  </a:moveTo>
                  <a:lnTo>
                    <a:pt x="3362820" y="1166825"/>
                  </a:lnTo>
                  <a:lnTo>
                    <a:pt x="3362820" y="0"/>
                  </a:lnTo>
                  <a:lnTo>
                    <a:pt x="0" y="0"/>
                  </a:lnTo>
                  <a:lnTo>
                    <a:pt x="0" y="1166825"/>
                  </a:lnTo>
                  <a:close/>
                </a:path>
              </a:pathLst>
            </a:custGeom>
            <a:ln w="317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/>
          <p:nvPr/>
        </p:nvSpPr>
        <p:spPr>
          <a:xfrm>
            <a:off x="3922407" y="5450408"/>
            <a:ext cx="68402" cy="7927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922407" y="5637529"/>
            <a:ext cx="68402" cy="7927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4127500" y="5939617"/>
            <a:ext cx="2209799" cy="848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0335" algn="ctr">
              <a:lnSpc>
                <a:spcPct val="100000"/>
              </a:lnSpc>
              <a:spcBef>
                <a:spcPts val="100"/>
              </a:spcBef>
            </a:pPr>
            <a:r>
              <a:rPr lang="en-US" sz="1200" b="1" u="sng" spc="-5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Process
</a:t>
            </a:r>
            <a:r>
              <a:rPr lang="en-US" sz="1100" b="1" u="sng" spc="-5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
</a:t>
            </a:r>
            <a:r>
              <a:rPr lang="en-US" sz="900" i="1" dirty="0">
                <a:solidFill>
                  <a:srgbClr val="231F20"/>
                </a:solidFill>
                <a:latin typeface="Arial"/>
                <a:cs typeface="Arial"/>
              </a:rPr>
              <a:t>Pre-registration </a:t>
            </a:r>
          </a:p>
          <a:p>
            <a:pPr marL="140335" algn="ctr">
              <a:lnSpc>
                <a:spcPct val="100000"/>
              </a:lnSpc>
              <a:spcBef>
                <a:spcPts val="100"/>
              </a:spcBef>
            </a:pPr>
            <a:endParaRPr lang="en-US" sz="900" i="1" dirty="0">
              <a:solidFill>
                <a:srgbClr val="231F20"/>
              </a:solidFill>
              <a:latin typeface="Arial"/>
              <a:cs typeface="Arial"/>
            </a:endParaRPr>
          </a:p>
          <a:p>
            <a:pPr marL="140335" algn="ctr">
              <a:lnSpc>
                <a:spcPct val="100000"/>
              </a:lnSpc>
              <a:spcBef>
                <a:spcPts val="100"/>
              </a:spcBef>
            </a:pPr>
            <a:r>
              <a:rPr lang="en-US" sz="1000" b="1" i="1" dirty="0">
                <a:solidFill>
                  <a:srgbClr val="231F20"/>
                </a:solidFill>
                <a:latin typeface="Arial"/>
                <a:cs typeface="Arial"/>
                <a:hlinkClick r:id="rId6"/>
              </a:rPr>
              <a:t>Via Website</a:t>
            </a:r>
            <a:endParaRPr lang="en-US" sz="900" b="1" dirty="0">
              <a:latin typeface="Arial"/>
              <a:cs typeface="Arial"/>
            </a:endParaRPr>
          </a:p>
        </p:txBody>
      </p:sp>
      <p:sp>
        <p:nvSpPr>
          <p:cNvPr id="26" name="object 15">
            <a:extLst>
              <a:ext uri="{FF2B5EF4-FFF2-40B4-BE49-F238E27FC236}">
                <a16:creationId xmlns:a16="http://schemas.microsoft.com/office/drawing/2014/main" id="{51244492-D887-4854-93E2-2D6C134DC868}"/>
              </a:ext>
            </a:extLst>
          </p:cNvPr>
          <p:cNvSpPr/>
          <p:nvPr/>
        </p:nvSpPr>
        <p:spPr>
          <a:xfrm>
            <a:off x="3922407" y="5118153"/>
            <a:ext cx="68402" cy="7927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6" name="Gráfico 15" descr="Cursor con relleno sólido">
            <a:extLst>
              <a:ext uri="{FF2B5EF4-FFF2-40B4-BE49-F238E27FC236}">
                <a16:creationId xmlns:a16="http://schemas.microsoft.com/office/drawing/2014/main" id="{F707EA4A-FF0A-F32A-B435-F17EE1116E6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668196" y="6655871"/>
            <a:ext cx="268393" cy="26839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54BA6528C73A499BC16285B8E173DC" ma:contentTypeVersion="18" ma:contentTypeDescription="Crea un document nou" ma:contentTypeScope="" ma:versionID="c1deecb7a10cb925d4a984fd953d7e06">
  <xsd:schema xmlns:xsd="http://www.w3.org/2001/XMLSchema" xmlns:xs="http://www.w3.org/2001/XMLSchema" xmlns:p="http://schemas.microsoft.com/office/2006/metadata/properties" xmlns:ns2="4af69165-b505-481b-9011-f24b730a8c49" xmlns:ns3="0c41f792-b750-44f5-ae1e-577e00342cf2" targetNamespace="http://schemas.microsoft.com/office/2006/metadata/properties" ma:root="true" ma:fieldsID="b234f35a95f651de46094494fdd687f8" ns2:_="" ns3:_="">
    <xsd:import namespace="4af69165-b505-481b-9011-f24b730a8c49"/>
    <xsd:import namespace="0c41f792-b750-44f5-ae1e-577e00342c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f69165-b505-481b-9011-f24b730a8c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Etiquetes de la imatge" ma:readOnly="false" ma:fieldId="{5cf76f15-5ced-4ddc-b409-7134ff3c332f}" ma:taxonomyMulti="true" ma:sspId="34c01127-bdf0-454e-9077-a20ba63b60e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41f792-b750-44f5-ae1e-577e00342cf2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50e70d5d-e24e-40a8-81b1-86b8870ce9c4}" ma:internalName="TaxCatchAll" ma:showField="CatchAllData" ma:web="0c41f792-b750-44f5-ae1e-577e00342c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Compartit amb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'ha compartit amb detal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us de contingut"/>
        <xsd:element ref="dc:title" minOccurs="0" maxOccurs="1" ma:index="4" ma:displayName="Títo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A591142-59E6-49CA-BA8A-C8C2B5669B2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79656AE-E5FA-4FC1-9CB8-3DAEDDA25E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af69165-b505-481b-9011-f24b730a8c49"/>
    <ds:schemaRef ds:uri="0c41f792-b750-44f5-ae1e-577e00342c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916</Words>
  <Application>Microsoft Office PowerPoint</Application>
  <PresentationFormat>Personalitzat</PresentationFormat>
  <Paragraphs>120</Paragraphs>
  <Slides>2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4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Verdana</vt:lpstr>
      <vt:lpstr>Office Theme</vt:lpstr>
      <vt:lpstr>Minor in Entrepreneurship and Social Innovation (mEIS)
</vt:lpstr>
      <vt:lpstr>Presentació del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2020-07-27T08:53:53Z</dcterms:created>
  <dcterms:modified xsi:type="dcterms:W3CDTF">2024-02-26T10:19:44Z</dcterms:modified>
</cp:coreProperties>
</file>